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5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_rels/presentation.xml.rels" ContentType="application/vnd.openxmlformats-package.relationships+xml"/>
  <Override PartName="/ppt/media/image9.png" ContentType="image/png"/>
  <Override PartName="/ppt/media/image10.png" ContentType="image/png"/>
  <Override PartName="/ppt/media/image8.png" ContentType="image/png"/>
  <Override PartName="/ppt/media/image7.png" ContentType="image/png"/>
  <Override PartName="/ppt/media/image6.png" ContentType="image/png"/>
  <Override PartName="/ppt/media/image5.png" ContentType="image/png"/>
  <Override PartName="/ppt/media/image1.png" ContentType="image/png"/>
  <Override PartName="/ppt/media/image20.jpeg" ContentType="image/jpeg"/>
  <Override PartName="/ppt/media/image21.png" ContentType="image/png"/>
  <Override PartName="/ppt/media/image2.png" ContentType="image/png"/>
  <Override PartName="/ppt/media/image22.png" ContentType="image/png"/>
  <Override PartName="/ppt/media/image3.png" ContentType="image/png"/>
  <Override PartName="/ppt/media/image16.png" ContentType="image/png"/>
  <Override PartName="/ppt/media/image18.png" ContentType="image/png"/>
  <Override PartName="/ppt/media/image17.jpeg" ContentType="image/jpeg"/>
  <Override PartName="/ppt/media/image19.png" ContentType="image/png"/>
  <Override PartName="/ppt/media/image15.png" ContentType="image/png"/>
  <Override PartName="/ppt/media/image14.jpeg" ContentType="image/jpeg"/>
  <Override PartName="/ppt/media/image13.png" ContentType="image/png"/>
  <Override PartName="/ppt/media/image12.png" ContentType="image/png"/>
  <Override PartName="/ppt/media/image11.png" ContentType="image/png"/>
  <Override PartName="/ppt/media/image4.png" ContentType="image/png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51435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817560" y="2349360"/>
            <a:ext cx="7174800" cy="6232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817560" y="2349360"/>
            <a:ext cx="7174800" cy="6232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49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3828960"/>
            <a:ext cx="9143280" cy="13136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0" y="0"/>
            <a:ext cx="9143280" cy="38282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0" y="2826360"/>
            <a:ext cx="9143280" cy="1713960"/>
          </a:xfrm>
          <a:prstGeom prst="rect">
            <a:avLst/>
          </a:prstGeom>
          <a:gradFill rotWithShape="0">
            <a:gsLst>
              <a:gs pos="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0" y="1200240"/>
            <a:ext cx="9143280" cy="382824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f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0" y="2900160"/>
            <a:ext cx="9143280" cy="22424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0" y="0"/>
            <a:ext cx="9143280" cy="28994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0" y="1989360"/>
            <a:ext cx="9143280" cy="1713960"/>
          </a:xfrm>
          <a:prstGeom prst="rect">
            <a:avLst/>
          </a:prstGeom>
          <a:gradFill rotWithShape="0">
            <a:gsLst>
              <a:gs pos="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0" y="1200240"/>
            <a:ext cx="9143280" cy="382824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f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" name="PlaceHolder 9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9cd4ff"/>
            </a:gs>
            <a:gs pos="100000">
              <a:srgbClr val="5bb9ff"/>
            </a:gs>
          </a:gsLst>
          <a:path path="circle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0" y="3828960"/>
            <a:ext cx="9143280" cy="13136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" name="CustomShape 2"/>
          <p:cNvSpPr/>
          <p:nvPr/>
        </p:nvSpPr>
        <p:spPr>
          <a:xfrm>
            <a:off x="0" y="0"/>
            <a:ext cx="9143280" cy="382824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4dcfa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CustomShape 3"/>
          <p:cNvSpPr/>
          <p:nvPr/>
        </p:nvSpPr>
        <p:spPr>
          <a:xfrm>
            <a:off x="0" y="2826360"/>
            <a:ext cx="9143280" cy="1713960"/>
          </a:xfrm>
          <a:prstGeom prst="rect">
            <a:avLst/>
          </a:prstGeom>
          <a:gradFill rotWithShape="0">
            <a:gsLst>
              <a:gs pos="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9" name="CustomShape 4"/>
          <p:cNvSpPr/>
          <p:nvPr/>
        </p:nvSpPr>
        <p:spPr>
          <a:xfrm>
            <a:off x="0" y="1200240"/>
            <a:ext cx="9143280" cy="382824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f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" name="PlaceHolder 5"/>
          <p:cNvSpPr>
            <a:spLocks noGrp="1"/>
          </p:cNvSpPr>
          <p:nvPr>
            <p:ph type="title"/>
          </p:nvPr>
        </p:nvSpPr>
        <p:spPr>
          <a:xfrm>
            <a:off x="817560" y="2349360"/>
            <a:ext cx="7174800" cy="1344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1" name="PlaceHolder 6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8880" cy="2982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jpeg"/><Relationship Id="rId4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jpeg"/><Relationship Id="rId4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png"/><Relationship Id="rId3" Type="http://schemas.openxmlformats.org/officeDocument/2006/relationships/image" Target="../media/image20.jpe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9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3708000" y="513360"/>
            <a:ext cx="1727640" cy="799200"/>
          </a:xfrm>
          <a:prstGeom prst="rect">
            <a:avLst/>
          </a:prstGeom>
          <a:ln w="9360">
            <a:noFill/>
          </a:ln>
        </p:spPr>
      </p:pic>
      <p:sp>
        <p:nvSpPr>
          <p:cNvPr id="90" name="Line 2"/>
          <p:cNvSpPr/>
          <p:nvPr/>
        </p:nvSpPr>
        <p:spPr>
          <a:xfrm>
            <a:off x="0" y="3435840"/>
            <a:ext cx="9144000" cy="0"/>
          </a:xfrm>
          <a:prstGeom prst="line">
            <a:avLst/>
          </a:prstGeom>
          <a:ln w="108000">
            <a:solidFill>
              <a:schemeClr val="accent6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1" name="Line 3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2" name="CustomShape 4"/>
          <p:cNvSpPr/>
          <p:nvPr/>
        </p:nvSpPr>
        <p:spPr>
          <a:xfrm>
            <a:off x="-9360" y="4563360"/>
            <a:ext cx="9143280" cy="431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93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520" cy="492120"/>
          </a:xfrm>
          <a:prstGeom prst="rect">
            <a:avLst/>
          </a:prstGeom>
          <a:ln>
            <a:noFill/>
          </a:ln>
          <a:effectLst>
            <a:outerShdw algn="tl" blurRad="292100" dir="2700000" dist="138988" rotWithShape="0">
              <a:srgbClr val="333333">
                <a:alpha val="65000"/>
              </a:srgbClr>
            </a:outerShdw>
          </a:effectLst>
        </p:spPr>
      </p:pic>
      <p:sp>
        <p:nvSpPr>
          <p:cNvPr id="94" name="CustomShape 5"/>
          <p:cNvSpPr/>
          <p:nvPr/>
        </p:nvSpPr>
        <p:spPr>
          <a:xfrm>
            <a:off x="-73080" y="1813320"/>
            <a:ext cx="9216360" cy="136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500" spc="-1" strike="noStrike">
                <a:solidFill>
                  <a:srgbClr val="404040"/>
                </a:solidFill>
                <a:latin typeface="Times New Roman"/>
              </a:rPr>
              <a:t>Основные правила цифровой гигиены</a:t>
            </a:r>
            <a:endParaRPr b="0" lang="ru-RU" sz="35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2" descr="Picture background"/>
          <p:cNvPicPr/>
          <p:nvPr/>
        </p:nvPicPr>
        <p:blipFill>
          <a:blip r:embed="rId1"/>
          <a:stretch/>
        </p:blipFill>
        <p:spPr>
          <a:xfrm>
            <a:off x="5429160" y="1357200"/>
            <a:ext cx="3427920" cy="2784960"/>
          </a:xfrm>
          <a:prstGeom prst="rect">
            <a:avLst/>
          </a:prstGeom>
          <a:ln>
            <a:noFill/>
          </a:ln>
        </p:spPr>
      </p:pic>
      <p:sp>
        <p:nvSpPr>
          <p:cNvPr id="96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7" name="CustomShape 2"/>
          <p:cNvSpPr/>
          <p:nvPr/>
        </p:nvSpPr>
        <p:spPr>
          <a:xfrm>
            <a:off x="0" y="285840"/>
            <a:ext cx="9142920" cy="78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Что такое цифровая гигиена?</a:t>
            </a:r>
            <a:br/>
            <a:endParaRPr b="0" lang="ru-RU" sz="3000" spc="-1" strike="noStrike">
              <a:latin typeface="Arial"/>
            </a:endParaRPr>
          </a:p>
        </p:txBody>
      </p:sp>
      <p:sp>
        <p:nvSpPr>
          <p:cNvPr id="98" name="CustomShape 3"/>
          <p:cNvSpPr/>
          <p:nvPr/>
        </p:nvSpPr>
        <p:spPr>
          <a:xfrm>
            <a:off x="0" y="1008000"/>
            <a:ext cx="5070960" cy="345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just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Цифровая гигиена - это правила для обеспечения безопасности и сохранения здоровья в интернет </a:t>
            </a:r>
            <a:r>
              <a:rPr b="1" lang="en-US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пространстве. </a:t>
            </a:r>
            <a:endParaRPr b="0" lang="ru-RU" sz="20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Соблюдая правила цифровой гигиены, ты можешь защитить себя от киберугроз (мошенники, вредоносные программы, фишинговые атаки), сохранить свое здоровье и эмоциональное состояние.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99" name="Picture 5" descr="C:\Users\Елена\Desktop\10\Орел.gif"/>
          <p:cNvPicPr/>
          <p:nvPr/>
        </p:nvPicPr>
        <p:blipFill>
          <a:blip r:embed="rId2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00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1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3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02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4" name="CustomShape 2"/>
          <p:cNvSpPr/>
          <p:nvPr/>
        </p:nvSpPr>
        <p:spPr>
          <a:xfrm>
            <a:off x="0" y="142920"/>
            <a:ext cx="91429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Используй двухфакторную </a:t>
            </a:r>
            <a:br/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аутентификацию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05" name="CustomShape 3"/>
          <p:cNvSpPr/>
          <p:nvPr/>
        </p:nvSpPr>
        <p:spPr>
          <a:xfrm>
            <a:off x="0" y="1357200"/>
            <a:ext cx="4570920" cy="157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Двухфакторная аутентификация это дополнительная защита аккаунта помимо пароля, в мессенджере, браузере, социальной сети или игре. Это может быть например, код из смс или одноразовый пароль, который запрашивается в дополнение к обычному паролю.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106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07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08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09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10" name="Picture 2" descr="Picture background"/>
          <p:cNvPicPr/>
          <p:nvPr/>
        </p:nvPicPr>
        <p:blipFill>
          <a:blip r:embed="rId3"/>
          <a:stretch/>
        </p:blipFill>
        <p:spPr>
          <a:xfrm>
            <a:off x="4786200" y="1571760"/>
            <a:ext cx="4151880" cy="2547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2" name="CustomShape 2"/>
          <p:cNvSpPr/>
          <p:nvPr/>
        </p:nvSpPr>
        <p:spPr>
          <a:xfrm>
            <a:off x="0" y="142920"/>
            <a:ext cx="91429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640080" indent="-45612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Не открывай подозрительные </a:t>
            </a:r>
            <a:br/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письма и ссылки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13" name="CustomShape 3"/>
          <p:cNvSpPr/>
          <p:nvPr/>
        </p:nvSpPr>
        <p:spPr>
          <a:xfrm>
            <a:off x="108360" y="1152000"/>
            <a:ext cx="4570920" cy="316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just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Это может быть фишинговая страница, через которую твои персональные данные попадут к мошенникам;</a:t>
            </a:r>
            <a:endParaRPr b="0" lang="ru-RU" sz="20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Открывая неизвестные  файлы можно установить вредоносную программу, вирусы. </a:t>
            </a:r>
            <a:endParaRPr b="0" lang="ru-RU" sz="20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</a:t>
            </a:r>
            <a:endParaRPr b="0" lang="ru-RU" sz="20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114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15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16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17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18" name="Picture 2" descr="Picture background"/>
          <p:cNvPicPr/>
          <p:nvPr/>
        </p:nvPicPr>
        <p:blipFill>
          <a:blip r:embed="rId3"/>
          <a:stretch/>
        </p:blipFill>
        <p:spPr>
          <a:xfrm>
            <a:off x="4929120" y="1643040"/>
            <a:ext cx="3945960" cy="2642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2"/>
          <p:cNvSpPr/>
          <p:nvPr/>
        </p:nvSpPr>
        <p:spPr>
          <a:xfrm>
            <a:off x="0" y="142920"/>
            <a:ext cx="9142920" cy="1070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640080" indent="-45612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5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  </a:t>
            </a: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Будь осторожен при общении </a:t>
            </a:r>
            <a:br/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с интернет - собеседником</a:t>
            </a:r>
            <a:br/>
            <a:endParaRPr b="0" lang="ru-RU" sz="3000" spc="-1" strike="noStrike">
              <a:latin typeface="Arial"/>
            </a:endParaRPr>
          </a:p>
        </p:txBody>
      </p:sp>
      <p:sp>
        <p:nvSpPr>
          <p:cNvPr id="121" name="CustomShape 3"/>
          <p:cNvSpPr/>
          <p:nvPr/>
        </p:nvSpPr>
        <p:spPr>
          <a:xfrm>
            <a:off x="0" y="1214280"/>
            <a:ext cx="4751280" cy="314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marL="182880" algn="just">
              <a:lnSpc>
                <a:spcPct val="100000"/>
              </a:lnSpc>
            </a:pPr>
            <a:r>
              <a:rPr b="1" lang="en-US" sz="19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19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19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сообщай неизвестным лицам свои персональные данные;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следуй инструкциям незнакомцев;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совершай никаких действий на смартфоне по просьбе посторонних лиц;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переводи деньги незнакомым людям в качестве предоплаты;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Не делись своим местоположением, не публикуй в интернете точный адрес.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2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23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4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25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26" name="Picture 2" descr="Picture background"/>
          <p:cNvPicPr/>
          <p:nvPr/>
        </p:nvPicPr>
        <p:blipFill>
          <a:blip r:embed="rId3"/>
          <a:stretch/>
        </p:blipFill>
        <p:spPr>
          <a:xfrm>
            <a:off x="4929120" y="1428840"/>
            <a:ext cx="3951000" cy="2589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8" name="CustomShape 2"/>
          <p:cNvSpPr/>
          <p:nvPr/>
        </p:nvSpPr>
        <p:spPr>
          <a:xfrm>
            <a:off x="360" y="150480"/>
            <a:ext cx="9142920" cy="78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640080" indent="-45612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5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  </a:t>
            </a: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Делай резервные копии</a:t>
            </a:r>
            <a:br/>
            <a:br/>
            <a:endParaRPr b="0" lang="ru-RU" sz="3000" spc="-1" strike="noStrike">
              <a:latin typeface="Arial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144000" y="1391400"/>
            <a:ext cx="4715280" cy="264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5200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 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Предотвратить потерю важных документов помогает копирование файлов в облако или на внешний жесткий диск. </a:t>
            </a:r>
            <a:endParaRPr b="0" lang="ru-RU" sz="20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	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Если что-то случится, данные не потеряются благодаря резервным копиям</a:t>
            </a:r>
            <a:r>
              <a:rPr b="1" lang="en-US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.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130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31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32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33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34" name="Picture 2" descr="Picture background"/>
          <p:cNvPicPr/>
          <p:nvPr/>
        </p:nvPicPr>
        <p:blipFill>
          <a:blip r:embed="rId3"/>
          <a:stretch/>
        </p:blipFill>
        <p:spPr>
          <a:xfrm>
            <a:off x="4643280" y="1571760"/>
            <a:ext cx="4151160" cy="25945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6" name="CustomShape 2"/>
          <p:cNvSpPr/>
          <p:nvPr/>
        </p:nvSpPr>
        <p:spPr>
          <a:xfrm>
            <a:off x="360" y="150480"/>
            <a:ext cx="9142920" cy="78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640080" indent="-45612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5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 </a:t>
            </a:r>
            <a:r>
              <a:rPr b="1" lang="ru-RU" sz="3000" spc="-1" strike="noStrike">
                <a:solidFill>
                  <a:srgbClr val="404040"/>
                </a:solidFill>
                <a:latin typeface="Times New Roman"/>
                <a:ea typeface="DejaVu Sans"/>
              </a:rPr>
              <a:t>Не забывай о своем здоровье</a:t>
            </a:r>
            <a:br/>
            <a:br/>
            <a:endParaRPr b="0" lang="ru-RU" sz="3000" spc="-1" strike="noStrike">
              <a:latin typeface="Arial"/>
            </a:endParaRPr>
          </a:p>
        </p:txBody>
      </p:sp>
      <p:sp>
        <p:nvSpPr>
          <p:cNvPr id="137" name="CustomShape 3"/>
          <p:cNvSpPr/>
          <p:nvPr/>
        </p:nvSpPr>
        <p:spPr>
          <a:xfrm>
            <a:off x="0" y="1000080"/>
            <a:ext cx="4285440" cy="349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just">
              <a:lnSpc>
                <a:spcPct val="100000"/>
              </a:lnSpc>
            </a:pPr>
            <a:r>
              <a:rPr b="1" lang="ru-RU" sz="17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Ограничь экранное время (переизбыток информации может развить тревожность, повлечь за собой потерю связи с реальностью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    Развивай критическое мышление (не поддавайся манипуляциям в сети, проверяй достоверность любых сведений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;</a:t>
            </a:r>
            <a:endParaRPr b="0" lang="ru-RU" sz="1800" spc="-1" strike="noStrike">
              <a:latin typeface="Arial"/>
            </a:endParaRPr>
          </a:p>
          <a:p>
            <a:pPr marL="182880" algn="just"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  Соблюдай этикет в онлайн - пространстве, не допускай размещение оскорбительного и запрещенного контента.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38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0" y="285840"/>
            <a:ext cx="1197360" cy="573120"/>
          </a:xfrm>
          <a:prstGeom prst="rect">
            <a:avLst/>
          </a:prstGeom>
          <a:ln w="9360">
            <a:noFill/>
          </a:ln>
        </p:spPr>
      </p:pic>
      <p:sp>
        <p:nvSpPr>
          <p:cNvPr id="139" name="Line 4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0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160" cy="491760"/>
          </a:xfrm>
          <a:prstGeom prst="rect">
            <a:avLst/>
          </a:prstGeom>
          <a:ln>
            <a:noFill/>
          </a:ln>
          <a:effectLst>
            <a:outerShdw algn="tl" blurRad="292100" dir="2700000" dist="138479" rotWithShape="0">
              <a:srgbClr val="333333">
                <a:alpha val="65000"/>
              </a:srgbClr>
            </a:outerShdw>
          </a:effectLst>
        </p:spPr>
      </p:pic>
      <p:sp>
        <p:nvSpPr>
          <p:cNvPr id="141" name="CustomShape 5"/>
          <p:cNvSpPr/>
          <p:nvPr/>
        </p:nvSpPr>
        <p:spPr>
          <a:xfrm>
            <a:off x="-9360" y="4563360"/>
            <a:ext cx="9142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42" name="Picture 2" descr="Picture background"/>
          <p:cNvPicPr/>
          <p:nvPr/>
        </p:nvPicPr>
        <p:blipFill>
          <a:blip r:embed="rId3"/>
          <a:stretch/>
        </p:blipFill>
        <p:spPr>
          <a:xfrm>
            <a:off x="4786200" y="1143000"/>
            <a:ext cx="3857400" cy="2966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Line 1"/>
          <p:cNvSpPr/>
          <p:nvPr/>
        </p:nvSpPr>
        <p:spPr>
          <a:xfrm>
            <a:off x="0" y="141480"/>
            <a:ext cx="9144000" cy="0"/>
          </a:xfrm>
          <a:prstGeom prst="line">
            <a:avLst/>
          </a:prstGeom>
          <a:ln w="222120">
            <a:solidFill>
              <a:schemeClr val="tx2">
                <a:alpha val="2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4" name="Picture 5" descr="C:\Users\Елена\Desktop\10\Орел.gif"/>
          <p:cNvPicPr/>
          <p:nvPr/>
        </p:nvPicPr>
        <p:blipFill>
          <a:blip r:embed="rId1"/>
          <a:stretch/>
        </p:blipFill>
        <p:spPr>
          <a:xfrm>
            <a:off x="3708000" y="513360"/>
            <a:ext cx="1727640" cy="799200"/>
          </a:xfrm>
          <a:prstGeom prst="rect">
            <a:avLst/>
          </a:prstGeom>
          <a:ln w="9360">
            <a:noFill/>
          </a:ln>
        </p:spPr>
      </p:pic>
      <p:sp>
        <p:nvSpPr>
          <p:cNvPr id="145" name="Line 2"/>
          <p:cNvSpPr/>
          <p:nvPr/>
        </p:nvSpPr>
        <p:spPr>
          <a:xfrm>
            <a:off x="0" y="3435840"/>
            <a:ext cx="9144000" cy="0"/>
          </a:xfrm>
          <a:prstGeom prst="line">
            <a:avLst/>
          </a:prstGeom>
          <a:ln w="108000">
            <a:solidFill>
              <a:schemeClr val="accent6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6" name="Line 3"/>
          <p:cNvSpPr/>
          <p:nvPr/>
        </p:nvSpPr>
        <p:spPr>
          <a:xfrm>
            <a:off x="0" y="4897080"/>
            <a:ext cx="9144000" cy="0"/>
          </a:xfrm>
          <a:prstGeom prst="line">
            <a:avLst/>
          </a:prstGeom>
          <a:ln w="444600">
            <a:solidFill>
              <a:schemeClr val="tx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7" name="CustomShape 4"/>
          <p:cNvSpPr/>
          <p:nvPr/>
        </p:nvSpPr>
        <p:spPr>
          <a:xfrm>
            <a:off x="-9360" y="4563360"/>
            <a:ext cx="9143280" cy="431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МВД по Республике Бурятия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48" name="Picture 2" descr="C:\Мои документы\Личное\Коллегии\2009\1 полугодие\Оформление\Заготовки\Карта Бурятии белая copy.gif"/>
          <p:cNvPicPr/>
          <p:nvPr/>
        </p:nvPicPr>
        <p:blipFill>
          <a:blip r:embed="rId2"/>
          <a:stretch/>
        </p:blipFill>
        <p:spPr>
          <a:xfrm>
            <a:off x="423000" y="4596480"/>
            <a:ext cx="713520" cy="492120"/>
          </a:xfrm>
          <a:prstGeom prst="rect">
            <a:avLst/>
          </a:prstGeom>
          <a:ln>
            <a:noFill/>
          </a:ln>
          <a:effectLst>
            <a:outerShdw algn="tl" blurRad="292100" dir="2700000" dist="138988" rotWithShape="0">
              <a:srgbClr val="333333">
                <a:alpha val="65000"/>
              </a:srgbClr>
            </a:outerShdw>
          </a:effectLst>
        </p:spPr>
      </p:pic>
      <p:sp>
        <p:nvSpPr>
          <p:cNvPr id="149" name="CustomShape 5"/>
          <p:cNvSpPr/>
          <p:nvPr/>
        </p:nvSpPr>
        <p:spPr>
          <a:xfrm>
            <a:off x="-73080" y="1813320"/>
            <a:ext cx="9216360" cy="136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82880" algn="ctr">
              <a:lnSpc>
                <a:spcPct val="100000"/>
              </a:lnSpc>
              <a:tabLst>
                <a:tab algn="l" pos="0"/>
              </a:tabLst>
            </a:pPr>
            <a:r>
              <a:rPr b="1" lang="ru-RU" sz="3500" spc="-1" strike="noStrike">
                <a:solidFill>
                  <a:srgbClr val="404040"/>
                </a:solidFill>
                <a:latin typeface="Times New Roman"/>
              </a:rPr>
              <a:t>Основные правила цифровой гигиены</a:t>
            </a:r>
            <a:endParaRPr b="0" lang="ru-RU" sz="35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022</Template>
  <TotalTime>39871</TotalTime>
  <Application>LibreOffice/6.4.7.2$Linux_X86_64 LibreOffice_project/40$Build-2</Application>
  <Words>161</Words>
  <Paragraphs>33</Paragraphs>
  <Company>MultiDVD Team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2015-12-21T01:32:53Z</dcterms:created>
  <dc:creator>user</dc:creator>
  <dc:description/>
  <dc:language>ru-RU</dc:language>
  <cp:lastModifiedBy/>
  <dcterms:modified xsi:type="dcterms:W3CDTF">2025-01-08T15:55:47Z</dcterms:modified>
  <cp:revision>3884</cp:revision>
  <dc:subject/>
  <dc:title>Доклад  начальника штаба МВД Петушинова  Романа Романовича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MultiDVD Team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(16:9)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8</vt:i4>
  </property>
</Properties>
</file>