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2"/>
  </p:notesMasterIdLst>
  <p:sldIdLst>
    <p:sldId id="282" r:id="rId2"/>
    <p:sldId id="256" r:id="rId3"/>
    <p:sldId id="257" r:id="rId4"/>
    <p:sldId id="258" r:id="rId5"/>
    <p:sldId id="281" r:id="rId6"/>
    <p:sldId id="280" r:id="rId7"/>
    <p:sldId id="259" r:id="rId8"/>
    <p:sldId id="261" r:id="rId9"/>
    <p:sldId id="260" r:id="rId10"/>
    <p:sldId id="262" r:id="rId11"/>
    <p:sldId id="263" r:id="rId12"/>
    <p:sldId id="264" r:id="rId13"/>
    <p:sldId id="287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83" r:id="rId26"/>
    <p:sldId id="277" r:id="rId27"/>
    <p:sldId id="278" r:id="rId28"/>
    <p:sldId id="279" r:id="rId29"/>
    <p:sldId id="284" r:id="rId30"/>
    <p:sldId id="285" r:id="rId31"/>
  </p:sldIdLst>
  <p:sldSz cx="9144000" cy="6858000" type="screen4x3"/>
  <p:notesSz cx="6811963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F8E3B-4D07-4D20-AA14-0E8C62864C9A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197" y="4724202"/>
            <a:ext cx="544957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8536" y="9446678"/>
            <a:ext cx="2951851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14910-A2A4-4781-9D88-3038DB681E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2E9B58-1C2E-4773-94B9-F3F44AC41D61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528CD3-EFC6-4022-827D-87E63D9BD7B4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E6BED3C-C184-4263-8488-0AB0D2ECA4F7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61482E-A98F-40B2-85CE-83195708EC02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726BCBA-8467-4870-8BA0-B1B0160CE29B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D6D4D6-DCA6-40C8-9BD2-44419B05A547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47099-61EA-4188-BA39-FB1EBD787BFC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209A88-520A-483A-8D1F-29A0B8C15D0A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89CB1BF-20E3-40E6-A35B-1EDF9A0FFC24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1336AB-1ADC-40D6-92D7-1090079DE978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C9C6F-8750-4282-A1C9-C562951FB2DD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313F4E4-6809-484F-BD21-5DBC1A214401}" type="datetime1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6C3EF60-ED24-44E8-9A8F-3F198E1775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Отчет о работе МКУ Управления образования МО «Тарбагатайский район» за 2016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7715304" cy="1939916"/>
          </a:xfrm>
        </p:spPr>
        <p:txBody>
          <a:bodyPr>
            <a:normAutofit/>
          </a:bodyPr>
          <a:lstStyle/>
          <a:p>
            <a:pPr algn="just"/>
            <a:r>
              <a:rPr lang="ru-RU" sz="1600" dirty="0"/>
              <a:t> Согласно Решению Совета депутатов МО «Тарбагатайский район» № 129 от 26.07.2016г. размер родительской платы за присмотр и уход за детьми в муниципальных образовательных организациях дошкольного образования МО «Тарбагатайский район» 01.09.2016г.   составляет:</a:t>
            </a:r>
            <a:br>
              <a:rPr lang="ru-RU" sz="1600" dirty="0"/>
            </a:b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85992"/>
          <a:ext cx="8229600" cy="2584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затрат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Режим работы учреждения дошкольного образования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8-10,5 часов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 часов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Родительская плата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90,00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108,00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Родительская плата на приобретение расходных материалов и обеспечения режима для и личной гигиены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5,00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5,00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Всего размер родительской платы за одного ребенка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95,00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113,00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На 1 сентября  2016 года   в школах района  обучалось  2112 человек, (что на 103  человека больше, чем  в 2015 г.) в 154 классах. </a:t>
            </a:r>
            <a:endParaRPr lang="ru-RU" dirty="0" smtClean="0"/>
          </a:p>
          <a:p>
            <a:r>
              <a:rPr lang="ru-RU" dirty="0" smtClean="0"/>
              <a:t>Средняя </a:t>
            </a:r>
            <a:r>
              <a:rPr lang="ru-RU" dirty="0" err="1"/>
              <a:t>наполняемиость</a:t>
            </a:r>
            <a:r>
              <a:rPr lang="ru-RU" dirty="0"/>
              <a:t> составляет 14 человек ( МБОУ «</a:t>
            </a:r>
            <a:r>
              <a:rPr lang="ru-RU" dirty="0" err="1"/>
              <a:t>Тарбагатайская</a:t>
            </a:r>
            <a:r>
              <a:rPr lang="ru-RU" dirty="0"/>
              <a:t> </a:t>
            </a:r>
            <a:r>
              <a:rPr lang="ru-RU" dirty="0" err="1"/>
              <a:t>сош</a:t>
            </a:r>
            <a:r>
              <a:rPr lang="ru-RU" dirty="0"/>
              <a:t>», «</a:t>
            </a:r>
            <a:r>
              <a:rPr lang="ru-RU" dirty="0" err="1"/>
              <a:t>Н-Саянтуйская</a:t>
            </a:r>
            <a:r>
              <a:rPr lang="ru-RU" dirty="0"/>
              <a:t> </a:t>
            </a:r>
            <a:r>
              <a:rPr lang="ru-RU" dirty="0" err="1"/>
              <a:t>сош</a:t>
            </a:r>
            <a:r>
              <a:rPr lang="ru-RU" dirty="0"/>
              <a:t>» 22 человека, «</a:t>
            </a:r>
            <a:r>
              <a:rPr lang="ru-RU" dirty="0" err="1"/>
              <a:t>Н-Жиримская</a:t>
            </a:r>
            <a:r>
              <a:rPr lang="ru-RU" dirty="0"/>
              <a:t> </a:t>
            </a:r>
            <a:r>
              <a:rPr lang="ru-RU" dirty="0" err="1"/>
              <a:t>оош</a:t>
            </a:r>
            <a:r>
              <a:rPr lang="ru-RU" dirty="0"/>
              <a:t> 4 чел.)  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связи с увеличением количества учащихся на трехсменную работу перешла МБОУ «</a:t>
            </a:r>
            <a:r>
              <a:rPr lang="ru-RU" dirty="0" err="1"/>
              <a:t>Нижнесаянтуйская</a:t>
            </a:r>
            <a:r>
              <a:rPr lang="ru-RU" dirty="0"/>
              <a:t> </a:t>
            </a:r>
            <a:r>
              <a:rPr lang="ru-RU" dirty="0" err="1"/>
              <a:t>сош</a:t>
            </a:r>
            <a:r>
              <a:rPr lang="ru-RU" dirty="0"/>
              <a:t>.», двухсменную работу  «</a:t>
            </a:r>
            <a:r>
              <a:rPr lang="ru-RU" dirty="0" err="1"/>
              <a:t>Вознесеновская</a:t>
            </a:r>
            <a:r>
              <a:rPr lang="ru-RU" dirty="0"/>
              <a:t> нош.», «</a:t>
            </a:r>
            <a:r>
              <a:rPr lang="ru-RU" dirty="0" err="1"/>
              <a:t>Надеинская</a:t>
            </a:r>
            <a:r>
              <a:rPr lang="ru-RU" dirty="0"/>
              <a:t> нош.»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Всеобуч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00105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/>
              <a:t>В целях обеспечения прав граждан на образование  в районе проводятся следующие мероприятия:</a:t>
            </a:r>
          </a:p>
          <a:p>
            <a:r>
              <a:rPr lang="ru-RU" sz="1400" b="1" dirty="0" smtClean="0"/>
              <a:t>	1.Осуществление сбора данных о детях от 0 до 18 лет, проживающих на территории района;</a:t>
            </a:r>
          </a:p>
          <a:p>
            <a:r>
              <a:rPr lang="ru-RU" sz="1400" b="1" dirty="0" smtClean="0"/>
              <a:t>2.Заполнение государственной статистической отчетности по форме №1-НД «Сведения о численности детей и подростков в возрасте 7-18 лет, не обучающихся в образовательных учреждениях».</a:t>
            </a:r>
          </a:p>
          <a:p>
            <a:r>
              <a:rPr lang="ru-RU" sz="1400" b="1" dirty="0" smtClean="0"/>
              <a:t>3.Учет детей, не посещающих занятия длительное время без уважительной причины.</a:t>
            </a:r>
          </a:p>
          <a:p>
            <a:pPr>
              <a:buNone/>
            </a:pPr>
            <a:r>
              <a:rPr lang="ru-RU" sz="1400" b="1" dirty="0"/>
              <a:t>	В течение 2016 года на учете </a:t>
            </a:r>
            <a:r>
              <a:rPr lang="ru-RU" sz="1400" b="1" dirty="0" smtClean="0"/>
              <a:t>состояли:</a:t>
            </a:r>
            <a:endParaRPr lang="ru-RU" sz="1400" b="1" dirty="0"/>
          </a:p>
          <a:p>
            <a:pPr marL="0" lvl="2" indent="530225"/>
            <a:r>
              <a:rPr lang="ru-RU" sz="1400" b="1" dirty="0"/>
              <a:t>16 детей 7-18  лет, длительное время не посещающие занятия в школах без уважительных причин (2015 году – 14 учащихся). На 26.12.16г. по отчету МО «Тарбагатайский район» об исполнении законодательства об обязательном среднем  общем образовании по состоянию проходят двое </a:t>
            </a:r>
            <a:r>
              <a:rPr lang="ru-RU" sz="1400" b="1" dirty="0" smtClean="0"/>
              <a:t>учащихся;</a:t>
            </a:r>
            <a:endParaRPr lang="ru-RU" sz="1400" b="1" dirty="0"/>
          </a:p>
          <a:p>
            <a:pPr marL="0" lvl="2" indent="530225"/>
            <a:r>
              <a:rPr lang="ru-RU" sz="1400" b="1" dirty="0"/>
              <a:t>-8 учащихся, имеющих основное общее образование и </a:t>
            </a:r>
            <a:r>
              <a:rPr lang="ru-RU" sz="1400" b="1" dirty="0" err="1"/>
              <a:t>необучающихся</a:t>
            </a:r>
            <a:r>
              <a:rPr lang="ru-RU" sz="1400" b="1" dirty="0"/>
              <a:t> в нарушение Федерального Закона №273 «Об образовании в РФ» (2015 году – 6 учащихся). На 26.12.16г. учащиеся на учете не состоят. </a:t>
            </a:r>
          </a:p>
          <a:p>
            <a:pPr marL="0" lvl="2" indent="530225"/>
            <a:r>
              <a:rPr lang="ru-RU" sz="1400" b="1" dirty="0"/>
              <a:t>-4 обучающихся СПО (2015 году - 3 (по данным администрации учреждения). На 26.12.16г. на учете  состоит один учащийся. </a:t>
            </a:r>
          </a:p>
          <a:p>
            <a:r>
              <a:rPr lang="ru-RU" sz="1400" b="1" dirty="0"/>
              <a:t>В 2016  году основную школу в районе закончили 149 обучающихся. </a:t>
            </a:r>
            <a:endParaRPr lang="ru-RU" sz="1400" b="1" dirty="0" smtClean="0"/>
          </a:p>
          <a:p>
            <a:pPr lvl="3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Из </a:t>
            </a:r>
            <a:r>
              <a:rPr lang="ru-RU" sz="1400" b="1" dirty="0">
                <a:solidFill>
                  <a:schemeClr val="tx1"/>
                </a:solidFill>
              </a:rPr>
              <a:t>них 68 выпускников поступили в 10 класс</a:t>
            </a:r>
            <a:r>
              <a:rPr lang="ru-RU" sz="1400" b="1" dirty="0" smtClean="0">
                <a:solidFill>
                  <a:schemeClr val="tx1"/>
                </a:solidFill>
              </a:rPr>
              <a:t>,  </a:t>
            </a:r>
            <a:r>
              <a:rPr lang="ru-RU" sz="1400" b="1" dirty="0">
                <a:solidFill>
                  <a:schemeClr val="tx1"/>
                </a:solidFill>
              </a:rPr>
              <a:t>79 продолжили обучение в учреждениях НПО</a:t>
            </a:r>
            <a:r>
              <a:rPr lang="ru-RU" sz="1400" b="1" dirty="0" smtClean="0">
                <a:solidFill>
                  <a:schemeClr val="tx1"/>
                </a:solidFill>
              </a:rPr>
              <a:t>, </a:t>
            </a:r>
            <a:r>
              <a:rPr lang="ru-RU" sz="1400" b="1" dirty="0">
                <a:solidFill>
                  <a:schemeClr val="tx1"/>
                </a:solidFill>
              </a:rPr>
              <a:t>1 – в УКП, </a:t>
            </a:r>
            <a:r>
              <a:rPr lang="ru-RU" sz="1400" b="1" dirty="0" smtClean="0">
                <a:solidFill>
                  <a:schemeClr val="tx1"/>
                </a:solidFill>
              </a:rPr>
              <a:t>1 </a:t>
            </a:r>
            <a:r>
              <a:rPr lang="ru-RU" sz="1400" b="1" dirty="0">
                <a:solidFill>
                  <a:schemeClr val="tx1"/>
                </a:solidFill>
              </a:rPr>
              <a:t>учащихся  не продолжает обучение в связи с достижением 18-летнего возраста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</a:p>
          <a:p>
            <a:endParaRPr lang="ru-RU" sz="1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Система оценки качества образования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0" indent="0" defTabSz="457207" fontAlgn="auto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 dirty="0" smtClean="0"/>
          </a:p>
          <a:p>
            <a:pPr marL="0" indent="0" defTabSz="457207">
              <a:buClr>
                <a:schemeClr val="bg2">
                  <a:lumMod val="40000"/>
                  <a:lumOff val="60000"/>
                </a:schemeClr>
              </a:buClr>
              <a:buNone/>
              <a:defRPr/>
            </a:pPr>
            <a:r>
              <a:rPr lang="ru-RU" dirty="0" smtClean="0"/>
              <a:t>•	государственная итоговая аттестация в 9 и 11 классах. </a:t>
            </a:r>
          </a:p>
          <a:p>
            <a:pPr marL="0" indent="0" defTabSz="457207">
              <a:buClr>
                <a:schemeClr val="bg2">
                  <a:lumMod val="40000"/>
                  <a:lumOff val="60000"/>
                </a:schemeClr>
              </a:buClr>
              <a:buNone/>
              <a:defRPr/>
            </a:pPr>
            <a:r>
              <a:rPr lang="ru-RU" dirty="0" smtClean="0"/>
              <a:t>Проведена государственная итоговая аттестация за курс основного общего образования для 158 выпускников 9 классов, за курс среднего общего образования  для 61 выпускника 11 классов.</a:t>
            </a:r>
          </a:p>
          <a:p>
            <a:pPr marL="0" indent="0" defTabSz="457207" fontAlgn="auto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 dirty="0" smtClean="0"/>
          </a:p>
          <a:p>
            <a:pPr marL="0" indent="0" defTabSz="457207" fontAlgn="auto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endParaRPr lang="ru-RU" dirty="0" smtClean="0"/>
          </a:p>
          <a:p>
            <a:pPr marL="0" indent="0" defTabSz="457207" fontAlgn="auto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None/>
              <a:defRPr/>
            </a:pPr>
            <a:r>
              <a:rPr lang="ru-RU" dirty="0" smtClean="0"/>
              <a:t>•	мониторинговые исследования в рамках муниципальной и региональной систем оценки качества образования</a:t>
            </a:r>
          </a:p>
          <a:p>
            <a:pPr marL="0" indent="0" algn="just" defTabSz="457207" fontAlgn="auto"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None/>
              <a:defRPr/>
            </a:pPr>
            <a:r>
              <a:rPr lang="ru-RU" dirty="0" smtClean="0"/>
              <a:t>Все учащиеся 4 класса района выполняли Всероссийские проверочные работы в по предметам «Русский язык», «Математика», «Окружающий мир».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CC985-4761-42B5-BA02-D8A6C974DD25}" type="slidenum">
              <a:rPr lang="ru-RU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В более 50 различных </a:t>
            </a:r>
            <a:r>
              <a:rPr lang="ru-RU" sz="1600" dirty="0" err="1" smtClean="0"/>
              <a:t>конкурсАХ</a:t>
            </a:r>
            <a:r>
              <a:rPr lang="ru-RU" sz="1600" dirty="0" smtClean="0"/>
              <a:t>, научно-практических </a:t>
            </a:r>
            <a:r>
              <a:rPr lang="ru-RU" sz="1600" dirty="0" err="1" smtClean="0"/>
              <a:t>семинарАХ</a:t>
            </a:r>
            <a:r>
              <a:rPr lang="ru-RU" sz="1600" dirty="0" smtClean="0"/>
              <a:t>, </a:t>
            </a:r>
            <a:r>
              <a:rPr lang="ru-RU" sz="1600" dirty="0" err="1" smtClean="0"/>
              <a:t>конференциЯХ</a:t>
            </a:r>
            <a:r>
              <a:rPr lang="ru-RU" sz="1600" dirty="0" smtClean="0"/>
              <a:t>, олимпиадах учащиеся ОУ принимали участие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7239000" cy="538419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Муниципальный этап Всероссийская Олимпиада школьников . Олимпиада проводилась по 17 предметам среди учащихся 9,10, 11 классов.</a:t>
            </a:r>
          </a:p>
          <a:p>
            <a:r>
              <a:rPr lang="ru-RU" dirty="0" smtClean="0"/>
              <a:t>Муниципальный </a:t>
            </a:r>
            <a:r>
              <a:rPr lang="ru-RU" dirty="0"/>
              <a:t>турнир по предмету информатика и </a:t>
            </a:r>
            <a:r>
              <a:rPr lang="ru-RU" dirty="0" smtClean="0"/>
              <a:t>ИКТ</a:t>
            </a:r>
            <a:endParaRPr lang="ru-RU" dirty="0"/>
          </a:p>
          <a:p>
            <a:r>
              <a:rPr lang="ru-RU" dirty="0"/>
              <a:t>- «Всероссийский конкурс сочинений в Республике Бурятия» с 6 по 10 октября – школьный, муниципальный и региональный уровень;</a:t>
            </a:r>
          </a:p>
          <a:p>
            <a:r>
              <a:rPr lang="ru-RU" dirty="0"/>
              <a:t>- «Математическая олимпиада учащихся 5-8 классов» - региональный уровень, март 2016 года, принимали участие учащиеся МБОУ «</a:t>
            </a:r>
            <a:r>
              <a:rPr lang="ru-RU" dirty="0" err="1"/>
              <a:t>Нижнесаянтуйская</a:t>
            </a:r>
            <a:r>
              <a:rPr lang="ru-RU" dirty="0"/>
              <a:t> СОШ». В 2016-2017 учебном году данная олимпиада пройдет в МО «Тарбагатайский район»;</a:t>
            </a:r>
          </a:p>
          <a:p>
            <a:r>
              <a:rPr lang="ru-RU" dirty="0"/>
              <a:t>- «Олимпиада по английскому языку» - с 23 марта по 23 апреля 2016 года – школьный этап, республиканский этап;</a:t>
            </a:r>
          </a:p>
          <a:p>
            <a:r>
              <a:rPr lang="ru-RU" dirty="0"/>
              <a:t>-Олимпиада «Байкальская перспектива», БГУ – с 15-22 января 2016 года;</a:t>
            </a:r>
          </a:p>
          <a:p>
            <a:r>
              <a:rPr lang="ru-RU" dirty="0"/>
              <a:t>- «Олимпиада учащихся 6-8 классов общеобразовательных учреждений Республики Бурятия по русскому языку, математике и логике» - региональный уровень -  29-30 марта 2016 года;</a:t>
            </a:r>
          </a:p>
          <a:p>
            <a:r>
              <a:rPr lang="ru-RU" dirty="0"/>
              <a:t>- «Олимпиада по математике и арифметике среди учащихся начальных классов школ Республики Бурятия» - 15-30 марта – школьный этап, региональный этап;</a:t>
            </a:r>
          </a:p>
          <a:p>
            <a:r>
              <a:rPr lang="ru-RU" dirty="0"/>
              <a:t>- «Конкурс по декабристам» - региональный уровень.</a:t>
            </a:r>
          </a:p>
          <a:p>
            <a:r>
              <a:rPr lang="ru-RU" dirty="0"/>
              <a:t>      Традиционным является участие учащихся во Всероссийских олимпиадах и конкурсах: «Эрудит», «</a:t>
            </a:r>
            <a:r>
              <a:rPr lang="ru-RU" dirty="0" err="1"/>
              <a:t>Олимпус</a:t>
            </a:r>
            <a:r>
              <a:rPr lang="ru-RU" dirty="0"/>
              <a:t>», , «Белый ветер», «Новые знания», «Наше наследие».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Дополнительное образование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615262" cy="5197493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районе по сведениям </a:t>
            </a:r>
            <a:r>
              <a:rPr lang="ru-RU" dirty="0" err="1"/>
              <a:t>Бурятстата</a:t>
            </a:r>
            <a:r>
              <a:rPr lang="ru-RU" dirty="0"/>
              <a:t> проживает 3046 детей в возрасте от 5 до 18 лет.</a:t>
            </a:r>
            <a:r>
              <a:rPr lang="ru-RU" b="1" dirty="0"/>
              <a:t> </a:t>
            </a:r>
            <a:r>
              <a:rPr lang="ru-RU" dirty="0"/>
              <a:t>Количество детей в возрасте от 5 до 18 лет, охваченных услугами дополнительного образования   в 2016 году  составило  971 ребенок (32,7%) (в 2015 году-777 детей (29,1%). Республиканский  показатель - 55</a:t>
            </a:r>
            <a:r>
              <a:rPr lang="ru-RU" dirty="0" smtClean="0"/>
              <a:t>%.</a:t>
            </a:r>
          </a:p>
          <a:p>
            <a:r>
              <a:rPr lang="ru-RU" dirty="0" smtClean="0"/>
              <a:t>Учитывая всю занятость учащихся в целом по району, нужно отметить следующее. В учреждениях дополнительного образования, в сфере культуры, спорта занято 1763 ребенка (57,8%), в том числе 998 заняты  в учреждениях </a:t>
            </a:r>
            <a:r>
              <a:rPr lang="ru-RU" dirty="0" err="1" smtClean="0"/>
              <a:t>допобразования</a:t>
            </a:r>
            <a:r>
              <a:rPr lang="ru-RU" dirty="0" smtClean="0"/>
              <a:t> и ОУ, 112 - в школе искусств, 563 - в сфере культуры,  90 - в сфере физкультуры и спорта (дворовые объединения).</a:t>
            </a:r>
          </a:p>
          <a:p>
            <a:r>
              <a:rPr lang="ru-RU" dirty="0"/>
              <a:t>В связи с переходом на Федеральные образовательные стандарты в 2016-2017 учебном году внеурочной деятельностью  охвачено 1502 учащихся (71%). </a:t>
            </a:r>
            <a:r>
              <a:rPr lang="ru-RU" dirty="0" smtClean="0"/>
              <a:t> </a:t>
            </a:r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7686700" cy="6241446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 В системе образования района работает 230 педагогических работника, в том </a:t>
            </a:r>
            <a:r>
              <a:rPr lang="ru-RU" dirty="0" smtClean="0"/>
              <a:t>числе</a:t>
            </a:r>
          </a:p>
          <a:p>
            <a:pPr lvl="4">
              <a:buNone/>
            </a:pP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sz="2200" dirty="0"/>
              <a:t>школах - 187, </a:t>
            </a:r>
            <a:endParaRPr lang="ru-RU" sz="2200" dirty="0" smtClean="0"/>
          </a:p>
          <a:p>
            <a:pPr lvl="4">
              <a:buNone/>
            </a:pPr>
            <a:r>
              <a:rPr lang="ru-RU" sz="2200" dirty="0" smtClean="0"/>
              <a:t>в  </a:t>
            </a:r>
            <a:r>
              <a:rPr lang="ru-RU" sz="2200" dirty="0"/>
              <a:t>дошкольных учреждениях – 31, </a:t>
            </a:r>
            <a:endParaRPr lang="ru-RU" sz="2200" dirty="0" smtClean="0"/>
          </a:p>
          <a:p>
            <a:pPr lvl="4">
              <a:buNone/>
            </a:pPr>
            <a:r>
              <a:rPr lang="ru-RU" sz="2200" dirty="0" smtClean="0"/>
              <a:t>в </a:t>
            </a:r>
            <a:r>
              <a:rPr lang="ru-RU" sz="2200" dirty="0"/>
              <a:t>учреждениях дополнительного образования- 12. </a:t>
            </a:r>
          </a:p>
          <a:p>
            <a:r>
              <a:rPr lang="ru-RU" dirty="0"/>
              <a:t>Высшее образование имеют  78 %,  среднее профессиональное – 22 %. </a:t>
            </a:r>
          </a:p>
          <a:p>
            <a:r>
              <a:rPr lang="ru-RU" dirty="0"/>
              <a:t>В школах уровень квалификации педагогов составляет: </a:t>
            </a:r>
            <a:endParaRPr lang="ru-RU" dirty="0" smtClean="0"/>
          </a:p>
          <a:p>
            <a:pPr lvl="1">
              <a:buNone/>
            </a:pPr>
            <a:r>
              <a:rPr lang="ru-RU" dirty="0" smtClean="0">
                <a:solidFill>
                  <a:schemeClr val="tx1"/>
                </a:solidFill>
              </a:rPr>
              <a:t>33 </a:t>
            </a:r>
            <a:r>
              <a:rPr lang="ru-RU" dirty="0">
                <a:solidFill>
                  <a:schemeClr val="tx1"/>
                </a:solidFill>
              </a:rPr>
              <a:t>педагога имеют высшую квалификационную категорию,</a:t>
            </a:r>
          </a:p>
          <a:p>
            <a:pPr lvl="1">
              <a:buNone/>
            </a:pPr>
            <a:r>
              <a:rPr lang="ru-RU" dirty="0">
                <a:solidFill>
                  <a:schemeClr val="tx1"/>
                </a:solidFill>
              </a:rPr>
              <a:t>64 – первую,</a:t>
            </a:r>
          </a:p>
          <a:p>
            <a:pPr lvl="1">
              <a:buNone/>
            </a:pPr>
            <a:r>
              <a:rPr lang="ru-RU" dirty="0">
                <a:solidFill>
                  <a:schemeClr val="tx1"/>
                </a:solidFill>
              </a:rPr>
              <a:t>19 – вторую,</a:t>
            </a:r>
          </a:p>
          <a:p>
            <a:pPr lvl="1">
              <a:buNone/>
            </a:pPr>
            <a:r>
              <a:rPr lang="ru-RU" dirty="0">
                <a:solidFill>
                  <a:schemeClr val="tx1"/>
                </a:solidFill>
              </a:rPr>
              <a:t>71 – не имеют категории</a:t>
            </a:r>
          </a:p>
          <a:p>
            <a:r>
              <a:rPr lang="ru-RU" dirty="0" smtClean="0"/>
              <a:t> </a:t>
            </a:r>
            <a:r>
              <a:rPr lang="ru-RU" dirty="0"/>
              <a:t>Число работающих пенсионеров- 50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Количество молодых специалистов в возрасте до 25 лет -  7 человек, до 35 лет- 26, старше 40 лет -154. </a:t>
            </a:r>
          </a:p>
          <a:p>
            <a:r>
              <a:rPr lang="ru-RU" dirty="0"/>
              <a:t>Доля управленческих кадров в общей численности учителей- 13,6 %.</a:t>
            </a:r>
          </a:p>
          <a:p>
            <a:r>
              <a:rPr lang="ru-RU" dirty="0"/>
              <a:t>Доля прочего педагогического персонала от общей численности- 7,8 %.</a:t>
            </a:r>
          </a:p>
          <a:p>
            <a:r>
              <a:rPr lang="ru-RU" dirty="0"/>
              <a:t>Численность педагогических работников принятых на работу в 2016 году составляет – 19 человек, что на 5 человек больше по сравнению с 2015 г. </a:t>
            </a:r>
            <a:endParaRPr lang="ru-RU" dirty="0" smtClean="0"/>
          </a:p>
          <a:p>
            <a:r>
              <a:rPr lang="ru-RU" dirty="0" smtClean="0"/>
              <a:t>Стаж </a:t>
            </a:r>
            <a:r>
              <a:rPr lang="ru-RU" dirty="0"/>
              <a:t>педагогической работы </a:t>
            </a:r>
          </a:p>
          <a:p>
            <a:pPr>
              <a:buNone/>
            </a:pPr>
            <a:r>
              <a:rPr lang="ru-RU" dirty="0"/>
              <a:t>до 20 лет имеют 28 человек, </a:t>
            </a:r>
          </a:p>
          <a:p>
            <a:pPr>
              <a:buNone/>
            </a:pPr>
            <a:r>
              <a:rPr lang="ru-RU" dirty="0"/>
              <a:t>более 20 лет – 116 человек, </a:t>
            </a:r>
          </a:p>
          <a:p>
            <a:r>
              <a:rPr lang="ru-RU" dirty="0" smtClean="0"/>
              <a:t>Полную </a:t>
            </a:r>
            <a:r>
              <a:rPr lang="ru-RU" dirty="0"/>
              <a:t>занятость имеют – 155 человек, внутреннее совместительство- 42. </a:t>
            </a:r>
          </a:p>
          <a:p>
            <a:r>
              <a:rPr lang="ru-RU" dirty="0"/>
              <a:t>На курсах профессиональной переподготовки обучается 10 человек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79 </a:t>
            </a:r>
            <a:r>
              <a:rPr lang="ru-RU" dirty="0"/>
              <a:t> педагогических работников ОУ МО «Тарбагатайский район прошли аттестацию за 2015-2016 год в республиканской аттестационной комиссии</a:t>
            </a:r>
          </a:p>
          <a:p>
            <a:r>
              <a:rPr lang="ru-RU" b="1" dirty="0"/>
              <a:t>9 </a:t>
            </a:r>
            <a:r>
              <a:rPr lang="ru-RU" dirty="0"/>
              <a:t>руководителей ОО аттестованы в районе на </a:t>
            </a:r>
            <a:r>
              <a:rPr lang="ru-RU" dirty="0" smtClean="0"/>
              <a:t>соответствие </a:t>
            </a:r>
            <a:r>
              <a:rPr lang="ru-RU" dirty="0"/>
              <a:t>занимаемой </a:t>
            </a:r>
            <a:r>
              <a:rPr lang="ru-RU" dirty="0" smtClean="0"/>
              <a:t>должности</a:t>
            </a:r>
          </a:p>
          <a:p>
            <a:r>
              <a:rPr lang="ru-RU" dirty="0"/>
              <a:t>Для осуществления непрерывного образования в районе работают 16 районных методических объединений педагогов</a:t>
            </a:r>
            <a:r>
              <a:rPr lang="ru-RU" dirty="0" smtClean="0"/>
              <a:t>. </a:t>
            </a:r>
            <a:r>
              <a:rPr lang="ru-RU" dirty="0"/>
              <a:t>В 2016 году состоялось 31 заседание (2015 г. -27)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/>
              <a:t>Летний отдых</a:t>
            </a:r>
            <a:endParaRPr lang="ru-RU" sz="1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8929718" cy="6286521"/>
          </a:xfrm>
        </p:spPr>
        <p:txBody>
          <a:bodyPr>
            <a:noAutofit/>
          </a:bodyPr>
          <a:lstStyle/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В целях подготовки и организованного проведения летнего отдыха, оздоровления и занятости детей и подростков в 2016  году </a:t>
            </a:r>
            <a:r>
              <a:rPr lang="ru-RU" sz="1100" b="1" dirty="0"/>
              <a:t>были</a:t>
            </a:r>
            <a:r>
              <a:rPr lang="ru-RU" sz="1100" b="1" dirty="0" smtClean="0"/>
              <a:t> </a:t>
            </a:r>
            <a:r>
              <a:rPr lang="ru-RU" sz="1100" b="1" u="sng" dirty="0" smtClean="0"/>
              <a:t>подготовлены</a:t>
            </a:r>
            <a:r>
              <a:rPr lang="ru-RU" sz="1100" b="1" dirty="0" smtClean="0"/>
              <a:t>: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-Постановление Главы МО «Тарбагатайский район» - Руководителя Администрации В.Л.Максимова  от 10 мая 2016 года №268 «О мерах по организации отдыха, оздоровления и занятости детей и  подростков в 2016 году»;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- План мероприятий по организации отдыха, оздоровления и занятости детей и подростков в 2016 году;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- приказ МКУ Управление  образования МО «Тарбагатайский район» № 168 от 29.05.2015г. «Об организации  летнего отдыха детей и подростков в 2016 году»;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- приказ МКУ Управление  образования МО «Тарбагатайский район» № 129 от 20.04.2016г. «О приемке лагерей с дневным пребыванием детей на базе общеобразовательных учреждений МО «Тарбагатайский район»;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- приказ МКУ Управление  образования МО «Тарбагатайский район» № 172 от 06.06.2016г. «Об открытии лагерей  дневного пребывания в летний период 2016 года»; 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u="sng" dirty="0" smtClean="0"/>
              <a:t>Была подготовлена и отправлена  информация в различные организации и ведомства: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Министерство спорта и молодежной политики Соглашение и 2 </a:t>
            </a:r>
            <a:r>
              <a:rPr lang="ru-RU" sz="1100" b="1" dirty="0" err="1" smtClean="0"/>
              <a:t>допсоглашения</a:t>
            </a:r>
            <a:r>
              <a:rPr lang="ru-RU" sz="1100" b="1" dirty="0" smtClean="0"/>
              <a:t>, 38 ответов, информаций, отчетов,  выступлений на селекторные совещания и выездное,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Министерство социальной защиты населения - Соглашение и 1 </a:t>
            </a:r>
            <a:r>
              <a:rPr lang="ru-RU" sz="1100" b="1" dirty="0" err="1" smtClean="0"/>
              <a:t>допсоглашение</a:t>
            </a:r>
            <a:r>
              <a:rPr lang="ru-RU" sz="1100" b="1" dirty="0" smtClean="0"/>
              <a:t>, 17 отчетов и различных информаций,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Управление </a:t>
            </a:r>
            <a:r>
              <a:rPr lang="ru-RU" sz="1100" b="1" dirty="0" err="1" smtClean="0"/>
              <a:t>Роспотребнадзора</a:t>
            </a:r>
            <a:r>
              <a:rPr lang="ru-RU" sz="1100" b="1" dirty="0" smtClean="0"/>
              <a:t> - 14 отчетов, 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Администрацию МО по безопасности в летний период 2 выступления,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РКДН и комиссию по профилактике правонарушений – 2 выступления. 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	</a:t>
            </a:r>
            <a:r>
              <a:rPr lang="ru-RU" sz="1100" b="1" u="sng" dirty="0" smtClean="0"/>
              <a:t>Проведены</a:t>
            </a:r>
            <a:r>
              <a:rPr lang="ru-RU" sz="1100" b="1" dirty="0" smtClean="0"/>
              <a:t> 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два совещания директоров по организации отдыха, оздоровления и занятости детей и подростков в 2016 году, 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презентация программ по летнему отдыху, вопрос обсуждался на коллегии МКУ Управление образования МО «Тарбагатайский район». </a:t>
            </a:r>
            <a:r>
              <a:rPr lang="ru-RU" sz="1100" b="1" dirty="0"/>
              <a:t>	</a:t>
            </a:r>
            <a:endParaRPr lang="ru-RU" sz="1100" b="1" dirty="0" smtClean="0"/>
          </a:p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В </a:t>
            </a:r>
            <a:r>
              <a:rPr lang="ru-RU" sz="1100" b="1" dirty="0"/>
              <a:t>10  лагерях  к  началу работы смен по графику организованы  работы по дератизации, дезинсекции и  </a:t>
            </a:r>
            <a:r>
              <a:rPr lang="ru-RU" sz="1100" b="1" dirty="0" err="1"/>
              <a:t>аккарицидной</a:t>
            </a:r>
            <a:r>
              <a:rPr lang="ru-RU" sz="1100" b="1" dirty="0"/>
              <a:t> обработке территории. </a:t>
            </a:r>
            <a:endParaRPr lang="ru-RU" sz="1100" b="1" dirty="0" smtClean="0"/>
          </a:p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Организовано гигиеническое обучение сотрудников пищеблоков, педагогических и иных категорий работников лагерей специалистами ФГУЗ «Центр гигиены и эпидемиологии». Обучено – 163 человека. 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u="sng" dirty="0" smtClean="0"/>
              <a:t>На Портал закупок в план-график размещены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10 договоров на поставку продуктов питания, 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25 договоров на приобретение путевок в стационарные лагеря «Дружба», «</a:t>
            </a:r>
            <a:r>
              <a:rPr lang="ru-RU" sz="1100" b="1" dirty="0" err="1" smtClean="0"/>
              <a:t>Энхалук</a:t>
            </a:r>
            <a:r>
              <a:rPr lang="ru-RU" sz="1100" b="1" dirty="0" smtClean="0"/>
              <a:t>», «Юность», «Березка», «Огонек», «Старт», «Рассвет»,  «Байкальские волны»,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2 договора с санаторно-курортным учреждением «Байкальский Бор», </a:t>
            </a:r>
          </a:p>
          <a:p>
            <a:pPr marL="82550" indent="638175">
              <a:spcBef>
                <a:spcPts val="0"/>
              </a:spcBef>
              <a:buNone/>
            </a:pPr>
            <a:r>
              <a:rPr lang="ru-RU" sz="1100" b="1" dirty="0" smtClean="0"/>
              <a:t>один договор в палаточный лагерь в п. Сухая </a:t>
            </a:r>
            <a:r>
              <a:rPr lang="ru-RU" sz="1100" b="1" dirty="0" err="1" smtClean="0"/>
              <a:t>Кабанского</a:t>
            </a:r>
            <a:r>
              <a:rPr lang="ru-RU" sz="1100" b="1" dirty="0" smtClean="0"/>
              <a:t> района, 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Организовано страхование детей  от несчастного случая. 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dirty="0" smtClean="0"/>
              <a:t>77 подросткам  произведено начисление заработной платы и все соответствующие отчисления.</a:t>
            </a:r>
          </a:p>
          <a:p>
            <a:pPr marL="82550" indent="638175">
              <a:spcBef>
                <a:spcPts val="0"/>
              </a:spcBef>
            </a:pPr>
            <a:r>
              <a:rPr lang="ru-RU" sz="1100" b="1" dirty="0"/>
              <a:t>Управлением образования проведена приемка, подписаны акты готовности, получено </a:t>
            </a:r>
            <a:r>
              <a:rPr lang="ru-RU" sz="1100" b="1" dirty="0" err="1"/>
              <a:t>санэпидзаключение</a:t>
            </a:r>
            <a:r>
              <a:rPr lang="ru-RU" sz="1100" b="1" dirty="0"/>
              <a:t> на оздоровительные учреждения с дневным пребыванием детей.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615262" cy="5768997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Летняя </a:t>
            </a:r>
            <a:r>
              <a:rPr lang="ru-RU" dirty="0"/>
              <a:t>оздоровительная кампания на территории района проведена организованно и в запланированные сроки.  Освоено 3 720 000 руб. </a:t>
            </a:r>
            <a:endParaRPr lang="ru-RU" dirty="0" smtClean="0"/>
          </a:p>
          <a:p>
            <a:pPr algn="just"/>
            <a:r>
              <a:rPr lang="ru-RU" dirty="0" smtClean="0"/>
              <a:t>Показатель </a:t>
            </a:r>
            <a:r>
              <a:rPr lang="ru-RU" dirty="0"/>
              <a:t>охвата всеми видами отдыха детей от 7 до 15 лет (80%) и в санаторных учреждениях, загородных лагерях (12%) выполнен. </a:t>
            </a:r>
            <a:endParaRPr lang="ru-RU" dirty="0" smtClean="0"/>
          </a:p>
          <a:p>
            <a:pPr algn="just"/>
            <a:r>
              <a:rPr lang="ru-RU" dirty="0" smtClean="0"/>
              <a:t>Значение </a:t>
            </a:r>
            <a:r>
              <a:rPr lang="ru-RU" dirty="0"/>
              <a:t>показателя результативности охвата детей в трудной жизненной ситуации  в возрасте  от 7 до 18 лет  – 64,9%  выполнен.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Федеральный закон от 29.12.2012 N 273-ФЗ</a:t>
            </a:r>
            <a:br>
              <a:rPr lang="ru-RU" sz="1600" b="1" dirty="0" smtClean="0"/>
            </a:br>
            <a:r>
              <a:rPr lang="ru-RU" sz="1600" b="1" dirty="0" smtClean="0"/>
              <a:t>"Об образовании в Российской Федерации«</a:t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8647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dirty="0" smtClean="0"/>
              <a:t>Статья </a:t>
            </a:r>
            <a:r>
              <a:rPr lang="ru-RU" sz="5600" dirty="0"/>
              <a:t>9. Полномочия органов местного самоуправления муниципальных районов и городских округов в сфере образования</a:t>
            </a:r>
          </a:p>
          <a:p>
            <a:pPr>
              <a:buNone/>
            </a:pPr>
            <a:r>
              <a:rPr lang="ru-RU" sz="5600" dirty="0"/>
              <a:t>1. К полномочиям органов местного самоуправления муниципальных районов и городских округов по решению вопросов местного значения в сфере образования относятся</a:t>
            </a:r>
            <a:r>
              <a:rPr lang="ru-RU" dirty="0"/>
              <a:t>: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1) организация предоставления общедоступного и бесплатного дошкольного, начального общего, основного общего, среднего общего образования по основным общеобразовательным программам в муниципальных образовательных организациях (за исключением полномочий по финансовому обеспечению реализации основных общеобразовательных программ в соответствии с федеральными государственными образовательными стандартами);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2) организация предоставления дополнительного образования детей в муниципальных образовательных организациях (за исключением дополнительного образования детей, финансовое обеспечение которого осуществляется органами государственной власти субъекта Российской Федерации);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3) создание условий для осуществления присмотра и ухода за детьми, содержания детей в муниципальных образовательных организациях;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4) создание, реорганизация, ликвидация муниципальных образовательных организаций (за исключением создания органами местного самоуправления муниципальных районов муниципальных образовательных организаций высшего образования), осуществление функций и полномочий учредителей муниципальных образовательных организаций;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5) обеспечение содержания зданий и сооружений муниципальных образовательных организаций, обустройство прилегающих к ним территорий;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6) учет детей, подлежащих обучению по образовательным программам дошкольного, начального общего, основного общего и среднего общего образования, закрепление муниципальных образовательных организаций за конкретными территориями муниципального района, городского округа;</a:t>
            </a:r>
          </a:p>
          <a:p>
            <a:pPr>
              <a:lnSpc>
                <a:spcPct val="120000"/>
              </a:lnSpc>
              <a:buNone/>
            </a:pPr>
            <a:r>
              <a:rPr lang="ru-RU" sz="4300" b="1" dirty="0"/>
              <a:t>7) осуществление иных установленных настоящим Федеральным законом полномочий в сфере образования.</a:t>
            </a:r>
          </a:p>
          <a:p>
            <a:pPr>
              <a:lnSpc>
                <a:spcPct val="170000"/>
              </a:lnSpc>
              <a:buNone/>
            </a:pPr>
            <a:endParaRPr lang="ru-RU" sz="43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/>
              <a:t>ПРОФИЛАКТИКА ПРАВОНАРУШЕНИЙ И ПРЕСТУПЛЕНИЙ СРЕДИ НЕСОВЕРШЕННОЛЕТНИХ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В </a:t>
            </a:r>
            <a:r>
              <a:rPr lang="ru-RU" dirty="0"/>
              <a:t>общеобразовательных учреждениях обучается 2112 учащихся.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По </a:t>
            </a:r>
            <a:r>
              <a:rPr lang="ru-RU" dirty="0"/>
              <a:t>данным РКДН на 01.01. 2017г. на профилактическом учете состоит 12 школьников и  трое учащихся УКП (в аналогичном периоде 2016г. - 16 школьников и  двое учащихся УКП).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 Работа по профилактике правонарушений   несовершеннолетних планируется в межведомственном взаимодействии с другими субъектами системы профилактики.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коллегии МКУ Управление образования  МО «Тарбагатайский район» был рассмотрен вопрос «Состояние работы по профилактике безнадзорности и правонарушений несовершеннолетних в образовательных учреждениях МО «Тарбагатайский район».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ноябре 2016 года реализовывался  проект «Развитие </a:t>
            </a:r>
            <a:r>
              <a:rPr lang="ru-RU" dirty="0" err="1"/>
              <a:t>стрессоустойчивости</a:t>
            </a:r>
            <a:r>
              <a:rPr lang="ru-RU" dirty="0"/>
              <a:t> среди детей и подростков» при участии ГБУЗ «Республиканский центр медицинской профилактики» МЗ РБ </a:t>
            </a:r>
            <a:r>
              <a:rPr lang="ru-RU" dirty="0" err="1"/>
              <a:t>им.В.Р.Бояновой</a:t>
            </a:r>
            <a:r>
              <a:rPr lang="ru-RU" dirty="0"/>
              <a:t>. Обучено 47 педагогов из 10 общеобразовательных учреждений, ГУСО «ТСРЦН», БКТ и С. </a:t>
            </a:r>
            <a:endParaRPr lang="ru-RU" dirty="0" smtClean="0"/>
          </a:p>
          <a:p>
            <a:r>
              <a:rPr lang="ru-RU" dirty="0" smtClean="0"/>
              <a:t>Управлением </a:t>
            </a:r>
            <a:r>
              <a:rPr lang="ru-RU" dirty="0"/>
              <a:t>образования проводится ежегодный мониторинг состояния работы по профилактике суицидального поведения детей и подростков  в образовательных организациях. </a:t>
            </a:r>
          </a:p>
          <a:p>
            <a:r>
              <a:rPr lang="ru-RU" dirty="0"/>
              <a:t>Проводится ежеквартальный мониторинг  о самовольных уходах несовершеннолетних из образовательных организаций. В 2015 году 8 несовершеннолетних совершили самовольные уходы (четверо из </a:t>
            </a:r>
            <a:r>
              <a:rPr lang="ru-RU" dirty="0" err="1"/>
              <a:t>Тарбагатайской</a:t>
            </a:r>
            <a:r>
              <a:rPr lang="ru-RU" dirty="0"/>
              <a:t>,   двое учащихся из </a:t>
            </a:r>
            <a:r>
              <a:rPr lang="ru-RU" dirty="0" err="1"/>
              <a:t>Нижнесаянтуйской</a:t>
            </a:r>
            <a:r>
              <a:rPr lang="ru-RU" dirty="0"/>
              <a:t>,  по одному из Заводской и </a:t>
            </a:r>
            <a:r>
              <a:rPr lang="ru-RU" dirty="0" err="1"/>
              <a:t>Куйтунской</a:t>
            </a:r>
            <a:r>
              <a:rPr lang="ru-RU" dirty="0"/>
              <a:t> школ). В 2016 году самовольные уходы совершили 5 несовершеннолетних (трое из </a:t>
            </a:r>
            <a:r>
              <a:rPr lang="ru-RU" dirty="0" err="1"/>
              <a:t>Тарбагатайской</a:t>
            </a:r>
            <a:r>
              <a:rPr lang="ru-RU" dirty="0"/>
              <a:t>,   по одному из </a:t>
            </a:r>
            <a:r>
              <a:rPr lang="ru-RU" dirty="0" err="1"/>
              <a:t>Верхнежиримской</a:t>
            </a:r>
            <a:r>
              <a:rPr lang="ru-RU" dirty="0"/>
              <a:t> школы и ГУСО «ТСРЦН»). Причины самовольных уходов несовершеннолетних: конфликт с родителями, уход из ТСРЦН. Случаев конфликтов с педагогами и одноклассниками не зафиксировано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В настоящее время в этой работе существует </a:t>
            </a:r>
            <a:r>
              <a:rPr lang="ru-RU" u="sng" dirty="0" smtClean="0"/>
              <a:t>ряд нерешенных вопросов</a:t>
            </a:r>
            <a:r>
              <a:rPr lang="ru-RU" dirty="0" smtClean="0"/>
              <a:t>. В образовательных учреждениях наблюдается «дефицит психологов, социальных педагогов», недостаточное количество методической литературы, материалов по профилактике суицидального поведения детей и подростков в образовательных организациях, волнует доступ несовершеннолетних к интернет-сайтам, содержащим «вредную и опасную для жизни несовершеннолетних информацию».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1600" b="1" dirty="0" smtClean="0"/>
              <a:t>ОБЕСПЕЧЕНИЕ ПОДВОЗА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7615262" cy="555468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На </a:t>
            </a:r>
            <a:r>
              <a:rPr lang="ru-RU" dirty="0"/>
              <a:t>территории Муниципального образования «Тарбагатайский район» организованная перевозка детей (подвоз) обеспечена в 7 общеобразовательных </a:t>
            </a:r>
            <a:r>
              <a:rPr lang="ru-RU" dirty="0" smtClean="0"/>
              <a:t>учреждениях. Подвоз осуществляется на 10 школьных автобусах</a:t>
            </a:r>
            <a:r>
              <a:rPr lang="ru-RU" dirty="0"/>
              <a:t> </a:t>
            </a:r>
            <a:r>
              <a:rPr lang="ru-RU" b="1" dirty="0" smtClean="0"/>
              <a:t>283</a:t>
            </a:r>
            <a:r>
              <a:rPr lang="ru-RU" dirty="0" smtClean="0"/>
              <a:t> школьников:</a:t>
            </a:r>
          </a:p>
          <a:p>
            <a:pPr>
              <a:buNone/>
            </a:pPr>
            <a:r>
              <a:rPr lang="ru-RU" dirty="0" smtClean="0"/>
              <a:t>МБОО </a:t>
            </a:r>
            <a:r>
              <a:rPr lang="ru-RU" dirty="0"/>
              <a:t>«Заводская СОШ» (ПЕЖО БОКСЕР</a:t>
            </a:r>
            <a:r>
              <a:rPr lang="ru-RU" dirty="0" smtClean="0"/>
              <a:t>) -27 чел., 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Селенгинская</a:t>
            </a:r>
            <a:r>
              <a:rPr lang="ru-RU" dirty="0"/>
              <a:t> СОШ» (КАВЗ и </a:t>
            </a:r>
            <a:r>
              <a:rPr lang="ru-RU" dirty="0" smtClean="0"/>
              <a:t>ПАЗ) – 102 чел.,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Нижнесаянтуйская</a:t>
            </a:r>
            <a:r>
              <a:rPr lang="ru-RU" dirty="0"/>
              <a:t> СОШ» (СИТРОЕН ДЖАМПЕР и КАВЗ</a:t>
            </a:r>
            <a:r>
              <a:rPr lang="ru-RU" dirty="0" smtClean="0"/>
              <a:t>) -  73 чел.,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Десятниковская</a:t>
            </a:r>
            <a:r>
              <a:rPr lang="ru-RU" dirty="0"/>
              <a:t> СОШ» (СИТРОЕН ДЖАМПЕР</a:t>
            </a:r>
            <a:r>
              <a:rPr lang="ru-RU" dirty="0" smtClean="0"/>
              <a:t>) – 25 чел., 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Верхнежиримская</a:t>
            </a:r>
            <a:r>
              <a:rPr lang="ru-RU" dirty="0"/>
              <a:t> СОШ» (</a:t>
            </a:r>
            <a:r>
              <a:rPr lang="ru-RU" dirty="0" smtClean="0"/>
              <a:t>ПАЗ) – 25 чел., 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Куйтунская</a:t>
            </a:r>
            <a:r>
              <a:rPr lang="ru-RU" dirty="0"/>
              <a:t> ООШ» (КАВЗ</a:t>
            </a:r>
            <a:r>
              <a:rPr lang="ru-RU" dirty="0" smtClean="0"/>
              <a:t>)) – 21 чел.,</a:t>
            </a:r>
          </a:p>
          <a:p>
            <a:pPr>
              <a:buNone/>
            </a:pPr>
            <a:r>
              <a:rPr lang="ru-RU" dirty="0" smtClean="0"/>
              <a:t>МБОУ </a:t>
            </a:r>
            <a:r>
              <a:rPr lang="ru-RU" dirty="0"/>
              <a:t>«</a:t>
            </a:r>
            <a:r>
              <a:rPr lang="ru-RU" dirty="0" err="1"/>
              <a:t>Барыкинская</a:t>
            </a:r>
            <a:r>
              <a:rPr lang="ru-RU" dirty="0"/>
              <a:t> ООШ» (ПАЗ</a:t>
            </a:r>
            <a:r>
              <a:rPr lang="ru-RU" dirty="0" smtClean="0"/>
              <a:t>) 10 чел. </a:t>
            </a:r>
          </a:p>
          <a:p>
            <a:r>
              <a:rPr lang="ru-RU" dirty="0" smtClean="0"/>
              <a:t>В </a:t>
            </a:r>
            <a:r>
              <a:rPr lang="ru-RU" dirty="0"/>
              <a:t>2016 году две школы получили новые автобуса, взамен устаревших: МБОУ «</a:t>
            </a:r>
            <a:r>
              <a:rPr lang="ru-RU" dirty="0" err="1"/>
              <a:t>Десятниковская</a:t>
            </a:r>
            <a:r>
              <a:rPr lang="ru-RU" dirty="0"/>
              <a:t> СОШ» (СИТРОЕН ДЖАМПЕР), МБОУ «</a:t>
            </a:r>
            <a:r>
              <a:rPr lang="ru-RU" dirty="0" err="1"/>
              <a:t>Барыкинская</a:t>
            </a:r>
            <a:r>
              <a:rPr lang="ru-RU" dirty="0"/>
              <a:t> ООШ» (</a:t>
            </a:r>
            <a:r>
              <a:rPr lang="ru-RU" dirty="0" smtClean="0"/>
              <a:t>ПАЗ)</a:t>
            </a:r>
          </a:p>
          <a:p>
            <a:endParaRPr lang="ru-RU" dirty="0" smtClean="0"/>
          </a:p>
          <a:p>
            <a:pPr algn="just"/>
            <a:r>
              <a:rPr lang="ru-RU" dirty="0"/>
              <a:t>пять школьных автобусов </a:t>
            </a:r>
            <a:r>
              <a:rPr lang="ru-RU" dirty="0" smtClean="0"/>
              <a:t>подлежат </a:t>
            </a:r>
            <a:r>
              <a:rPr lang="ru-RU" dirty="0"/>
              <a:t>замене т.к. срок их эксплуатации составляет свыше 10 лет (не соответствие требованиям </a:t>
            </a:r>
            <a:r>
              <a:rPr lang="ru-RU" dirty="0" err="1"/>
              <a:t>ГОСТа</a:t>
            </a:r>
            <a:r>
              <a:rPr lang="ru-RU" dirty="0"/>
              <a:t> Р511610-98 «Автобусы для перевозки детей. Технические требования»): МБОУ «</a:t>
            </a:r>
            <a:r>
              <a:rPr lang="ru-RU" dirty="0" err="1"/>
              <a:t>Верхнежиримская</a:t>
            </a:r>
            <a:r>
              <a:rPr lang="ru-RU" dirty="0"/>
              <a:t> СОШ» (ПАЗ), МБОУ «</a:t>
            </a:r>
            <a:r>
              <a:rPr lang="ru-RU" dirty="0" err="1"/>
              <a:t>Куйтунская</a:t>
            </a:r>
            <a:r>
              <a:rPr lang="ru-RU" dirty="0"/>
              <a:t> ООШ» (КАВЗ), МБОУ «</a:t>
            </a:r>
            <a:r>
              <a:rPr lang="ru-RU" dirty="0" err="1"/>
              <a:t>Селенгинская</a:t>
            </a:r>
            <a:r>
              <a:rPr lang="ru-RU" dirty="0"/>
              <a:t> СОШ» (КАВЗ и ПАЗ), МБОУ «</a:t>
            </a:r>
            <a:r>
              <a:rPr lang="ru-RU" dirty="0" err="1"/>
              <a:t>Нижнесаянтуйская</a:t>
            </a:r>
            <a:r>
              <a:rPr lang="ru-RU" dirty="0"/>
              <a:t> СОШ» (КАВЗ).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Все автобусы оборудованы системой ГЛОНАСС, установлены </a:t>
            </a:r>
            <a:r>
              <a:rPr lang="ru-RU" dirty="0" err="1" smtClean="0"/>
              <a:t>тахографы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Государственный </a:t>
            </a:r>
            <a:r>
              <a:rPr lang="ru-RU" dirty="0"/>
              <a:t>ТО проходят два раза в </a:t>
            </a:r>
            <a:r>
              <a:rPr lang="ru-RU" dirty="0" smtClean="0"/>
              <a:t>год.</a:t>
            </a:r>
          </a:p>
          <a:p>
            <a:r>
              <a:rPr lang="ru-RU" dirty="0" smtClean="0"/>
              <a:t>В </a:t>
            </a:r>
            <a:r>
              <a:rPr lang="ru-RU" dirty="0"/>
              <a:t>2016 г. в каждом ОУ разработан и утвержден паспорт безопасности дорожного </a:t>
            </a:r>
            <a:r>
              <a:rPr lang="ru-RU" dirty="0" smtClean="0"/>
              <a:t>движения</a:t>
            </a:r>
          </a:p>
          <a:p>
            <a:r>
              <a:rPr lang="ru-RU" dirty="0" smtClean="0"/>
              <a:t>Все </a:t>
            </a:r>
            <a:r>
              <a:rPr lang="ru-RU" dirty="0"/>
              <a:t>руководители образовательных </a:t>
            </a:r>
            <a:r>
              <a:rPr lang="ru-RU" dirty="0" smtClean="0"/>
              <a:t>учреждений, </a:t>
            </a:r>
            <a:r>
              <a:rPr lang="ru-RU" dirty="0"/>
              <a:t>а также водители автобусов в 2015 г. прошли обучение на базе ФГБОУ ВПО «БГСХА» в объеме 82 ч. по программе: «Квалификационная подготовка по организации перевозок автотранспортом в пределах РФ», </a:t>
            </a:r>
            <a:endParaRPr lang="ru-RU" dirty="0" smtClean="0"/>
          </a:p>
          <a:p>
            <a:r>
              <a:rPr lang="ru-RU" dirty="0" smtClean="0"/>
              <a:t>руководители </a:t>
            </a:r>
            <a:r>
              <a:rPr lang="ru-RU" dirty="0"/>
              <a:t>прошли аттестацию в Управлении ГОСАВТОДОРНАДЗОРА по РБ и получили соответствующее удостоверение.</a:t>
            </a:r>
          </a:p>
          <a:p>
            <a:r>
              <a:rPr lang="ru-RU" b="1" dirty="0"/>
              <a:t>       </a:t>
            </a:r>
            <a:r>
              <a:rPr lang="ru-RU" dirty="0"/>
              <a:t>В каждой школе руководителями подготовлены и утверждены следующие документы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приказы </a:t>
            </a:r>
            <a:r>
              <a:rPr lang="ru-RU" dirty="0"/>
              <a:t>"Об организации  подвоза детей в школу  в 2016-2017 учебном году",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приказы </a:t>
            </a:r>
            <a:r>
              <a:rPr lang="ru-RU" dirty="0"/>
              <a:t>«Об  организационных мероприятиях по использованию школьного автотранспорта в 2016-2017 учебном году</a:t>
            </a:r>
            <a:r>
              <a:rPr lang="ru-RU" dirty="0" smtClean="0"/>
              <a:t>»;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назначены  ответственные лица за организацию подвоза и обеспечение безопасных условий;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закреплены </a:t>
            </a:r>
            <a:r>
              <a:rPr lang="ru-RU" dirty="0"/>
              <a:t>ответственные за техническое обслуживание и осмотр  автобуса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за выпуск автобуса на маршрут,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приказы «О создании комиссии   по предупреждению детского дорожно-транспортного травматизма и предупреждению террористических актов на транспорте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Утверждены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инструкции </a:t>
            </a:r>
            <a:r>
              <a:rPr lang="ru-RU" dirty="0"/>
              <a:t>для сопровождающих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должностные инструкции для водителей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графики движения и схемы маршрутов автобусов,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списки </a:t>
            </a:r>
            <a:r>
              <a:rPr lang="ru-RU" dirty="0"/>
              <a:t>учащихся  - участников подвоза.       </a:t>
            </a:r>
          </a:p>
          <a:p>
            <a:r>
              <a:rPr lang="ru-RU" dirty="0"/>
              <a:t>       </a:t>
            </a:r>
            <a:r>
              <a:rPr lang="ru-RU" dirty="0" err="1"/>
              <a:t>Предрейсовый</a:t>
            </a:r>
            <a:r>
              <a:rPr lang="ru-RU" dirty="0"/>
              <a:t> медицинский осмотр водителей школьных автобусов осуществляется  в Фельдшерско-акушерских пунктах по месту жительства на основании заключенных договоров с ГБУЗ «</a:t>
            </a:r>
            <a:r>
              <a:rPr lang="ru-RU" dirty="0" err="1"/>
              <a:t>Тарбагатайская</a:t>
            </a:r>
            <a:r>
              <a:rPr lang="ru-RU" dirty="0"/>
              <a:t> ЦРБ» и имеющих лицензию</a:t>
            </a:r>
            <a:r>
              <a:rPr lang="ru-RU" dirty="0" smtClean="0"/>
              <a:t>..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1600" b="1" dirty="0" smtClean="0"/>
              <a:t>Проведение на муниципальном уровне разъяснительной работы среди работников образовательных учреждений и родителей (законных представителей) обучающихся по всем вопросам деятельности образовательных учреждений, формирование максимально открытой муниципальной системы образования.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800" dirty="0" smtClean="0"/>
              <a:t>В соответствии </a:t>
            </a:r>
            <a:r>
              <a:rPr lang="ru-RU" sz="4800" dirty="0"/>
              <a:t>с ч.1 ст.97 Федерального закона от 29.12.2012 г. № 273-ФЗ «Об образовании в Российской Федерации» управление образования и муниципальные образовательные организации обеспечивают открытость и доступность информации о системе образования</a:t>
            </a:r>
            <a:r>
              <a:rPr lang="ru-RU" sz="4800" dirty="0" smtClean="0"/>
              <a:t>.</a:t>
            </a:r>
          </a:p>
          <a:p>
            <a:r>
              <a:rPr lang="ru-RU" sz="4800" dirty="0"/>
              <a:t>Информационно-разъяснительной работой охватываются все субъекты образовательного процесса через </a:t>
            </a:r>
            <a:endParaRPr lang="ru-RU" sz="4800" dirty="0" smtClean="0"/>
          </a:p>
          <a:p>
            <a:pPr indent="1181100">
              <a:buNone/>
            </a:pPr>
            <a:r>
              <a:rPr lang="ru-RU" sz="4800" dirty="0" smtClean="0"/>
              <a:t>средствах </a:t>
            </a:r>
            <a:r>
              <a:rPr lang="ru-RU" sz="4800" dirty="0"/>
              <a:t>массовой информации, </a:t>
            </a:r>
            <a:endParaRPr lang="ru-RU" sz="4800" dirty="0" smtClean="0"/>
          </a:p>
          <a:p>
            <a:pPr indent="1181100">
              <a:buNone/>
            </a:pPr>
            <a:r>
              <a:rPr lang="ru-RU" sz="4800" dirty="0" smtClean="0"/>
              <a:t>на </a:t>
            </a:r>
            <a:r>
              <a:rPr lang="ru-RU" sz="4800" dirty="0"/>
              <a:t>информационных стендах </a:t>
            </a:r>
            <a:endParaRPr lang="ru-RU" sz="4800" dirty="0" smtClean="0"/>
          </a:p>
          <a:p>
            <a:pPr indent="1181100">
              <a:buNone/>
            </a:pPr>
            <a:r>
              <a:rPr lang="ru-RU" sz="4800" dirty="0" smtClean="0"/>
              <a:t>на </a:t>
            </a:r>
            <a:r>
              <a:rPr lang="ru-RU" sz="4800" dirty="0"/>
              <a:t>официальных сайтах управления образования и образовательных организаций 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размещаются </a:t>
            </a:r>
            <a:r>
              <a:rPr lang="ru-RU" sz="4800" dirty="0"/>
              <a:t>нормативные правовые и иные документы, </a:t>
            </a:r>
            <a:r>
              <a:rPr lang="ru-RU" sz="4800" dirty="0" smtClean="0"/>
              <a:t>регламентирующие деятельность </a:t>
            </a:r>
            <a:r>
              <a:rPr lang="ru-RU" sz="4800" dirty="0"/>
              <a:t>системы образования</a:t>
            </a:r>
            <a:r>
              <a:rPr lang="ru-RU" sz="4800" dirty="0" smtClean="0"/>
              <a:t>.</a:t>
            </a:r>
          </a:p>
          <a:p>
            <a:r>
              <a:rPr lang="ru-RU" sz="4800" dirty="0" smtClean="0"/>
              <a:t> В 2016 году прошли Независимую Оценку Качества Образования (НОКО) 3 образовательных учреждения. Степень удовлетворенности составила по </a:t>
            </a:r>
          </a:p>
          <a:p>
            <a:pPr lvl="4">
              <a:buNone/>
            </a:pPr>
            <a:r>
              <a:rPr lang="ru-RU" sz="4800" dirty="0" smtClean="0"/>
              <a:t>МБОУ «</a:t>
            </a:r>
            <a:r>
              <a:rPr lang="ru-RU" sz="4800" dirty="0" err="1" smtClean="0"/>
              <a:t>Тарбагатайская</a:t>
            </a:r>
            <a:r>
              <a:rPr lang="ru-RU" sz="4800" dirty="0" smtClean="0"/>
              <a:t> </a:t>
            </a:r>
            <a:r>
              <a:rPr lang="ru-RU" sz="4800" dirty="0" err="1" smtClean="0"/>
              <a:t>сош</a:t>
            </a:r>
            <a:r>
              <a:rPr lang="ru-RU" sz="4800" dirty="0" smtClean="0"/>
              <a:t>»   </a:t>
            </a:r>
          </a:p>
          <a:p>
            <a:pPr lvl="4">
              <a:buNone/>
            </a:pPr>
            <a:r>
              <a:rPr lang="ru-RU" sz="4800" dirty="0" smtClean="0"/>
              <a:t>«</a:t>
            </a:r>
            <a:r>
              <a:rPr lang="ru-RU" sz="4800" dirty="0" err="1" smtClean="0"/>
              <a:t>Н-Саянтуйская</a:t>
            </a:r>
            <a:r>
              <a:rPr lang="ru-RU" sz="4800" dirty="0" smtClean="0"/>
              <a:t> </a:t>
            </a:r>
            <a:r>
              <a:rPr lang="ru-RU" sz="4800" dirty="0" err="1" smtClean="0"/>
              <a:t>сош</a:t>
            </a:r>
            <a:r>
              <a:rPr lang="ru-RU" sz="4800" dirty="0" smtClean="0"/>
              <a:t>.»  </a:t>
            </a:r>
          </a:p>
          <a:p>
            <a:pPr lvl="4">
              <a:buNone/>
            </a:pPr>
            <a:r>
              <a:rPr lang="ru-RU" sz="4800" dirty="0" smtClean="0"/>
              <a:t>«</a:t>
            </a:r>
            <a:r>
              <a:rPr lang="ru-RU" sz="4800" dirty="0" err="1" smtClean="0"/>
              <a:t>В-Жиримская</a:t>
            </a:r>
            <a:r>
              <a:rPr lang="ru-RU" sz="4800" dirty="0" smtClean="0"/>
              <a:t> </a:t>
            </a:r>
            <a:r>
              <a:rPr lang="ru-RU" sz="4000" dirty="0" err="1" smtClean="0"/>
              <a:t>сош</a:t>
            </a:r>
            <a:r>
              <a:rPr lang="ru-RU" sz="4000" dirty="0" smtClean="0"/>
              <a:t>.»   </a:t>
            </a:r>
          </a:p>
          <a:p>
            <a:r>
              <a:rPr lang="ru-RU" sz="4800" dirty="0" smtClean="0"/>
              <a:t>Общественным советом при МКУ Управление образования проведен анализ открытости и доступности информации о системе образования, результаты которого доведены на заседании ОС.</a:t>
            </a:r>
          </a:p>
          <a:p>
            <a:r>
              <a:rPr lang="ru-RU" sz="4800" dirty="0" smtClean="0"/>
              <a:t>Информационно-разъяснительной работой охватываются все субъекты образовательного процесса через средствах массовой информации, на информационных стендах и на официальных сайтах управления образования и образовательных организаций в информационно-телекоммуникационной сети «Интернет» размещаются нормативные правовые и иные документы, </a:t>
            </a:r>
            <a:r>
              <a:rPr lang="ru-RU" sz="4800" dirty="0" err="1" smtClean="0"/>
              <a:t>регламентирующиедеятельность</a:t>
            </a:r>
            <a:r>
              <a:rPr lang="ru-RU" sz="4800" dirty="0" smtClean="0"/>
              <a:t> системы образования.</a:t>
            </a:r>
          </a:p>
          <a:p>
            <a:r>
              <a:rPr lang="ru-RU" sz="4800" dirty="0" smtClean="0"/>
              <a:t>С руководящими и педагогическими работниками проводятся  обучающие семинары, круглые столы и иные информационно-просветительские мероприятия, направленные на повышение информированности о вновь вводимых направлениях образовательной деятельности, порядке их реализации.</a:t>
            </a:r>
          </a:p>
          <a:p>
            <a:r>
              <a:rPr lang="ru-RU" sz="4800" dirty="0" smtClean="0"/>
              <a:t>Родителей (законных представителей) обучающихся с основными направлениями деятельности образовательных организаций знакомят, в том числе, на родительских собраниях и конференциях, широко используются  памятки для родителей.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7239000" cy="6241446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 smtClean="0"/>
              <a:t>Все ОУ района имеют официальные сайты. Для этого заключены договора  с ИП </a:t>
            </a:r>
            <a:r>
              <a:rPr lang="ru-RU" sz="2800" dirty="0" err="1" smtClean="0"/>
              <a:t>Бадареева</a:t>
            </a:r>
            <a:r>
              <a:rPr lang="ru-RU" sz="2800" dirty="0" smtClean="0"/>
              <a:t> Г.Ч., который оказывает услуги по обслуживанию, предоставлению доменного имени, </a:t>
            </a:r>
            <a:r>
              <a:rPr lang="ru-RU" sz="2800" dirty="0" err="1" smtClean="0"/>
              <a:t>хостингу</a:t>
            </a:r>
            <a:r>
              <a:rPr lang="ru-RU" sz="2800" dirty="0" smtClean="0"/>
              <a:t> и технической поддержке сайта на общую сумму 4500 рублей в год. </a:t>
            </a:r>
          </a:p>
          <a:p>
            <a:r>
              <a:rPr lang="ru-RU" sz="2800" dirty="0" smtClean="0"/>
              <a:t>Сайты функционируют на основании ст. ст. 28 , 29 Закона «Об образовании в Российской Федерации», Приказа </a:t>
            </a:r>
            <a:r>
              <a:rPr lang="ru-RU" sz="2800" dirty="0" err="1" smtClean="0"/>
              <a:t>Рособрнадзора</a:t>
            </a:r>
            <a:r>
              <a:rPr lang="ru-RU" sz="2800" dirty="0" smtClean="0"/>
              <a:t> от 29.05.2014 N 785 (ред. от 02.02.2016) "Об утверждении требований к структуре официального сайта образовательной организации в информационно-телекоммуникационной сети "Интернет" и формату представления на нем информации" (Зарегистрировано в Минюсте России 04.08.2014 N 33423), муниципального задания на оказание муниципальной услуги (работ) от 30.12.2015 г.</a:t>
            </a:r>
          </a:p>
          <a:p>
            <a:pPr indent="-79375"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 ОУ изданы приказы  о назначении ответственного за функционирование официального сайта, которые прошли обучение в 2016 году и получили методические рекомендации по работе с сайтом.</a:t>
            </a:r>
          </a:p>
          <a:p>
            <a:r>
              <a:rPr lang="ru-RU" sz="2800" dirty="0" smtClean="0"/>
              <a:t>Интернетом обеспечены все ОУ района. </a:t>
            </a:r>
          </a:p>
          <a:p>
            <a:pPr algn="just"/>
            <a:r>
              <a:rPr lang="ru-RU" sz="2800" dirty="0" smtClean="0"/>
              <a:t>В 2016 году все ОУ района были обеспечены лицензиями на использование  программных продуктов компании </a:t>
            </a:r>
            <a:r>
              <a:rPr lang="en-US" sz="2800" dirty="0" smtClean="0"/>
              <a:t>Microsoft</a:t>
            </a:r>
            <a:r>
              <a:rPr lang="ru-RU" sz="2800" dirty="0" smtClean="0"/>
              <a:t>, (операционная система </a:t>
            </a:r>
            <a:r>
              <a:rPr lang="en-US" sz="2800" dirty="0" smtClean="0"/>
              <a:t>Windows</a:t>
            </a:r>
            <a:r>
              <a:rPr lang="ru-RU" sz="2800" dirty="0" smtClean="0"/>
              <a:t> и </a:t>
            </a:r>
            <a:r>
              <a:rPr lang="en-US" sz="2800" dirty="0" smtClean="0"/>
              <a:t>Microsoft Office</a:t>
            </a:r>
            <a:r>
              <a:rPr lang="ru-RU" sz="2800" dirty="0" smtClean="0"/>
              <a:t> (версия на выбор ОУ).  Были заключены договора между ОУ и компанией «</a:t>
            </a:r>
            <a:r>
              <a:rPr lang="ru-RU" sz="2800" dirty="0" err="1" smtClean="0"/>
              <a:t>Байкалсофт</a:t>
            </a:r>
            <a:r>
              <a:rPr lang="ru-RU" sz="2800" dirty="0" smtClean="0"/>
              <a:t>» г.Улан-Удэ на общую стоимость  78500 руб. </a:t>
            </a:r>
          </a:p>
          <a:p>
            <a:r>
              <a:rPr lang="ru-RU" sz="2800" dirty="0" smtClean="0"/>
              <a:t>В октябре 2016 года, все ОУ района начали работу в АИС «Сетевой Город. Образование». Все школы района работают с электронным журналом, а именно выставляют итоговые оценки за все учебные периоды.  </a:t>
            </a:r>
            <a:r>
              <a:rPr lang="ru-RU" sz="2800" dirty="0" err="1" smtClean="0"/>
              <a:t>Селенгинская</a:t>
            </a:r>
            <a:r>
              <a:rPr lang="ru-RU" sz="2800" dirty="0" smtClean="0"/>
              <a:t> СОШ и </a:t>
            </a:r>
            <a:r>
              <a:rPr lang="ru-RU" sz="2800" dirty="0" err="1" smtClean="0"/>
              <a:t>Тарбагатайская</a:t>
            </a:r>
            <a:r>
              <a:rPr lang="ru-RU" sz="2800" dirty="0" smtClean="0"/>
              <a:t> СОШ, в качестве эксперимента, выставляют текущие оценки и пропуски. </a:t>
            </a:r>
          </a:p>
          <a:p>
            <a:r>
              <a:rPr lang="ru-RU" sz="2800" dirty="0" smtClean="0"/>
              <a:t>Для аттестации рабочих станций были приобретены по 1 лицензии на антивирус Касперского за счет личных средств ОУ.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/>
              <a:t>Обеспечение санитарной и противопожарной безопасности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7543824" cy="557216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Проведены мероприятия по обеспечению санитарной безопасности в ОУ 1131,2 т.р.</a:t>
            </a:r>
          </a:p>
          <a:p>
            <a:r>
              <a:rPr lang="ru-RU" sz="1600" dirty="0" smtClean="0"/>
              <a:t>Все образовательные учреждения района оборудованы автоматическими пожарными сигнализациями, системами оповещения о пожаре, аварийным освещением, пожарным водоснабжением. 1681,5 </a:t>
            </a:r>
            <a:r>
              <a:rPr lang="ru-RU" sz="1600" dirty="0" err="1" smtClean="0"/>
              <a:t>т.р</a:t>
            </a:r>
            <a:endParaRPr lang="ru-RU" sz="1600" dirty="0" smtClean="0"/>
          </a:p>
          <a:p>
            <a:r>
              <a:rPr lang="ru-RU" sz="1600" dirty="0" smtClean="0"/>
              <a:t>Во всех ОУ проведена Специальная оценка условий труда ( п. 4 ст. 8 Федерального закона от 28.12.2013 № 426-ФЗ «О специальной оценке условий труда» - с 01.01.2014 до 31.12.2018. 300,8 </a:t>
            </a:r>
            <a:r>
              <a:rPr lang="ru-RU" sz="1600" dirty="0" err="1" smtClean="0"/>
              <a:t>т.р</a:t>
            </a:r>
            <a:endParaRPr lang="ru-RU" sz="1600" dirty="0" smtClean="0"/>
          </a:p>
          <a:p>
            <a:r>
              <a:rPr lang="ru-RU" sz="1600" dirty="0" smtClean="0"/>
              <a:t>В соответствии с планом, в большинстве учреждений проведен текущий ремонт (побелка, покраска помещений, благоустройство прилегающей территории). Капитальный ремонт проведен в  МБУ ДО Детский центр, МБОУ «Десятниковская СОШ»  и «Селенгинская </a:t>
            </a:r>
            <a:r>
              <a:rPr lang="ru-RU" sz="1600" dirty="0" err="1" smtClean="0"/>
              <a:t>сош</a:t>
            </a:r>
            <a:r>
              <a:rPr lang="ru-RU" sz="1600" dirty="0" smtClean="0"/>
              <a:t>». На общую сумму 4382,5 их них 2203,2 средства РБ.</a:t>
            </a:r>
            <a:endParaRPr 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/>
              <a:t>Обеспечение соблюдения законности в деятельности управления образования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7686700" cy="541180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Основными направлениями работы по обеспечению соблюдения законности в деятельности управления образования :</a:t>
            </a:r>
          </a:p>
          <a:p>
            <a:pPr marL="0" indent="0" algn="just"/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smtClean="0"/>
              <a:t>1. Разработка локальных актов 29</a:t>
            </a:r>
          </a:p>
          <a:p>
            <a:r>
              <a:rPr lang="ru-RU" dirty="0" smtClean="0"/>
              <a:t>2</a:t>
            </a:r>
            <a:r>
              <a:rPr lang="ru-RU" dirty="0" smtClean="0"/>
              <a:t>. </a:t>
            </a:r>
            <a:r>
              <a:rPr lang="ru-RU" dirty="0" smtClean="0"/>
              <a:t>Подготовка приказов и распоряжений по управлению образования. За 2016 год принято входящей документации – 2637, отправлено исходящей документации – 882, издано  157 приказов по кадрам, 253 приказа по командировкам и отпускам, 355 по производственной деятельности, </a:t>
            </a:r>
            <a:r>
              <a:rPr lang="ru-RU" dirty="0" smtClean="0"/>
              <a:t>55 распоряжений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Разработка муниципальных </a:t>
            </a:r>
            <a:r>
              <a:rPr lang="ru-RU" smtClean="0"/>
              <a:t>правовых </a:t>
            </a:r>
            <a:r>
              <a:rPr lang="ru-RU" smtClean="0"/>
              <a:t>актов </a:t>
            </a:r>
            <a:r>
              <a:rPr lang="ru-RU" dirty="0" smtClean="0"/>
              <a:t>12</a:t>
            </a:r>
            <a:endParaRPr lang="ru-RU" dirty="0" smtClean="0"/>
          </a:p>
          <a:p>
            <a:r>
              <a:rPr lang="ru-RU" dirty="0" smtClean="0"/>
              <a:t>4. Разъяснение действующего законодательства и порядка его применения, работа по правовой пропаганде.</a:t>
            </a:r>
          </a:p>
          <a:p>
            <a:r>
              <a:rPr lang="ru-RU" dirty="0" smtClean="0"/>
              <a:t>5. Подготовка информация по предписаниям, выданными контрольно – надзорными органами, постановлениями об административных правонарушениях, судебных актов и исполнительному производству в отношении образовательных учреждений (24 информации)</a:t>
            </a:r>
          </a:p>
          <a:p>
            <a:r>
              <a:rPr lang="ru-RU" dirty="0" smtClean="0"/>
              <a:t>6.Проведение юридической экспертизы Уставов, договоров, локальных нормативных актов управления образования и подведомственных учреждений.</a:t>
            </a:r>
          </a:p>
          <a:p>
            <a:r>
              <a:rPr lang="ru-RU" dirty="0" smtClean="0"/>
              <a:t>7. Участие и представление интересов от имени управления образования в суде (11 судов), </a:t>
            </a:r>
          </a:p>
          <a:p>
            <a:r>
              <a:rPr lang="ru-RU" dirty="0" smtClean="0"/>
              <a:t>Обеспечение соблюдения законности в деятельности управления образования и подведомственных организаций осуществляется через осуществление контрольной деятельности. За 2016 год в отношении образовательных учреждений проведено 4 образовательных организации подвергались проверке по линии Комитета по надзору и контролю Министерства образования и науки РБ, 20 запланированных проверок РУО. Все справки о выявленных нарушениях представлены начальнику управления образования, заслушаны на совещаниях руководителей образовательных организациях, подготовлены планы мероприятий по устранению замечаний и нарушений.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b="1" dirty="0" smtClean="0"/>
              <a:t>Реализация федерального закона 44-ФЗ «О контрактной системе в сфере закупок товаров, работ, услуг для обеспечения государственных и муниципальных нужд».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700" dirty="0" smtClean="0"/>
              <a:t>Все </a:t>
            </a:r>
            <a:r>
              <a:rPr lang="ru-RU" sz="1700" dirty="0"/>
              <a:t>руководители образовательных учреждений обучены по реализация федерального закона 44-ФЗ «О контрактной системе в сфере закупок товаров, работ, услуг для обеспечения государственных и муниципальных нужд».</a:t>
            </a:r>
          </a:p>
          <a:p>
            <a:r>
              <a:rPr lang="ru-RU" sz="1700" dirty="0"/>
              <a:t>В  2016 г. управлением образования проведено 7 конкурентных способов определения поставщиков, на общую сумму 6313,44 тыс. руб</a:t>
            </a:r>
            <a:r>
              <a:rPr lang="ru-RU" dirty="0" smtClean="0"/>
              <a:t>.</a:t>
            </a:r>
          </a:p>
          <a:p>
            <a:r>
              <a:rPr lang="ru-RU" sz="1600" dirty="0" smtClean="0"/>
              <a:t>Выставлено в план-график 780 договоров на общую сумму 58976,4 т.р.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u="sng" dirty="0" smtClean="0"/>
              <a:t>ЗАДАЧИ НА 2017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Обеспечить реализацию районной образовательной политики, направленной на удовлетворение потребностей личности в качественном образовании с учетом социально-экономических, демографических, культурных особенностей района через создание следующих условий:</a:t>
            </a:r>
          </a:p>
          <a:p>
            <a:pPr lvl="0"/>
            <a:r>
              <a:rPr lang="ru-RU" dirty="0" smtClean="0"/>
              <a:t>Продолжить работу по обеспечению конституционных прав граждан на качественное образование, посредством совершенствования нормативно-правовой базы и контроля за исполнением существующего законодательства.</a:t>
            </a:r>
          </a:p>
          <a:p>
            <a:pPr lvl="0"/>
            <a:r>
              <a:rPr lang="ru-RU" dirty="0" smtClean="0"/>
              <a:t>Повысить эффективность использования финансовых и материальных ресурсов с целью развития материально-технической базы, создания единой образовательной информационной среды.</a:t>
            </a:r>
          </a:p>
          <a:p>
            <a:pPr lvl="0"/>
            <a:r>
              <a:rPr lang="ru-RU" dirty="0" smtClean="0"/>
              <a:t>Обеспечить повышение профессионализма педагогических кадров.</a:t>
            </a:r>
          </a:p>
          <a:p>
            <a:pPr lvl="0"/>
            <a:r>
              <a:rPr lang="ru-RU" dirty="0" smtClean="0"/>
              <a:t>Обеспечить реализацию мер, направленных на  повышение качества общего образования через переход на новые образовательные стандарты.</a:t>
            </a:r>
          </a:p>
          <a:p>
            <a:pPr lvl="0"/>
            <a:r>
              <a:rPr lang="ru-RU" dirty="0" smtClean="0"/>
              <a:t>Совершенствовать систему выявления и поддержки учащихся, проявивших выдающиеся способности.</a:t>
            </a:r>
          </a:p>
          <a:p>
            <a:pPr lvl="0"/>
            <a:r>
              <a:rPr lang="ru-RU" dirty="0" smtClean="0"/>
              <a:t>Продолжить работу по созданию системы воспитания, интегрирующей усилия всех субъектов образовательного процесса, обеспечивающих реализацию принципов приоритета воспитания.</a:t>
            </a:r>
          </a:p>
          <a:p>
            <a:pPr lvl="0"/>
            <a:r>
              <a:rPr lang="ru-RU" dirty="0" smtClean="0"/>
              <a:t>Реализовать меры, направленные на повышение доступности всех форм образования через многообразие предлагаемых образовательных услуг.</a:t>
            </a:r>
          </a:p>
          <a:p>
            <a:pPr lvl="0"/>
            <a:r>
              <a:rPr lang="ru-RU" dirty="0" smtClean="0"/>
              <a:t>Использовать мониторинг качества образования как один из механизмов совершенствования управления образовательной системы на муниципальном уровне.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- Федеральный закон от 29.12.2012 N 273-ФЗ </a:t>
            </a:r>
            <a:r>
              <a:rPr lang="ru-RU" dirty="0" smtClean="0"/>
              <a:t>«Об </a:t>
            </a:r>
            <a:r>
              <a:rPr lang="ru-RU" dirty="0"/>
              <a:t>образовании в Российской </a:t>
            </a:r>
            <a:r>
              <a:rPr lang="ru-RU" dirty="0" smtClean="0"/>
              <a:t>Федерации»</a:t>
            </a:r>
            <a:endParaRPr lang="ru-RU" sz="2800" dirty="0"/>
          </a:p>
          <a:p>
            <a:pPr algn="just"/>
            <a:r>
              <a:rPr lang="ru-RU" dirty="0"/>
              <a:t>Указа Президента Российской Федерации от 7 мая 2012 г. № 599 "О мерах по реализации государственной политики в области образования и науки"</a:t>
            </a:r>
          </a:p>
          <a:p>
            <a:pPr algn="just"/>
            <a:r>
              <a:rPr lang="ru-RU" dirty="0"/>
              <a:t>- Муниципальная целевая программа "Развитие образования в МО "Тарбагатайский район" на 2015-2017 годы» утверждена Постановлением Администрации МО "Тарбагатайский район  10.11.2014 № 841</a:t>
            </a:r>
          </a:p>
          <a:p>
            <a:pPr lvl="0" algn="just">
              <a:buNone/>
            </a:pPr>
            <a:r>
              <a:rPr lang="ru-RU" dirty="0"/>
              <a:t>Подпрограммы Программы</a:t>
            </a:r>
          </a:p>
          <a:p>
            <a:pPr lvl="1" algn="just"/>
            <a:r>
              <a:rPr lang="ru-RU" dirty="0"/>
              <a:t>1.  «</a:t>
            </a:r>
            <a:r>
              <a:rPr lang="ru-RU" dirty="0">
                <a:solidFill>
                  <a:schemeClr val="tx1"/>
                </a:solidFill>
              </a:rPr>
              <a:t>Развитие системы дошкольного образования в МО «Тарбагатайский район»;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2.  «Развитие системы общего образования в МО «Тарбагатайский район»;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3.  «Развитие системы дополнительного образования детей в МО «Тарбагатайский район»;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4.  «Развитие системы детского отдыха в МО «Тарбагатайский район»; 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5.  «О мерах по улучшению материально-технической базы общеобразовательных учреждений МО «Тарбагатайский район»;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6.  «Обеспечение педагогическими кадрами муниципальных образовательных организаций МО «Тарбагатайский район»;</a:t>
            </a:r>
          </a:p>
          <a:p>
            <a:pPr lvl="1" algn="just"/>
            <a:r>
              <a:rPr lang="ru-RU" dirty="0">
                <a:solidFill>
                  <a:schemeClr val="tx1"/>
                </a:solidFill>
              </a:rPr>
              <a:t>7. «Одаренные дети в МО «Тарбагатайский район»   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Спасибо за внимание!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1600" i="1" dirty="0" err="1" smtClean="0"/>
              <a:t>Т.И.Номоконова</a:t>
            </a:r>
            <a:r>
              <a:rPr lang="ru-RU" sz="1600" i="1" dirty="0" smtClean="0"/>
              <a:t>, начальник </a:t>
            </a:r>
          </a:p>
          <a:p>
            <a:pPr algn="r">
              <a:buNone/>
            </a:pPr>
            <a:r>
              <a:rPr lang="ru-RU" sz="1600" i="1" dirty="0" smtClean="0"/>
              <a:t>МКУ Управления образования МО «Тарбагатайский район»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ПОКАЗАТЕЛИ ДЕЯТЕЛЬНОСТИ МУНИЦИПАЛЬНОЙ  СИСТЕМЫ ОБРАЗОВАНИЯ:</a:t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7686700" cy="526893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Размер среднемесячной заработной платы  по итогам года (на 28.12.2016)</a:t>
            </a:r>
          </a:p>
          <a:p>
            <a:pPr lvl="2">
              <a:buNone/>
            </a:pPr>
            <a:r>
              <a:rPr lang="ru-RU" dirty="0"/>
              <a:t>педагогических работников общеобразовательных учреждений-  32497,0 руб.</a:t>
            </a:r>
          </a:p>
          <a:p>
            <a:pPr lvl="2">
              <a:buNone/>
            </a:pPr>
            <a:r>
              <a:rPr lang="ru-RU" dirty="0"/>
              <a:t>воспитателей  дошкольных образовательных учреждений  28811,0 руб.</a:t>
            </a:r>
          </a:p>
          <a:p>
            <a:pPr lvl="2">
              <a:buNone/>
            </a:pPr>
            <a:r>
              <a:rPr lang="ru-RU" dirty="0"/>
              <a:t>педагогические работники дополнительного образования 24952,0</a:t>
            </a:r>
          </a:p>
          <a:p>
            <a:r>
              <a:rPr lang="ru-RU" dirty="0"/>
              <a:t>2.    Выполнение  муниципального задания</a:t>
            </a:r>
          </a:p>
          <a:p>
            <a:pPr lvl="2">
              <a:buNone/>
            </a:pPr>
            <a:r>
              <a:rPr lang="ru-RU" dirty="0"/>
              <a:t>2.1.  Среднегодовое количество детей посещающих муниципальные дошкольные  образовательные  </a:t>
            </a:r>
            <a:r>
              <a:rPr lang="ru-RU" dirty="0" smtClean="0"/>
              <a:t>учреждения: план </a:t>
            </a:r>
            <a:r>
              <a:rPr lang="ru-RU" dirty="0"/>
              <a:t>699, факт 777</a:t>
            </a:r>
          </a:p>
          <a:p>
            <a:pPr lvl="2">
              <a:buNone/>
            </a:pPr>
            <a:r>
              <a:rPr lang="ru-RU" dirty="0"/>
              <a:t>2.2.  Среднегодовое количество учащихся, обучающихся в муниципальных образовательных учреждениях общеобразовательных школах</a:t>
            </a:r>
            <a:r>
              <a:rPr lang="ru-RU" dirty="0" smtClean="0"/>
              <a:t>: план </a:t>
            </a:r>
            <a:r>
              <a:rPr lang="ru-RU" dirty="0"/>
              <a:t>-   1999 чел. , факт   -  2 112 чел.</a:t>
            </a:r>
          </a:p>
          <a:p>
            <a:pPr lvl="2">
              <a:buNone/>
            </a:pPr>
            <a:r>
              <a:rPr lang="ru-RU" dirty="0"/>
              <a:t>2.3.  Среднегодовое количество детей обучающихся в муниципальных образовательных   учреждениях дополнительного образования </a:t>
            </a:r>
            <a:r>
              <a:rPr lang="ru-RU" dirty="0" smtClean="0"/>
              <a:t>детей: план </a:t>
            </a:r>
            <a:r>
              <a:rPr lang="ru-RU" dirty="0"/>
              <a:t>-  620 человек, факт - 820 чел.</a:t>
            </a:r>
          </a:p>
          <a:p>
            <a:r>
              <a:rPr lang="ru-RU" dirty="0"/>
              <a:t>3.   Удельный вес лиц, сдавших единый государственный экзамен по обязательным предметам (русскому языку и математике)  от числа выпускников, участвовавших в едином государственном экзамене по обязательным предметам (русскому языку и математике):  план -  не менее  98,5 %, факт </a:t>
            </a:r>
            <a:r>
              <a:rPr lang="ru-RU" dirty="0" smtClean="0"/>
              <a:t>– 96,3 </a:t>
            </a:r>
            <a:r>
              <a:rPr lang="ru-RU" dirty="0"/>
              <a:t>%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42846"/>
          <a:ext cx="8929718" cy="6676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2330"/>
                <a:gridCol w="500066"/>
                <a:gridCol w="1357322"/>
              </a:tblGrid>
              <a:tr h="18000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Информация о поступлении средств за 2016 год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выплату вознаграждения за классное руководство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2 536 100,00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на увеличение фондов труда педагогических работников учреждений дополнительного образования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1 876 200,00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финансовое обеспечение получения дошкольного образования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27 348 100,00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финансовое обеспечение получения начального общего,основного общего,среднего общего образования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103 278 000,00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администрирование передаваемых органам местного самоуправления государственных полномочий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38 000,00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обеспечение мер социальной поддержки по оплате коммунальных услуг пед. Работникам,проживающим,работающим в сельской местности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5 719 000,00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на организацию горячего питания учащихся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1 160 500,00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организацию и обеспечение отдыха и оздоровления детей, за исключением детей, находящихся в трудной жизненной ситуациии (Министерство спорта и молодежной политики РБ)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1 209 100,00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организацию и беспечение отдыха и оздоровления детей, находящихся в трудной жизненной ситуациии (Министерство соц.защиты населения РБ)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1 024 300,00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организацию и беспечение отдыха и оздоровления детей, находящихся в трудной жизненной ситуациии (Министерство соц.защиты населения РБ)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778 700,00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Субвенция на администрирование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34 600,00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по развитию общественной инфраструктуры (капитальный ремонт Селенгинская СОШ и Десятниковская СОШ)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634 500,00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бюджетным учреждениям на финансовое обеспечение муниципального задания    ( дошкольное образование)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12 266 396,00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бюджетным учреждениям на финансовое обеспечение муниципального задания  ( общее образование)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23 632 622,00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 бюджетным учреждениям на финансовое обеспечение муниципального задания                                              (дополнительное образование)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5 702 387,00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Софинансирование расходов по организации горячего питания учащихся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1 160 500,00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расходных обязательств  ( оплата коммунальных услуг)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10 179 100,00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"Молодежь Тарбагатайского района на 2016-2018 годы"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25 000,00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Софинансирование расходов по капитальному ремонту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33 410,00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Муниципальная программа "Юный инспектор"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30 000,00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Заработная плата и начисления на оплату труда бухгалтерия и РМК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6 361 785,00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Заработная плата и начисления на оплату труда хоз.группа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9 591 187,80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Заработная плата и начисления на оплату труда управление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1 452 085,27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Иные выплаты персоналу, за исключениемфонда оплаты труда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123 715,35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образования( расходы на содержание РУО)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1 182 735,20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мероприятий РМК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99 200,00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217 477 223,62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т.ч.ФБ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778 700,00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т.ч. РБ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144 858 400,00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т.ч.МБ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71 840 123,62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8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/>
              <a:t>СТРУКТУРА СИСТЕМЫ ОБРАЗОВАНИЯ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7686700" cy="534036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МКУ Управление образования МО «Тарбагатайский район» работает 3 специалиста, 5,25ст. методисты Информационно-методического центра, Централизованная бухгалтерия - 14 человек, имеется  юрист (по договору), хозяйственная </a:t>
            </a:r>
            <a:r>
              <a:rPr lang="ru-RU" dirty="0" smtClean="0"/>
              <a:t>группа 63 человека.</a:t>
            </a:r>
            <a:endParaRPr lang="ru-RU" dirty="0"/>
          </a:p>
          <a:p>
            <a:pPr>
              <a:buNone/>
            </a:pPr>
            <a:r>
              <a:rPr lang="ru-RU" dirty="0"/>
              <a:t>При Управлении образования имеется коллегиальный орган и общественный совет</a:t>
            </a:r>
          </a:p>
          <a:p>
            <a:r>
              <a:rPr lang="ru-RU" dirty="0"/>
              <a:t>В ведомственном подчинении управления образования </a:t>
            </a:r>
            <a:r>
              <a:rPr lang="ru-RU" dirty="0" smtClean="0"/>
              <a:t>находится  </a:t>
            </a:r>
            <a:r>
              <a:rPr lang="ru-RU" dirty="0"/>
              <a:t>21 </a:t>
            </a:r>
            <a:r>
              <a:rPr lang="ru-RU" dirty="0" smtClean="0"/>
              <a:t>муниципальное бюджетное</a:t>
            </a:r>
            <a:r>
              <a:rPr lang="ru-RU" dirty="0"/>
              <a:t>  </a:t>
            </a:r>
            <a:r>
              <a:rPr lang="ru-RU" dirty="0" smtClean="0"/>
              <a:t>образовательное учреждение</a:t>
            </a:r>
            <a:r>
              <a:rPr lang="ru-RU" dirty="0"/>
              <a:t>  </a:t>
            </a:r>
            <a:endParaRPr lang="ru-RU" dirty="0" smtClean="0"/>
          </a:p>
          <a:p>
            <a:pPr lvl="2">
              <a:buNone/>
            </a:pPr>
            <a:r>
              <a:rPr lang="ru-RU" dirty="0" smtClean="0"/>
              <a:t>- 14 общеобразовательных организаций (7 -  среднего (полного) общего образования, 4- основного общего образования, 3- начального общего образования).</a:t>
            </a:r>
          </a:p>
          <a:p>
            <a:pPr lvl="2">
              <a:buNone/>
            </a:pPr>
            <a:r>
              <a:rPr lang="ru-RU" dirty="0"/>
              <a:t>-  5 организаций  дошкольного образования,</a:t>
            </a:r>
          </a:p>
          <a:p>
            <a:pPr lvl="2">
              <a:buNone/>
            </a:pPr>
            <a:r>
              <a:rPr lang="ru-RU" dirty="0"/>
              <a:t>-  2 организации дополнительного образования (Центр детского творчества «Радуга талантов», Детско-юношеская спортивная школа). </a:t>
            </a:r>
          </a:p>
          <a:p>
            <a:pPr>
              <a:buNone/>
            </a:pPr>
            <a:r>
              <a:rPr lang="ru-RU" dirty="0"/>
              <a:t>Дошкольное образование представляют 5 организаций дошкольного образования и 8 дошкольных групп при общеобразовательных организациях.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ДОШКОЛЬНОЕ ОБРАЗОВАНИЕ </a:t>
            </a: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954713"/>
          <a:ext cx="7358115" cy="3925824"/>
        </p:xfrm>
        <a:graphic>
          <a:graphicData uri="http://schemas.openxmlformats.org/drawingml/2006/table">
            <a:tbl>
              <a:tblPr/>
              <a:tblGrid>
                <a:gridCol w="524024"/>
                <a:gridCol w="4519518"/>
                <a:gridCol w="2314573"/>
              </a:tblGrid>
              <a:tr h="343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охвачено дошкольным образованием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«Росинка»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МБДОУ детский сад «Ласточка»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«Филиппок»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«Солнышко»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«Колосок»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268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«Верхнежиримская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«Большекуналейская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«Десятниковская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«Барыкинская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«Пестеревская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«Нижнежиримская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«Куйтунская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«Надеинская НОШ»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76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Итого: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783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01024" cy="1071546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По состоянию на 01.01.2017 наибольшее увеличение детей дошкольного возраста установлено в сельском поселении «</a:t>
            </a:r>
            <a:r>
              <a:rPr lang="ru-RU" sz="1400" dirty="0" err="1" smtClean="0"/>
              <a:t>Саянтуйское</a:t>
            </a:r>
            <a:r>
              <a:rPr lang="ru-RU" sz="1400" dirty="0" smtClean="0"/>
              <a:t>»: с. Нижний </a:t>
            </a:r>
            <a:r>
              <a:rPr lang="ru-RU" sz="1400" dirty="0" err="1" smtClean="0"/>
              <a:t>Саянтуй</a:t>
            </a:r>
            <a:r>
              <a:rPr lang="ru-RU" sz="1400" dirty="0" smtClean="0"/>
              <a:t> - в 2,3 раза (851 детей), из них в возрасте от 0-7 лет в очередь на зачисление стоит 316 детей.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357297"/>
          <a:ext cx="8143932" cy="5242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658"/>
                <a:gridCol w="4294682"/>
                <a:gridCol w="1049812"/>
                <a:gridCol w="1145248"/>
                <a:gridCol w="922532"/>
              </a:tblGrid>
              <a:tr h="749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 очереди на зачисление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до 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3-7 лет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«Росинка»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«Ласточка»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«Филиппок»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МБДОУ детский сад «Солнышко»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МБДОУ детский сад «Колосок»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230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316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«Верхнежиримская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«Большекуналейская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«Десятниковская СОШ»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«Барыкинская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«Пестеревская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«Нижнежиримская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«Куйтунская ООШ»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МБОУ «Надеинская НОШ»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4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Итого: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345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112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457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1"/>
            <a:ext cx="7643866" cy="378621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Постановка в очередь и зачисление детей в ДОУ производится согласно «Административному регламенту МКУ Отдел образования МО «Тарбагатайский район</a:t>
            </a:r>
            <a:r>
              <a:rPr lang="ru-RU" sz="2000" dirty="0" smtClean="0"/>
              <a:t>», </a:t>
            </a:r>
            <a:r>
              <a:rPr lang="ru-RU" sz="2000" dirty="0"/>
              <a:t>утвержденному постановлением Администрации МО «Тарбагатайский район» от 08.04.2015 №368.</a:t>
            </a:r>
          </a:p>
          <a:p>
            <a:pPr algn="just"/>
            <a:r>
              <a:rPr lang="ru-RU" sz="2000" dirty="0"/>
              <a:t>В 2015 г. </a:t>
            </a:r>
            <a:r>
              <a:rPr lang="ru-RU" sz="2000" dirty="0" smtClean="0"/>
              <a:t>МО «Тарбагатайский </a:t>
            </a:r>
            <a:r>
              <a:rPr lang="ru-RU" sz="2000" dirty="0"/>
              <a:t>район» </a:t>
            </a:r>
            <a:r>
              <a:rPr lang="ru-RU" sz="2000" dirty="0" smtClean="0"/>
              <a:t> </a:t>
            </a:r>
            <a:r>
              <a:rPr lang="ru-RU" sz="2000" dirty="0"/>
              <a:t>заключено соглашение от 07.12.2015 №80/15 с ГБУ «Многофункциональный центр Республики Бурятия» </a:t>
            </a:r>
            <a:r>
              <a:rPr lang="ru-RU" sz="2000" dirty="0" smtClean="0"/>
              <a:t>о прием </a:t>
            </a:r>
            <a:r>
              <a:rPr lang="ru-RU" sz="2000" dirty="0"/>
              <a:t>заявлений для регистрации детей в очередь в дошкольные образовательные </a:t>
            </a:r>
            <a:r>
              <a:rPr lang="ru-RU" sz="2000" dirty="0" smtClean="0"/>
              <a:t>учреждения</a:t>
            </a:r>
            <a:endParaRPr lang="ru-RU" sz="2000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3929066"/>
          <a:ext cx="7286676" cy="2425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214446"/>
                <a:gridCol w="1214446"/>
                <a:gridCol w="1214446"/>
                <a:gridCol w="1214446"/>
                <a:gridCol w="1214446"/>
              </a:tblGrid>
              <a:tr h="48514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В очереди на зачисление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Всего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Охват дошкольным образование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До 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3-7 лет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2014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157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208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681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39,5%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229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97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326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716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20,2%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340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118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 smtClean="0">
                          <a:latin typeface="Times New Roman"/>
                          <a:ea typeface="Calibri"/>
                          <a:cs typeface="Times New Roman"/>
                        </a:rPr>
                        <a:t>457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>
                          <a:latin typeface="Times New Roman"/>
                          <a:ea typeface="Calibri"/>
                          <a:cs typeface="Times New Roman"/>
                        </a:rPr>
                        <a:t>783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800" dirty="0">
                          <a:latin typeface="Times New Roman"/>
                          <a:ea typeface="Calibri"/>
                          <a:cs typeface="Times New Roman"/>
                        </a:rPr>
                        <a:t>21,8%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3EF60-ED24-44E8-9A8F-3F198E17751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467</TotalTime>
  <Words>3722</Words>
  <Application>Microsoft Office PowerPoint</Application>
  <PresentationFormat>Экран (4:3)</PresentationFormat>
  <Paragraphs>513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Слайд 1</vt:lpstr>
      <vt:lpstr>Федеральный закон от 29.12.2012 N 273-ФЗ "Об образовании в Российской Федерации« </vt:lpstr>
      <vt:lpstr>Слайд 3</vt:lpstr>
      <vt:lpstr>ПОКАЗАТЕЛИ ДЕЯТЕЛЬНОСТИ МУНИЦИПАЛЬНОЙ  СИСТЕМЫ ОБРАЗОВАНИЯ: </vt:lpstr>
      <vt:lpstr>Слайд 5</vt:lpstr>
      <vt:lpstr>СТРУКТУРА СИСТЕМЫ ОБРАЗОВАНИЯ </vt:lpstr>
      <vt:lpstr>ДОШКОЛЬНОЕ ОБРАЗОВАНИЕ </vt:lpstr>
      <vt:lpstr>По состоянию на 01.01.2017 наибольшее увеличение детей дошкольного возраста установлено в сельском поселении «Саянтуйское»: с. Нижний Саянтуй - в 2,3 раза (851 детей), из них в возрасте от 0-7 лет в очередь на зачисление стоит 316 детей.</vt:lpstr>
      <vt:lpstr>Слайд 9</vt:lpstr>
      <vt:lpstr> Согласно Решению Совета депутатов МО «Тарбагатайский район» № 129 от 26.07.2016г. размер родительской платы за присмотр и уход за детьми в муниципальных образовательных организациях дошкольного образования МО «Тарбагатайский район» 01.09.2016г.   составляет: </vt:lpstr>
      <vt:lpstr>ОБЩЕЕ ОБРАЗОВАНИЕ</vt:lpstr>
      <vt:lpstr>Всеобуч</vt:lpstr>
      <vt:lpstr>Система оценки качества образования </vt:lpstr>
      <vt:lpstr>В более 50 различных конкурсАХ, научно-практических семинарАХ, конференциЯХ, олимпиадах учащиеся ОУ принимали участие </vt:lpstr>
      <vt:lpstr>Дополнительное образование</vt:lpstr>
      <vt:lpstr>Слайд 16</vt:lpstr>
      <vt:lpstr>Слайд 17</vt:lpstr>
      <vt:lpstr>Летний отдых</vt:lpstr>
      <vt:lpstr>Слайд 19</vt:lpstr>
      <vt:lpstr>ПРОФИЛАКТИКА ПРАВОНАРУШЕНИЙ И ПРЕСТУПЛЕНИЙ СРЕДИ НЕСОВЕРШЕННОЛЕТНИХ </vt:lpstr>
      <vt:lpstr>Слайд 21</vt:lpstr>
      <vt:lpstr>ОБЕСПЕЧЕНИЕ ПОДВОЗА </vt:lpstr>
      <vt:lpstr>Слайд 23</vt:lpstr>
      <vt:lpstr>Проведение на муниципальном уровне разъяснительной работы среди работников образовательных учреждений и родителей (законных представителей) обучающихся по всем вопросам деятельности образовательных учреждений, формирование максимально открытой муниципальной системы образования. </vt:lpstr>
      <vt:lpstr>Слайд 25</vt:lpstr>
      <vt:lpstr>Обеспечение санитарной и противопожарной безопасности  </vt:lpstr>
      <vt:lpstr>Обеспечение соблюдения законности в деятельности управления образования  </vt:lpstr>
      <vt:lpstr>Реализация федерального закона 44-ФЗ «О контрактной системе в сфере закупок товаров, работ, услуг для обеспечения государственных и муниципальных нужд». </vt:lpstr>
      <vt:lpstr>ЗАДАЧИ НА 2017 ГОД 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от 29.12.2012 N 273-ФЗ (ред. от 03.07.2016, с изм. от 19.12.2016) "Об образовании в Российской Федерации" (с изм. и доп., вступ. в силу с 01.01.2017)</dc:title>
  <dc:creator>Мария</dc:creator>
  <cp:lastModifiedBy>Admin</cp:lastModifiedBy>
  <cp:revision>47</cp:revision>
  <dcterms:created xsi:type="dcterms:W3CDTF">2017-02-05T02:19:45Z</dcterms:created>
  <dcterms:modified xsi:type="dcterms:W3CDTF">2017-02-06T02:13:05Z</dcterms:modified>
</cp:coreProperties>
</file>