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4" r:id="rId1"/>
  </p:sldMasterIdLst>
  <p:sldIdLst>
    <p:sldId id="256" r:id="rId2"/>
    <p:sldId id="258" r:id="rId3"/>
    <p:sldId id="274" r:id="rId4"/>
    <p:sldId id="259" r:id="rId5"/>
    <p:sldId id="264" r:id="rId6"/>
    <p:sldId id="275" r:id="rId7"/>
    <p:sldId id="276" r:id="rId8"/>
    <p:sldId id="266" r:id="rId9"/>
    <p:sldId id="269" r:id="rId10"/>
    <p:sldId id="270" r:id="rId11"/>
    <p:sldId id="271" r:id="rId12"/>
    <p:sldId id="273" r:id="rId13"/>
    <p:sldId id="265" r:id="rId14"/>
    <p:sldId id="272" r:id="rId15"/>
    <p:sldId id="277" r:id="rId16"/>
    <p:sldId id="268" r:id="rId17"/>
  </p:sldIdLst>
  <p:sldSz cx="9144000" cy="6858000" type="screen4x3"/>
  <p:notesSz cx="9144000" cy="6858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Lucida Sans Unicode" pitchFamily="34" charset="0"/>
      <p:regular r:id="rId22"/>
    </p:embeddedFont>
    <p:embeddedFont>
      <p:font typeface="Wingdings 3" pitchFamily="18" charset="2"/>
      <p:regular r:id="rId23"/>
    </p:embeddedFont>
    <p:embeddedFont>
      <p:font typeface="Verdana" pitchFamily="34" charset="0"/>
      <p:regular r:id="rId24"/>
      <p:bold r:id="rId25"/>
      <p:italic r:id="rId26"/>
      <p:boldItalic r:id="rId27"/>
    </p:embeddedFont>
    <p:embeddedFont>
      <p:font typeface="Wingdings 2" pitchFamily="18" charset="2"/>
      <p:regular r:id="rId28"/>
    </p:embeddedFont>
  </p:embeddedFontLst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046" autoAdjust="0"/>
  </p:normalViewPr>
  <p:slideViewPr>
    <p:cSldViewPr>
      <p:cViewPr>
        <p:scale>
          <a:sx n="100" d="100"/>
          <a:sy n="100" d="100"/>
        </p:scale>
        <p:origin x="-1944" y="-3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‹#›</a:t>
            </a:fld>
            <a:endParaRPr spc="-2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marL="38100">
              <a:lnSpc>
                <a:spcPts val="1425"/>
              </a:lnSpc>
            </a:pPr>
            <a:fld id="{81D60167-4931-47E6-BA6A-407CBD079E47}" type="slidenum">
              <a:rPr lang="ru-RU" spc="-25" smtClean="0"/>
              <a:pPr marL="38100">
                <a:lnSpc>
                  <a:spcPts val="1425"/>
                </a:lnSpc>
              </a:pPr>
              <a:t>‹#›</a:t>
            </a:fld>
            <a:endParaRPr lang="ru-RU" spc="-2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8534400" cy="1362075"/>
            <a:chOff x="1096962" y="314325"/>
            <a:chExt cx="6878955" cy="2125980"/>
          </a:xfrm>
        </p:grpSpPr>
        <p:sp>
          <p:nvSpPr>
            <p:cNvPr id="3" name="object 3"/>
            <p:cNvSpPr/>
            <p:nvPr/>
          </p:nvSpPr>
          <p:spPr>
            <a:xfrm>
              <a:off x="1116012" y="333375"/>
              <a:ext cx="6840855" cy="2087880"/>
            </a:xfrm>
            <a:custGeom>
              <a:avLst/>
              <a:gdLst/>
              <a:ahLst/>
              <a:cxnLst/>
              <a:rect l="l" t="t" r="r" b="b"/>
              <a:pathLst>
                <a:path w="6840855" h="2087880">
                  <a:moveTo>
                    <a:pt x="6840474" y="0"/>
                  </a:moveTo>
                  <a:lnTo>
                    <a:pt x="0" y="0"/>
                  </a:lnTo>
                  <a:lnTo>
                    <a:pt x="0" y="2087626"/>
                  </a:lnTo>
                  <a:lnTo>
                    <a:pt x="6840474" y="2087626"/>
                  </a:lnTo>
                  <a:lnTo>
                    <a:pt x="684047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1116012" y="333375"/>
              <a:ext cx="6840855" cy="2087880"/>
            </a:xfrm>
            <a:custGeom>
              <a:avLst/>
              <a:gdLst/>
              <a:ahLst/>
              <a:cxnLst/>
              <a:rect l="l" t="t" r="r" b="b"/>
              <a:pathLst>
                <a:path w="6840855" h="2087880">
                  <a:moveTo>
                    <a:pt x="0" y="2087626"/>
                  </a:moveTo>
                  <a:lnTo>
                    <a:pt x="6840474" y="2087626"/>
                  </a:lnTo>
                  <a:lnTo>
                    <a:pt x="6840474" y="0"/>
                  </a:lnTo>
                  <a:lnTo>
                    <a:pt x="0" y="0"/>
                  </a:lnTo>
                  <a:lnTo>
                    <a:pt x="0" y="2087626"/>
                  </a:lnTo>
                  <a:close/>
                </a:path>
              </a:pathLst>
            </a:custGeom>
            <a:ln w="38100">
              <a:noFill/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510016" y="6458822"/>
            <a:ext cx="85090" cy="170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25"/>
              </a:lnSpc>
            </a:pPr>
            <a:r>
              <a:rPr sz="1200" spc="-5" dirty="0">
                <a:solidFill>
                  <a:srgbClr val="888888"/>
                </a:solidFill>
                <a:latin typeface="Arial"/>
                <a:cs typeface="Arial"/>
              </a:rPr>
              <a:t>1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219200" y="165557"/>
            <a:ext cx="6477000" cy="360098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0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 работы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в рамках реализации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проекта «500+»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16.11.2022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3048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МБОУ  «</a:t>
            </a:r>
            <a:r>
              <a:rPr lang="ru-RU" sz="2000" b="1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Десятниковская</a:t>
            </a:r>
            <a:r>
              <a:rPr lang="ru-RU" sz="2000" b="1" spc="-15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spc="-1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средняя </a:t>
            </a:r>
            <a:r>
              <a:rPr lang="ru-RU" sz="20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общеобразовательная</a:t>
            </a:r>
            <a:r>
              <a:rPr lang="ru-RU" sz="2000" b="1" spc="-13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spc="-1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школа»</a:t>
            </a:r>
          </a:p>
          <a:p>
            <a:pPr algn="ctr"/>
            <a:r>
              <a:rPr lang="ru-RU" sz="2000" b="1" spc="-1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Тарбагатайского</a:t>
            </a:r>
            <a:r>
              <a:rPr lang="ru-RU" sz="2000" b="1" spc="-1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района Республики Бурятия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362200" y="5638800"/>
            <a:ext cx="6813084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ВРИО начальника РУО </a:t>
            </a:r>
            <a:r>
              <a:rPr lang="ru-RU" sz="2000" b="1" dirty="0" err="1" smtClean="0"/>
              <a:t>Хамуева</a:t>
            </a:r>
            <a:r>
              <a:rPr lang="ru-RU" sz="2000" b="1" dirty="0" smtClean="0"/>
              <a:t> Ирина Тимофеевна</a:t>
            </a:r>
          </a:p>
          <a:p>
            <a:r>
              <a:rPr lang="ru-RU" sz="2000" b="1" dirty="0" smtClean="0"/>
              <a:t>И.о. директора Матвеева Татьяна Ивановна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2</a:t>
            </a:fld>
            <a:endParaRPr spc="-25" dirty="0"/>
          </a:p>
        </p:txBody>
      </p:sp>
      <p:pic>
        <p:nvPicPr>
          <p:cNvPr id="4" name="Рисунок 3" descr="C:\Users\andrey\Desktop\edu033113 (1)_page-0001.jpg"/>
          <p:cNvPicPr/>
          <p:nvPr/>
        </p:nvPicPr>
        <p:blipFill>
          <a:blip r:embed="rId2" cstate="print"/>
          <a:srcRect l="5088" r="5869" b="49490"/>
          <a:stretch>
            <a:fillRect/>
          </a:stretch>
        </p:blipFill>
        <p:spPr bwMode="auto">
          <a:xfrm>
            <a:off x="228600" y="0"/>
            <a:ext cx="8686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4</a:t>
            </a:fld>
            <a:endParaRPr spc="-25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8600" y="762000"/>
          <a:ext cx="8686800" cy="5201920"/>
        </p:xfrm>
        <a:graphic>
          <a:graphicData uri="http://schemas.openxmlformats.org/drawingml/2006/table">
            <a:tbl>
              <a:tblPr/>
              <a:tblGrid>
                <a:gridCol w="1416326"/>
                <a:gridCol w="7270474"/>
              </a:tblGrid>
              <a:tr h="1905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Низкий уровень оснащения школы</a:t>
                      </a:r>
                    </a:p>
                  </a:txBody>
                  <a:tcPr marL="34636" marR="346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Анализ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имеющейся материально-технической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базы.</a:t>
                      </a:r>
                      <a:endParaRPr lang="ru-RU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Взаимодействие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 региональными и муниципальными органами исполнительной власти по повышению уровня оснащенности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школы.</a:t>
                      </a:r>
                      <a:endParaRPr lang="ru-RU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Участие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 программах Национального проекта «Образование»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 Точка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Роста.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Настройка оборудования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 программного обеспечения (</a:t>
                      </a:r>
                      <a:r>
                        <a:rPr lang="ru-RU" sz="1600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Ростелеком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).</a:t>
                      </a:r>
                      <a:endParaRPr lang="ru-RU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Обучение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персонала школы работе с программным обеспечением.</a:t>
                      </a:r>
                    </a:p>
                  </a:txBody>
                  <a:tcPr marL="34636" marR="346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21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Высокая </a:t>
                      </a:r>
                      <a:endParaRPr lang="ru-RU" sz="20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доля </a:t>
                      </a:r>
                      <a:r>
                        <a:rPr lang="ru-RU" sz="20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обучающихся с ОВЗ</a:t>
                      </a:r>
                    </a:p>
                  </a:txBody>
                  <a:tcPr marL="34636" marR="346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b="0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Повышение профессиональной компетентности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педагогических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работников,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работающих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 детьми с ОВЗ.</a:t>
                      </a:r>
                    </a:p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Создание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условий для социальной реабилитации детей с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ОВЗ,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их образования и развития.</a:t>
                      </a:r>
                    </a:p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Создание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условий для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максимального удовлетворения особых образовательных потребностей </a:t>
                      </a:r>
                      <a:r>
                        <a:rPr kumimoji="0" lang="ru-RU" sz="1600" kern="12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обучающихся с ОВЗ посредством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адаптированных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программ.</a:t>
                      </a:r>
                      <a:endParaRPr kumimoji="0" lang="ru-RU" sz="1600" kern="12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Осуществление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индивидуальной психолого-педагогической помощи детям с ОВЗ.</a:t>
                      </a:r>
                    </a:p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Оказание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методической помощи родителям (законным представителям) и педагогам,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осуществляющих обучение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 </a:t>
                      </a: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воспитание детей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 ОВЗ.</a:t>
                      </a:r>
                    </a:p>
                    <a:p>
                      <a:pPr marL="342900" indent="-342900" algn="l" rtl="0" eaLnBrk="1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kumimoji="0" lang="ru-RU" sz="160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Отслеживание </a:t>
                      </a:r>
                      <a:r>
                        <a:rPr kumimoji="0" lang="ru-RU" sz="160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динамики всестороннего развития детей с ОВЗ.</a:t>
                      </a:r>
                    </a:p>
                  </a:txBody>
                  <a:tcPr marL="34636" marR="346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057400" y="-219163"/>
            <a:ext cx="5105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САМОДИАГНОСТИКА и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МЕРЫ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5</a:t>
            </a:fld>
            <a:endParaRPr spc="-25" dirty="0"/>
          </a:p>
        </p:txBody>
      </p:sp>
      <p:pic>
        <p:nvPicPr>
          <p:cNvPr id="12" name="Рисунок 11" descr="C:\Temp\Rar$DIa6956.33872\d1875f0cfd65cac58ea2d371bd24ed27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95400"/>
            <a:ext cx="5029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Temp\Rar$DIa6956.39061\d1875f0cfd65cac58ea2d371bd24ed27-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3276600"/>
            <a:ext cx="50292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57200" y="457200"/>
            <a:ext cx="838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Улучшено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</a:rPr>
              <a:t>м</a:t>
            </a:r>
            <a:r>
              <a:rPr lang="ru-RU" sz="2800" dirty="0" smtClean="0">
                <a:solidFill>
                  <a:srgbClr val="FF0000"/>
                </a:solidFill>
              </a:rPr>
              <a:t>атериально-техническое оснащение школы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6400" y="1752600"/>
            <a:ext cx="3352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Приобретена мебель для кабинета информатики, планшеты в количестве 20 штук, 4 ноутбука.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8</a:t>
            </a:fld>
            <a:endParaRPr spc="-25" dirty="0"/>
          </a:p>
        </p:txBody>
      </p:sp>
      <p:pic>
        <p:nvPicPr>
          <p:cNvPr id="7" name="Рисунок 6" descr="C:\Temp\Rar$DIa6956.43813\d1875f0cfd65cac58ea2d371bd24ed27-4.jpg"/>
          <p:cNvPicPr/>
          <p:nvPr/>
        </p:nvPicPr>
        <p:blipFill>
          <a:blip r:embed="rId2" cstate="print"/>
          <a:srcRect l="13333" t="7500" r="15000" b="5000"/>
          <a:stretch>
            <a:fillRect/>
          </a:stretch>
        </p:blipFill>
        <p:spPr bwMode="auto">
          <a:xfrm>
            <a:off x="609599" y="1066800"/>
            <a:ext cx="3581401" cy="28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Temp\Rar$DIa6956.47298\d1875f0cfd65cac58ea2d371bd24ed27-5.jpg"/>
          <p:cNvPicPr/>
          <p:nvPr/>
        </p:nvPicPr>
        <p:blipFill>
          <a:blip r:embed="rId3" cstate="print"/>
          <a:srcRect l="6666" t="9524" r="4444"/>
          <a:stretch>
            <a:fillRect/>
          </a:stretch>
        </p:blipFill>
        <p:spPr bwMode="auto">
          <a:xfrm>
            <a:off x="4724400" y="1066799"/>
            <a:ext cx="3432176" cy="28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962400" y="4191000"/>
            <a:ext cx="4419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000" dirty="0" smtClean="0"/>
              <a:t>12 кабинетов школы подключены к сети Интернет (Ростелеком);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tx1"/>
                </a:solidFill>
              </a:rPr>
              <a:t>Учителя работают в системах дистанционного обучения:  </a:t>
            </a:r>
            <a:r>
              <a:rPr lang="ru-RU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Учи.ру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РЭШ,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Zoom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Интернет образование Интернет мобильный телефон обучение онлайн обучение  коммуникации линейные значки PNG , обучение, школа, компьютер PNG картинки  и пнг рисунок для бесплатной загруз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4343400"/>
            <a:ext cx="1676400" cy="16764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57200" y="152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Интернет в школе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esya.buryatschool.ru/upload/buryascdesya_new/images/big/98/bc/98bcb398536a6fbe7999e24cdc20869e.jpg"/>
          <p:cNvPicPr/>
          <p:nvPr/>
        </p:nvPicPr>
        <p:blipFill>
          <a:blip r:embed="rId2" cstate="print"/>
          <a:srcRect l="7979" r="11145"/>
          <a:stretch>
            <a:fillRect/>
          </a:stretch>
        </p:blipFill>
        <p:spPr bwMode="auto">
          <a:xfrm rot="5400000">
            <a:off x="1008381" y="1959381"/>
            <a:ext cx="3052038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esya.buryatschool.ru/upload/buryascdesya_new/images/big/f5/b3/f5b314ce302a8736ad5b6186402e0a2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237999" y="1957362"/>
            <a:ext cx="3048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133600" y="5153561"/>
            <a:ext cx="670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4 учителя прошли дистанционные курсы «Использование цифрового оборудования Точки роста в урочной и внеурочной деятельности» и ведут занятия с использованием данного оборудования.</a:t>
            </a:r>
            <a:endParaRPr lang="ru-RU" sz="2000" dirty="0"/>
          </a:p>
        </p:txBody>
      </p:sp>
      <p:pic>
        <p:nvPicPr>
          <p:cNvPr id="6146" name="Picture 2" descr="Точка рост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3415"/>
            <a:ext cx="3600000" cy="106338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62000" y="965537"/>
            <a:ext cx="8229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рамках проекта получены:  цифровые лаборатории по физике, химии, биологии, физиологии, 4 набора по робототехнике, 4 ноутбука. С 1 сентября открыты 2 кабинета (физика и химия).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3429000"/>
            <a:ext cx="3429000" cy="3056283"/>
          </a:xfrm>
          <a:prstGeom prst="rect">
            <a:avLst/>
          </a:prstGeom>
          <a:noFill/>
        </p:spPr>
      </p:pic>
      <p:pic>
        <p:nvPicPr>
          <p:cNvPr id="1030" name="Picture 6" descr="https://news-service.uralschool.ru/upload/org3824/t166262/images/big/W09sPACmswwQZTkxbNHc1662622258.jpg"/>
          <p:cNvPicPr>
            <a:picLocks noChangeAspect="1" noChangeArrowheads="1"/>
          </p:cNvPicPr>
          <p:nvPr/>
        </p:nvPicPr>
        <p:blipFill>
          <a:blip r:embed="rId3" cstate="print"/>
          <a:srcRect r="21115"/>
          <a:stretch>
            <a:fillRect/>
          </a:stretch>
        </p:blipFill>
        <p:spPr bwMode="auto">
          <a:xfrm>
            <a:off x="4876801" y="228600"/>
            <a:ext cx="4038599" cy="2880000"/>
          </a:xfrm>
          <a:prstGeom prst="rect">
            <a:avLst/>
          </a:prstGeom>
          <a:noFill/>
        </p:spPr>
      </p:pic>
      <p:pic>
        <p:nvPicPr>
          <p:cNvPr id="6" name="Picture 6" descr="pic"/>
          <p:cNvPicPr>
            <a:picLocks noChangeAspect="1" noChangeArrowheads="1"/>
          </p:cNvPicPr>
          <p:nvPr/>
        </p:nvPicPr>
        <p:blipFill>
          <a:blip r:embed="rId4" cstate="print"/>
          <a:srcRect b="20000"/>
          <a:stretch>
            <a:fillRect/>
          </a:stretch>
        </p:blipFill>
        <p:spPr bwMode="auto">
          <a:xfrm>
            <a:off x="1371600" y="3429000"/>
            <a:ext cx="3810000" cy="3048000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371600" y="228600"/>
            <a:ext cx="3276600" cy="2880000"/>
          </a:xfrm>
          <a:prstGeom prst="rect">
            <a:avLst/>
          </a:prstGeom>
        </p:spPr>
      </p:pic>
      <p:pic>
        <p:nvPicPr>
          <p:cNvPr id="8" name="Picture 2" descr="Точка рост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92107" y="2716108"/>
            <a:ext cx="3600000" cy="1063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524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Организация работы с детьми с </a:t>
            </a:r>
            <a:r>
              <a:rPr lang="ru-RU" sz="2400" b="1" dirty="0" smtClean="0">
                <a:solidFill>
                  <a:srgbClr val="FF0000"/>
                </a:solidFill>
              </a:rPr>
              <a:t>ОВЗ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838200"/>
            <a:ext cx="6858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/>
              <a:t>На данный момент доля  детей с ОВЗ от общего числа учащихся школы  составляет 15%.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 smtClean="0"/>
              <a:t> 8 учащихся школы имеют заключение ПМПК;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2 учащихся проходят медицинское освидетельствование;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2 учащихся рекомендована консультация врача-психиатра.  </a:t>
            </a:r>
            <a:endParaRPr lang="ru-RU" dirty="0"/>
          </a:p>
          <a:p>
            <a:endParaRPr lang="ru-RU" sz="2000" dirty="0"/>
          </a:p>
        </p:txBody>
      </p:sp>
      <p:sp>
        <p:nvSpPr>
          <p:cNvPr id="4098" name="AutoShape 2" descr="МДОУ детский сад № 117 &quot;Электроник&quot; комбинированного вида - Доступная среда  для детей с ОВЗ и инвалид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МДОУ детский сад № 117 &quot;Электроник&quot; комбинированного вида - Доступная среда  для детей с ОВЗ и инвалид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Детям с ограниченными возможностями здоровья"/>
          <p:cNvPicPr>
            <a:picLocks noChangeAspect="1" noChangeArrowheads="1"/>
          </p:cNvPicPr>
          <p:nvPr/>
        </p:nvPicPr>
        <p:blipFill>
          <a:blip r:embed="rId2" cstate="print"/>
          <a:srcRect l="21614" r="22796" b="5405"/>
          <a:stretch>
            <a:fillRect/>
          </a:stretch>
        </p:blipFill>
        <p:spPr bwMode="auto">
          <a:xfrm>
            <a:off x="228600" y="76200"/>
            <a:ext cx="1567543" cy="1524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" y="2880479"/>
            <a:ext cx="8915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Реализуется </a:t>
            </a:r>
            <a:r>
              <a:rPr lang="ru-RU" b="1" dirty="0" smtClean="0"/>
              <a:t>адаптированная  программа НОО</a:t>
            </a:r>
            <a:r>
              <a:rPr lang="ru-RU" dirty="0" smtClean="0"/>
              <a:t> для обучающихся с ЗПР </a:t>
            </a:r>
            <a:r>
              <a:rPr lang="ru-RU" b="1" dirty="0" smtClean="0"/>
              <a:t>вариант 7.1</a:t>
            </a:r>
            <a:r>
              <a:rPr lang="ru-RU" dirty="0" smtClean="0"/>
              <a:t>.</a:t>
            </a:r>
          </a:p>
          <a:p>
            <a:pPr marL="342900" indent="-342900">
              <a:buAutoNum type="arabicPeriod"/>
            </a:pPr>
            <a:endParaRPr lang="ru-RU" b="1" dirty="0" smtClean="0"/>
          </a:p>
          <a:p>
            <a:pPr marL="342900" indent="-342900">
              <a:buAutoNum type="arabicPeriod"/>
            </a:pPr>
            <a:r>
              <a:rPr lang="ru-RU" b="1" dirty="0" smtClean="0"/>
              <a:t>5 педагогов </a:t>
            </a:r>
            <a:r>
              <a:rPr lang="ru-RU" dirty="0" smtClean="0"/>
              <a:t>прошли курсы ПК на базе БРИОП «Психолого-педагогическое сопровождение обучающихся  с ОВЗ»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Педагогом – психологом школы проведена </a:t>
            </a:r>
            <a:r>
              <a:rPr lang="ru-RU" b="1" dirty="0" smtClean="0"/>
              <a:t>«Диагностика </a:t>
            </a:r>
            <a:r>
              <a:rPr lang="ru-RU" b="1" dirty="0" err="1" smtClean="0"/>
              <a:t>сформированности</a:t>
            </a:r>
            <a:r>
              <a:rPr lang="ru-RU" b="1" dirty="0" smtClean="0"/>
              <a:t> учебной деятельности детей с ОВЗ»</a:t>
            </a:r>
            <a:r>
              <a:rPr lang="ru-RU" dirty="0" smtClean="0"/>
              <a:t>. Составлены  диагностические карты наблюдения за уровнем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УУД у обучающихся с ОВЗ.  </a:t>
            </a:r>
          </a:p>
          <a:p>
            <a:pPr marL="342900" indent="-342900">
              <a:buAutoNum type="arabicPeriod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524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Работа с родителями детей </a:t>
            </a:r>
            <a:r>
              <a:rPr lang="ru-RU" sz="2400" b="1" dirty="0">
                <a:solidFill>
                  <a:srgbClr val="FF0000"/>
                </a:solidFill>
              </a:rPr>
              <a:t>с </a:t>
            </a:r>
            <a:r>
              <a:rPr lang="ru-RU" sz="2400" b="1" dirty="0" smtClean="0">
                <a:solidFill>
                  <a:srgbClr val="FF0000"/>
                </a:solidFill>
              </a:rPr>
              <a:t>ОВЗ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098" name="AutoShape 2" descr="МДОУ детский сад № 117 &quot;Электроник&quot; комбинированного вида - Доступная среда  для детей с ОВЗ и инвалид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МДОУ детский сад № 117 &quot;Электроник&quot; комбинированного вида - Доступная среда  для детей с ОВЗ и инвалид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Детям с ограниченными возможностями здоровья"/>
          <p:cNvPicPr>
            <a:picLocks noChangeAspect="1" noChangeArrowheads="1"/>
          </p:cNvPicPr>
          <p:nvPr/>
        </p:nvPicPr>
        <p:blipFill>
          <a:blip r:embed="rId2" cstate="print"/>
          <a:srcRect l="21614" r="22796" b="5405"/>
          <a:stretch>
            <a:fillRect/>
          </a:stretch>
        </p:blipFill>
        <p:spPr bwMode="auto">
          <a:xfrm>
            <a:off x="7391400" y="5334000"/>
            <a:ext cx="1567543" cy="1524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" y="3886200"/>
            <a:ext cx="8915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3" indent="-342900"/>
            <a:endParaRPr lang="ru-RU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/>
              <a:t> 4 семьям </a:t>
            </a:r>
            <a:r>
              <a:rPr lang="ru-RU" sz="2000" dirty="0" smtClean="0"/>
              <a:t>оказана </a:t>
            </a:r>
            <a:r>
              <a:rPr lang="ru-RU" sz="2000" b="1" dirty="0" smtClean="0"/>
              <a:t>помощь в сборе пакета документов </a:t>
            </a:r>
            <a:r>
              <a:rPr lang="ru-RU" sz="2000" dirty="0" smtClean="0"/>
              <a:t>для прохождения детьми </a:t>
            </a:r>
            <a:r>
              <a:rPr lang="ru-RU" sz="2000" b="1" dirty="0" smtClean="0"/>
              <a:t>ПМПК</a:t>
            </a:r>
            <a:r>
              <a:rPr lang="ru-RU" sz="2000" dirty="0" smtClean="0"/>
              <a:t> за период с августа по октябрь.</a:t>
            </a:r>
          </a:p>
          <a:p>
            <a:pPr marL="342900" indent="-342900">
              <a:buAutoNum type="arabicPeriod"/>
            </a:pPr>
            <a:endParaRPr lang="ru-RU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/>
              <a:t>23 ноября</a:t>
            </a:r>
            <a:r>
              <a:rPr lang="ru-RU" sz="2000" dirty="0" smtClean="0"/>
              <a:t> запланировано </a:t>
            </a:r>
            <a:r>
              <a:rPr lang="ru-RU" sz="2000" b="1" dirty="0" smtClean="0"/>
              <a:t>родительское собрание                                 </a:t>
            </a:r>
            <a:r>
              <a:rPr lang="ru-RU" sz="2000" dirty="0" smtClean="0"/>
              <a:t>по теме «Если ваш ребенок особый»</a:t>
            </a:r>
          </a:p>
        </p:txBody>
      </p:sp>
      <p:pic>
        <p:nvPicPr>
          <p:cNvPr id="26626" name="Picture 2" descr="Организация взаимодействия и сотрудничества школы и родителей детей с ОВЗ"/>
          <p:cNvPicPr>
            <a:picLocks noChangeAspect="1" noChangeArrowheads="1"/>
          </p:cNvPicPr>
          <p:nvPr/>
        </p:nvPicPr>
        <p:blipFill>
          <a:blip r:embed="rId3" cstate="print"/>
          <a:srcRect l="13542" t="12500" r="13542" b="13542"/>
          <a:stretch>
            <a:fillRect/>
          </a:stretch>
        </p:blipFill>
        <p:spPr bwMode="auto">
          <a:xfrm>
            <a:off x="228600" y="1143000"/>
            <a:ext cx="2057400" cy="208679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981200" y="838200"/>
            <a:ext cx="7162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000" dirty="0" smtClean="0"/>
              <a:t>Проведены </a:t>
            </a:r>
            <a:r>
              <a:rPr lang="ru-RU" sz="2000" b="1" dirty="0" smtClean="0"/>
              <a:t>индивидуальные консультации и беседы</a:t>
            </a:r>
            <a:r>
              <a:rPr lang="ru-RU" sz="2000" dirty="0" smtClean="0"/>
              <a:t> по темам:  - </a:t>
            </a:r>
          </a:p>
          <a:p>
            <a:pPr marL="342900" lvl="3" indent="-342900"/>
            <a:r>
              <a:rPr lang="ru-RU" sz="2000" dirty="0" smtClean="0"/>
              <a:t>           -  «</a:t>
            </a:r>
            <a:r>
              <a:rPr lang="ru-RU" sz="2000" dirty="0" err="1" smtClean="0"/>
              <a:t>Гиперактивные</a:t>
            </a:r>
            <a:r>
              <a:rPr lang="ru-RU" sz="2000" dirty="0" smtClean="0"/>
              <a:t> дети»- 2 родителя ;</a:t>
            </a:r>
          </a:p>
          <a:p>
            <a:pPr marL="342900" lvl="3" indent="-342900"/>
            <a:r>
              <a:rPr lang="ru-RU" sz="2000" dirty="0"/>
              <a:t> </a:t>
            </a:r>
            <a:r>
              <a:rPr lang="ru-RU" sz="2000" dirty="0" smtClean="0"/>
              <a:t>           -  «Памятка для родителей с тревожными детьми» - 3 родителя;</a:t>
            </a:r>
          </a:p>
          <a:p>
            <a:pPr marL="342900" lvl="3" indent="-342900"/>
            <a:r>
              <a:rPr lang="ru-RU" sz="2000" dirty="0"/>
              <a:t> </a:t>
            </a:r>
            <a:r>
              <a:rPr lang="ru-RU" sz="2000" dirty="0" smtClean="0"/>
              <a:t>           -  «Памятка педагогам, работающим с детьми ОВЗ»</a:t>
            </a:r>
          </a:p>
          <a:p>
            <a:pPr marL="342900" lvl="3" indent="-342900"/>
            <a:r>
              <a:rPr lang="ru-RU" sz="2000" dirty="0"/>
              <a:t> </a:t>
            </a:r>
            <a:r>
              <a:rPr lang="ru-RU" sz="2000" dirty="0" smtClean="0"/>
              <a:t>           -  «Правила воспитания детей с ОВЗ» -  2 родителя;</a:t>
            </a:r>
          </a:p>
          <a:p>
            <a:pPr marL="342900" lvl="3" indent="-342900"/>
            <a:r>
              <a:rPr lang="ru-RU" sz="2000" dirty="0"/>
              <a:t> </a:t>
            </a:r>
            <a:r>
              <a:rPr lang="ru-RU" sz="2000" dirty="0" smtClean="0"/>
              <a:t>           -  «Профилактика конфликтов» - 3 родителя.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4648199" y="4045200"/>
            <a:ext cx="4041484" cy="2508000"/>
            <a:chOff x="4648199" y="3810000"/>
            <a:chExt cx="4041484" cy="2508000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 l="33328" t="29167" r="33272" b="28125"/>
            <a:stretch>
              <a:fillRect/>
            </a:stretch>
          </p:blipFill>
          <p:spPr bwMode="auto">
            <a:xfrm>
              <a:off x="6934200" y="3810000"/>
              <a:ext cx="1752600" cy="12600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8697" t="29167" r="29722" b="29167"/>
            <a:stretch>
              <a:fillRect/>
            </a:stretch>
          </p:blipFill>
          <p:spPr bwMode="auto">
            <a:xfrm>
              <a:off x="4648199" y="3810000"/>
              <a:ext cx="2299335" cy="12954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28917" t="29167" r="28916" b="28125"/>
            <a:stretch>
              <a:fillRect/>
            </a:stretch>
          </p:blipFill>
          <p:spPr bwMode="auto">
            <a:xfrm>
              <a:off x="6477000" y="5029200"/>
              <a:ext cx="2212683" cy="12600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l="28917" t="29167" r="28916" b="29167"/>
            <a:stretch>
              <a:fillRect/>
            </a:stretch>
          </p:blipFill>
          <p:spPr bwMode="auto">
            <a:xfrm>
              <a:off x="4648200" y="5029199"/>
              <a:ext cx="2267999" cy="12600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 l="28917" t="30208" r="28916" b="28125"/>
            <a:stretch>
              <a:fillRect/>
            </a:stretch>
          </p:blipFill>
          <p:spPr bwMode="auto">
            <a:xfrm>
              <a:off x="4666200" y="5029200"/>
              <a:ext cx="2268000" cy="12600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 l="30337" t="29167" r="42386" b="28125"/>
            <a:stretch>
              <a:fillRect/>
            </a:stretch>
          </p:blipFill>
          <p:spPr bwMode="auto">
            <a:xfrm>
              <a:off x="4648200" y="5029200"/>
              <a:ext cx="1464073" cy="1288800"/>
            </a:xfrm>
            <a:prstGeom prst="rect">
              <a:avLst/>
            </a:prstGeom>
            <a:noFill/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</p:spPr>
        </p:pic>
      </p:grp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425"/>
              </a:lnSpc>
            </a:pPr>
            <a:fld id="{81D60167-4931-47E6-BA6A-407CBD079E47}" type="slidenum">
              <a:rPr spc="-25" dirty="0"/>
              <a:pPr marL="38100">
                <a:lnSpc>
                  <a:spcPts val="1425"/>
                </a:lnSpc>
              </a:pPr>
              <a:t>13</a:t>
            </a:fld>
            <a:endParaRPr spc="-25" dirty="0"/>
          </a:p>
        </p:txBody>
      </p:sp>
      <p:grpSp>
        <p:nvGrpSpPr>
          <p:cNvPr id="27" name="Группа 26"/>
          <p:cNvGrpSpPr/>
          <p:nvPr/>
        </p:nvGrpSpPr>
        <p:grpSpPr>
          <a:xfrm>
            <a:off x="381000" y="914400"/>
            <a:ext cx="8268854" cy="2590800"/>
            <a:chOff x="381000" y="914400"/>
            <a:chExt cx="8268854" cy="2590800"/>
          </a:xfrm>
        </p:grpSpPr>
        <p:pic>
          <p:nvPicPr>
            <p:cNvPr id="4098" name="Picture 2" descr="https://news-service.uralschool.ru/upload/org3824/t165278/images/big/AUy7XKJzbEE88nhQ5uKS1652782334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57200" y="914400"/>
              <a:ext cx="3746176" cy="2590800"/>
            </a:xfrm>
            <a:prstGeom prst="rect">
              <a:avLst/>
            </a:prstGeom>
            <a:noFill/>
          </p:spPr>
        </p:pic>
        <p:pic>
          <p:nvPicPr>
            <p:cNvPr id="6" name="Picture 2" descr="pic"/>
            <p:cNvPicPr>
              <a:picLocks noChangeAspect="1" noChangeArrowheads="1"/>
            </p:cNvPicPr>
            <p:nvPr/>
          </p:nvPicPr>
          <p:blipFill>
            <a:blip r:embed="rId9" cstate="print"/>
            <a:srcRect b="36615"/>
            <a:stretch>
              <a:fillRect/>
            </a:stretch>
          </p:blipFill>
          <p:spPr bwMode="auto">
            <a:xfrm>
              <a:off x="4659744" y="914400"/>
              <a:ext cx="3990110" cy="2590800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</p:pic>
        <p:sp>
          <p:nvSpPr>
            <p:cNvPr id="15" name="TextBox 14"/>
            <p:cNvSpPr txBox="1"/>
            <p:nvPr/>
          </p:nvSpPr>
          <p:spPr>
            <a:xfrm>
              <a:off x="381000" y="2983468"/>
              <a:ext cx="38100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Знакомство. Посещение уроков</a:t>
              </a:r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648200" y="2971800"/>
              <a:ext cx="39624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Посещение уроков в Гимназии 14</a:t>
              </a:r>
              <a:endParaRPr lang="ru-RU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57200" y="3733800"/>
            <a:ext cx="8232484" cy="2801272"/>
            <a:chOff x="457200" y="3733800"/>
            <a:chExt cx="8232484" cy="2801272"/>
          </a:xfrm>
        </p:grpSpPr>
        <p:pic>
          <p:nvPicPr>
            <p:cNvPr id="4100" name="Picture 4" descr="https://news-service.uralschool.ru/upload/org3824/t165278/images/big/2TMieyiAFFHJW98TyZHi1652782336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57200" y="3733800"/>
              <a:ext cx="3733800" cy="2801272"/>
            </a:xfrm>
            <a:prstGeom prst="rect">
              <a:avLst/>
            </a:prstGeom>
            <a:noFill/>
          </p:spPr>
        </p:pic>
        <p:grpSp>
          <p:nvGrpSpPr>
            <p:cNvPr id="20" name="Группа 19"/>
            <p:cNvGrpSpPr/>
            <p:nvPr/>
          </p:nvGrpSpPr>
          <p:grpSpPr>
            <a:xfrm>
              <a:off x="4648200" y="3733800"/>
              <a:ext cx="4041484" cy="2508000"/>
              <a:chOff x="4648199" y="3810000"/>
              <a:chExt cx="4041484" cy="2508000"/>
            </a:xfrm>
          </p:grpSpPr>
          <p:pic>
            <p:nvPicPr>
              <p:cNvPr id="21" name="Picture 5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33328" t="29167" r="33272" b="28125"/>
              <a:stretch>
                <a:fillRect/>
              </a:stretch>
            </p:blipFill>
            <p:spPr bwMode="auto">
              <a:xfrm>
                <a:off x="6934200" y="3810000"/>
                <a:ext cx="1752600" cy="12600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28697" t="29167" r="29722" b="29167"/>
              <a:stretch>
                <a:fillRect/>
              </a:stretch>
            </p:blipFill>
            <p:spPr bwMode="auto">
              <a:xfrm>
                <a:off x="4648199" y="3810000"/>
                <a:ext cx="2299335" cy="12954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23" name="Picture 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28917" t="29167" r="28916" b="28125"/>
              <a:stretch>
                <a:fillRect/>
              </a:stretch>
            </p:blipFill>
            <p:spPr bwMode="auto">
              <a:xfrm>
                <a:off x="6477000" y="5029200"/>
                <a:ext cx="2212683" cy="12600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24" name="Picture 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28917" t="29167" r="28916" b="29167"/>
              <a:stretch>
                <a:fillRect/>
              </a:stretch>
            </p:blipFill>
            <p:spPr bwMode="auto">
              <a:xfrm>
                <a:off x="4648200" y="5029199"/>
                <a:ext cx="2267999" cy="12600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25" name="Picture 6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28917" t="30208" r="28916" b="28125"/>
              <a:stretch>
                <a:fillRect/>
              </a:stretch>
            </p:blipFill>
            <p:spPr bwMode="auto">
              <a:xfrm>
                <a:off x="4666200" y="5029200"/>
                <a:ext cx="2268000" cy="12600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  <p:pic>
            <p:nvPicPr>
              <p:cNvPr id="26" name="Picture 7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 l="30337" t="29167" r="42386" b="28125"/>
              <a:stretch>
                <a:fillRect/>
              </a:stretch>
            </p:blipFill>
            <p:spPr bwMode="auto">
              <a:xfrm>
                <a:off x="4648200" y="5029200"/>
                <a:ext cx="1464073" cy="1288800"/>
              </a:xfrm>
              <a:prstGeom prst="rect">
                <a:avLst/>
              </a:prstGeom>
              <a:noFill/>
              <a:ln w="952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457200" y="6031468"/>
              <a:ext cx="37338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Тренинг. Работа с СПР</a:t>
              </a:r>
              <a:endParaRPr lang="ru-RU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648200" y="6019800"/>
              <a:ext cx="40386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Взаимная экспертиза</a:t>
              </a:r>
              <a:endParaRPr lang="ru-RU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57200" y="152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Взаимодействие с куратором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6096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рамках проекта "500+", педагоги нашей школы посетили </a:t>
            </a:r>
            <a:r>
              <a:rPr lang="ru-RU" dirty="0" smtClean="0"/>
              <a:t> открытые уроки </a:t>
            </a:r>
            <a:r>
              <a:rPr lang="ru-RU" dirty="0"/>
              <a:t>в </a:t>
            </a:r>
            <a:r>
              <a:rPr lang="ru-RU" dirty="0" smtClean="0"/>
              <a:t>Гимназии № </a:t>
            </a:r>
            <a:r>
              <a:rPr lang="ru-RU" dirty="0"/>
              <a:t>14 г.Улан </a:t>
            </a:r>
            <a:r>
              <a:rPr lang="ru-RU" dirty="0" smtClean="0"/>
              <a:t>–Удэ, приняли </a:t>
            </a:r>
            <a:r>
              <a:rPr lang="ru-RU" dirty="0"/>
              <a:t>участие  в обсуждении проблемных вопросов связанных с низкими образовательными результатами.</a:t>
            </a:r>
          </a:p>
        </p:txBody>
      </p:sp>
      <p:pic>
        <p:nvPicPr>
          <p:cNvPr id="25602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1" y="2492188"/>
            <a:ext cx="2811429" cy="28800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25604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2492188"/>
            <a:ext cx="2819399" cy="2880000"/>
          </a:xfrm>
          <a:prstGeom prst="rect">
            <a:avLst/>
          </a:prstGeom>
          <a:noFill/>
        </p:spPr>
      </p:pic>
      <p:pic>
        <p:nvPicPr>
          <p:cNvPr id="25606" name="Picture 6" descr="p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1" y="2492188"/>
            <a:ext cx="2666999" cy="28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05"/>
              </a:spcBef>
            </a:pPr>
            <a:r>
              <a:rPr dirty="0"/>
              <a:t>Планы</a:t>
            </a:r>
            <a:r>
              <a:rPr spc="-25" dirty="0"/>
              <a:t> </a:t>
            </a:r>
            <a:r>
              <a:rPr dirty="0"/>
              <a:t>на</a:t>
            </a:r>
            <a:r>
              <a:rPr spc="5" dirty="0"/>
              <a:t> </a:t>
            </a:r>
            <a:r>
              <a:rPr dirty="0"/>
              <a:t>2023</a:t>
            </a:r>
            <a:r>
              <a:rPr spc="-25" dirty="0"/>
              <a:t> год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000" y="1447800"/>
            <a:ext cx="7893050" cy="5492529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30"/>
              </a:spcBef>
              <a:buFont typeface="Arial" pitchFamily="34" charset="0"/>
              <a:buChar char="•"/>
              <a:tabLst>
                <a:tab pos="354965" algn="l"/>
                <a:tab pos="355600" algn="l"/>
              </a:tabLst>
            </a:pPr>
            <a:r>
              <a:rPr sz="2000" spc="-10" dirty="0" err="1">
                <a:latin typeface="Arial" pitchFamily="34" charset="0"/>
                <a:cs typeface="Arial" pitchFamily="34" charset="0"/>
              </a:rPr>
              <a:t>Продолжить</a:t>
            </a:r>
            <a:r>
              <a:rPr sz="2000" spc="-5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spc="-50" dirty="0" smtClean="0">
                <a:latin typeface="Arial" pitchFamily="34" charset="0"/>
                <a:cs typeface="Arial" pitchFamily="34" charset="0"/>
              </a:rPr>
              <a:t>реализацию  СПР и ООП школы.</a:t>
            </a:r>
          </a:p>
          <a:p>
            <a:pPr marL="355600" indent="-342900">
              <a:lnSpc>
                <a:spcPct val="100000"/>
              </a:lnSpc>
              <a:spcBef>
                <a:spcPts val="530"/>
              </a:spcBef>
              <a:buFont typeface="Arial" pitchFamily="34" charset="0"/>
              <a:buChar char="•"/>
              <a:tabLst>
                <a:tab pos="354965" algn="l"/>
                <a:tab pos="355600" algn="l"/>
              </a:tabLst>
            </a:pPr>
            <a:endParaRPr lang="ru-RU" sz="2000" spc="-50" dirty="0">
              <a:latin typeface="Arial" pitchFamily="34" charset="0"/>
              <a:cs typeface="Arial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530"/>
              </a:spcBef>
              <a:buFont typeface="Arial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ru-RU" sz="2000" spc="-50" dirty="0" smtClean="0">
                <a:latin typeface="Arial" pitchFamily="34" charset="0"/>
                <a:cs typeface="Arial" pitchFamily="34" charset="0"/>
              </a:rPr>
              <a:t>Продолжить </a:t>
            </a:r>
            <a:r>
              <a:rPr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 smtClean="0">
                <a:latin typeface="Arial" pitchFamily="34" charset="0"/>
                <a:cs typeface="Arial" pitchFamily="34" charset="0"/>
              </a:rPr>
              <a:t>участ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ие</a:t>
            </a:r>
            <a:r>
              <a:rPr sz="2000" spc="-5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в</a:t>
            </a:r>
            <a:r>
              <a:rPr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 smtClean="0">
                <a:latin typeface="Arial" pitchFamily="34" charset="0"/>
                <a:cs typeface="Arial" pitchFamily="34" charset="0"/>
              </a:rPr>
              <a:t>вебинарах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ФИОКО</a:t>
            </a:r>
            <a:r>
              <a:rPr lang="ru-RU" sz="2000" spc="-10" dirty="0" smtClean="0">
                <a:latin typeface="Arial" pitchFamily="34" charset="0"/>
                <a:cs typeface="Arial" pitchFamily="34" charset="0"/>
              </a:rPr>
              <a:t>, РЦОИ, РБ.</a:t>
            </a:r>
          </a:p>
          <a:p>
            <a:pPr marL="355600" indent="-342900">
              <a:lnSpc>
                <a:spcPct val="100000"/>
              </a:lnSpc>
              <a:spcBef>
                <a:spcPts val="530"/>
              </a:spcBef>
              <a:tabLst>
                <a:tab pos="354965" algn="l"/>
                <a:tab pos="355600" algn="l"/>
              </a:tabLst>
            </a:pPr>
            <a:endParaRPr sz="2000" dirty="0">
              <a:latin typeface="Arial" pitchFamily="34" charset="0"/>
              <a:cs typeface="Arial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Font typeface="Arial" pitchFamily="34" charset="0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" pitchFamily="34" charset="0"/>
                <a:cs typeface="Arial" pitchFamily="34" charset="0"/>
              </a:rPr>
              <a:t>Выполнение</a:t>
            </a:r>
            <a:r>
              <a:rPr sz="2000" spc="-5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методических</a:t>
            </a:r>
            <a:r>
              <a:rPr sz="2000" spc="-7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рекомендаций</a:t>
            </a:r>
            <a:r>
              <a:rPr sz="2000" spc="-6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регионального</a:t>
            </a:r>
            <a:r>
              <a:rPr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 err="1" smtClean="0">
                <a:latin typeface="Arial" pitchFamily="34" charset="0"/>
                <a:cs typeface="Arial" pitchFamily="34" charset="0"/>
              </a:rPr>
              <a:t>координатора</a:t>
            </a:r>
            <a:r>
              <a:rPr lang="ru-RU"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 smtClean="0">
                <a:latin typeface="Arial" pitchFamily="34" charset="0"/>
                <a:cs typeface="Arial" pitchFamily="34" charset="0"/>
              </a:rPr>
              <a:t>проекта</a:t>
            </a:r>
            <a:r>
              <a:rPr sz="2000" spc="-5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«500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+»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sz="2000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муниципального</a:t>
            </a:r>
            <a:r>
              <a:rPr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координатора</a:t>
            </a:r>
            <a:r>
              <a:rPr lang="ru-RU" sz="2000" spc="-10" dirty="0" smtClean="0">
                <a:latin typeface="Arial" pitchFamily="34" charset="0"/>
                <a:cs typeface="Arial" pitchFamily="34" charset="0"/>
              </a:rPr>
              <a:t>,  куратора.</a:t>
            </a: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tabLst>
                <a:tab pos="354965" algn="l"/>
                <a:tab pos="355600" algn="l"/>
              </a:tabLst>
            </a:pPr>
            <a:endParaRPr sz="2000" dirty="0">
              <a:latin typeface="Arial" pitchFamily="34" charset="0"/>
              <a:cs typeface="Arial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Font typeface="Arial" pitchFamily="34" charset="0"/>
              <a:buChar char="•"/>
              <a:tabLst>
                <a:tab pos="354965" algn="l"/>
                <a:tab pos="355600" algn="l"/>
              </a:tabLst>
            </a:pPr>
            <a:r>
              <a:rPr sz="2000" dirty="0" err="1" smtClean="0">
                <a:latin typeface="Arial" pitchFamily="34" charset="0"/>
                <a:cs typeface="Arial" pitchFamily="34" charset="0"/>
              </a:rPr>
              <a:t>Реализация</a:t>
            </a:r>
            <a:r>
              <a:rPr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мероприятий,</a:t>
            </a:r>
            <a:r>
              <a:rPr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направленных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spc="-20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sz="2000" dirty="0" err="1" smtClean="0">
                <a:latin typeface="Arial" pitchFamily="34" charset="0"/>
                <a:cs typeface="Arial" pitchFamily="34" charset="0"/>
              </a:rPr>
              <a:t>решение</a:t>
            </a:r>
            <a:r>
              <a:rPr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поставленных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задач</a:t>
            </a:r>
            <a:r>
              <a:rPr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25" dirty="0" err="1" smtClean="0">
                <a:latin typeface="Arial" pitchFamily="34" charset="0"/>
                <a:cs typeface="Arial" pitchFamily="34" charset="0"/>
              </a:rPr>
              <a:t>по</a:t>
            </a:r>
            <a:r>
              <a:rPr lang="ru-RU" sz="2000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 err="1" smtClean="0">
                <a:latin typeface="Arial" pitchFamily="34" charset="0"/>
                <a:cs typeface="Arial" pitchFamily="34" charset="0"/>
              </a:rPr>
              <a:t>антирисковым</a:t>
            </a:r>
            <a:r>
              <a:rPr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 smtClean="0">
                <a:latin typeface="Arial" pitchFamily="34" charset="0"/>
                <a:cs typeface="Arial" pitchFamily="34" charset="0"/>
              </a:rPr>
              <a:t>программам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spc="-40" dirty="0" smtClean="0">
                <a:latin typeface="Arial" pitchFamily="34" charset="0"/>
                <a:cs typeface="Arial" pitchFamily="34" charset="0"/>
              </a:rPr>
              <a:t>                               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и</a:t>
            </a:r>
            <a:r>
              <a:rPr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включение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всех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участников</a:t>
            </a:r>
            <a:r>
              <a:rPr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образовательного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355600">
              <a:lnSpc>
                <a:spcPct val="100000"/>
              </a:lnSpc>
            </a:pPr>
            <a:r>
              <a:rPr sz="2000" dirty="0">
                <a:latin typeface="Arial" pitchFamily="34" charset="0"/>
                <a:cs typeface="Arial" pitchFamily="34" charset="0"/>
              </a:rPr>
              <a:t>процесса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в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их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реализацию</a:t>
            </a:r>
            <a:r>
              <a:rPr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для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снижения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«рисков»</a:t>
            </a:r>
            <a:r>
              <a:rPr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в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2023г.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355600">
              <a:lnSpc>
                <a:spcPct val="100000"/>
              </a:lnSpc>
            </a:pPr>
            <a:endParaRPr lang="ru-RU" sz="1800" spc="-10" dirty="0" smtClean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endParaRPr lang="ru-RU" spc="-10" dirty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endParaRPr lang="ru-RU" sz="1800" spc="-10" dirty="0" smtClean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endParaRPr lang="ru-RU" sz="1800" spc="-10" dirty="0" smtClean="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11971" y="6431686"/>
            <a:ext cx="1962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888888"/>
                </a:solidFill>
                <a:latin typeface="Arial"/>
                <a:cs typeface="Arial"/>
              </a:rPr>
              <a:t>13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841</TotalTime>
  <Words>588</Words>
  <Application>Microsoft Office PowerPoint</Application>
  <PresentationFormat>Экран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Times New Roman</vt:lpstr>
      <vt:lpstr>Calibri</vt:lpstr>
      <vt:lpstr>Lucida Sans Unicode</vt:lpstr>
      <vt:lpstr>Wingdings 3</vt:lpstr>
      <vt:lpstr>Verdana</vt:lpstr>
      <vt:lpstr>Wingdings 2</vt:lpstr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Планы на 2023 год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ATV</dc:creator>
  <cp:lastModifiedBy>USER</cp:lastModifiedBy>
  <cp:revision>66</cp:revision>
  <dcterms:created xsi:type="dcterms:W3CDTF">2022-11-08T08:03:45Z</dcterms:created>
  <dcterms:modified xsi:type="dcterms:W3CDTF">2022-11-16T07:31:32Z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2022-09-22T00:00:00Z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2022-11-08T00:00:00Z</vt:filetime>
  </property>
</Properties>
</file>