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9" r:id="rId1"/>
  </p:sldMasterIdLst>
  <p:notesMasterIdLst>
    <p:notesMasterId r:id="rId48"/>
  </p:notesMasterIdLst>
  <p:sldIdLst>
    <p:sldId id="320" r:id="rId2"/>
    <p:sldId id="256" r:id="rId3"/>
    <p:sldId id="330" r:id="rId4"/>
    <p:sldId id="331" r:id="rId5"/>
    <p:sldId id="324" r:id="rId6"/>
    <p:sldId id="327" r:id="rId7"/>
    <p:sldId id="329" r:id="rId8"/>
    <p:sldId id="333" r:id="rId9"/>
    <p:sldId id="338" r:id="rId10"/>
    <p:sldId id="372" r:id="rId11"/>
    <p:sldId id="342" r:id="rId12"/>
    <p:sldId id="340" r:id="rId13"/>
    <p:sldId id="341" r:id="rId14"/>
    <p:sldId id="334" r:id="rId15"/>
    <p:sldId id="335" r:id="rId16"/>
    <p:sldId id="362" r:id="rId17"/>
    <p:sldId id="337" r:id="rId18"/>
    <p:sldId id="343" r:id="rId19"/>
    <p:sldId id="345" r:id="rId20"/>
    <p:sldId id="346" r:id="rId21"/>
    <p:sldId id="347" r:id="rId22"/>
    <p:sldId id="348" r:id="rId23"/>
    <p:sldId id="349" r:id="rId24"/>
    <p:sldId id="352" r:id="rId25"/>
    <p:sldId id="264" r:id="rId26"/>
    <p:sldId id="373" r:id="rId27"/>
    <p:sldId id="351" r:id="rId28"/>
    <p:sldId id="363" r:id="rId29"/>
    <p:sldId id="364" r:id="rId30"/>
    <p:sldId id="350" r:id="rId31"/>
    <p:sldId id="354" r:id="rId32"/>
    <p:sldId id="353" r:id="rId33"/>
    <p:sldId id="367" r:id="rId34"/>
    <p:sldId id="371" r:id="rId35"/>
    <p:sldId id="356" r:id="rId36"/>
    <p:sldId id="368" r:id="rId37"/>
    <p:sldId id="366" r:id="rId38"/>
    <p:sldId id="370" r:id="rId39"/>
    <p:sldId id="369" r:id="rId40"/>
    <p:sldId id="361" r:id="rId41"/>
    <p:sldId id="359" r:id="rId42"/>
    <p:sldId id="374" r:id="rId43"/>
    <p:sldId id="357" r:id="rId44"/>
    <p:sldId id="358" r:id="rId45"/>
    <p:sldId id="375" r:id="rId46"/>
    <p:sldId id="376" r:id="rId4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9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3" d="100"/>
        <a:sy n="93" d="100"/>
      </p:scale>
      <p:origin x="0" y="-14430"/>
    </p:cViewPr>
  </p:sorterViewPr>
  <p:notesViewPr>
    <p:cSldViewPr snapToGrid="0">
      <p:cViewPr varScale="1">
        <p:scale>
          <a:sx n="55" d="100"/>
          <a:sy n="55" d="100"/>
        </p:scale>
        <p:origin x="2880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0;&#1051;&#1045;&#1064;&#1050;&#1040;%20&#1041;&#1045;&#1051;&#1040;&#1071;\500+\&#1051;&#1080;&#1089;&#1090;%20Microsoft%20Office%20Excel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0;&#1051;&#1045;&#1064;&#1050;&#1040;%20&#1041;&#1045;&#1051;&#1040;&#1071;\500+\500+%20&#1079;&#1072;&#1074;&#1086;&#1076;&#1089;&#1082;&#1072;&#1103;%20&#1057;&#1054;&#1064;\&#1051;&#1080;&#1089;&#1090;%20Microsoft%20Office%20Excel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0;&#1051;&#1045;&#1064;&#1050;&#1040;%20&#1041;&#1045;&#1051;&#1040;&#1071;\500+\&#1051;&#1080;&#1089;&#1090;%20Microsoft%20Office%20Exce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bar"/>
        <c:grouping val="clustered"/>
        <c:ser>
          <c:idx val="0"/>
          <c:order val="0"/>
          <c:cat>
            <c:strRef>
              <c:f>дети!$C$4:$C$10</c:f>
              <c:strCache>
                <c:ptCount val="7"/>
                <c:pt idx="0">
                  <c:v>-   не понимаете учебный материал</c:v>
                </c:pt>
                <c:pt idx="1">
                  <c:v>-   не понимаете объяснение учителя</c:v>
                </c:pt>
                <c:pt idx="2">
                  <c:v>-   учитель к вам невнимателен и недоброжелателен</c:v>
                </c:pt>
                <c:pt idx="3">
                  <c:v>-   не хотите обучаться в общеобразовательной школе</c:v>
                </c:pt>
                <c:pt idx="4">
                  <c:v>-   плохое здоровье</c:v>
                </c:pt>
                <c:pt idx="5">
                  <c:v>-   плохая память</c:v>
                </c:pt>
                <c:pt idx="6">
                  <c:v>-   невнимательность</c:v>
                </c:pt>
              </c:strCache>
            </c:strRef>
          </c:cat>
          <c:val>
            <c:numRef>
              <c:f>дети!$D$4:$D$10</c:f>
              <c:numCache>
                <c:formatCode>General</c:formatCode>
                <c:ptCount val="7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B96-43A1-B896-B9E880BC7578}"/>
            </c:ext>
          </c:extLst>
        </c:ser>
        <c:ser>
          <c:idx val="1"/>
          <c:order val="1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30%</a:t>
                    </a:r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DB96-43A1-B896-B9E880BC7578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15%</a:t>
                    </a:r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DB96-43A1-B896-B9E880BC7578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5%</a:t>
                    </a:r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DB96-43A1-B896-B9E880BC7578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12%</a:t>
                    </a:r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DB96-43A1-B896-B9E880BC7578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/>
                      <a:t>21%</a:t>
                    </a:r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DB96-43A1-B896-B9E880BC7578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/>
                      <a:t>16%</a:t>
                    </a:r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DB96-43A1-B896-B9E880BC7578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дети!$C$4:$C$10</c:f>
              <c:strCache>
                <c:ptCount val="7"/>
                <c:pt idx="0">
                  <c:v>-   не понимаете учебный материал</c:v>
                </c:pt>
                <c:pt idx="1">
                  <c:v>-   не понимаете объяснение учителя</c:v>
                </c:pt>
                <c:pt idx="2">
                  <c:v>-   учитель к вам невнимателен и недоброжелателен</c:v>
                </c:pt>
                <c:pt idx="3">
                  <c:v>-   не хотите обучаться в общеобразовательной школе</c:v>
                </c:pt>
                <c:pt idx="4">
                  <c:v>-   плохое здоровье</c:v>
                </c:pt>
                <c:pt idx="5">
                  <c:v>-   плохая память</c:v>
                </c:pt>
                <c:pt idx="6">
                  <c:v>-   невнимательность</c:v>
                </c:pt>
              </c:strCache>
            </c:strRef>
          </c:cat>
          <c:val>
            <c:numRef>
              <c:f>дети!$E$4:$E$10</c:f>
              <c:numCache>
                <c:formatCode>General</c:formatCode>
                <c:ptCount val="7"/>
                <c:pt idx="0">
                  <c:v>76</c:v>
                </c:pt>
                <c:pt idx="1">
                  <c:v>35</c:v>
                </c:pt>
                <c:pt idx="2">
                  <c:v>15</c:v>
                </c:pt>
                <c:pt idx="3">
                  <c:v>18</c:v>
                </c:pt>
                <c:pt idx="4">
                  <c:v>41</c:v>
                </c:pt>
                <c:pt idx="5">
                  <c:v>62</c:v>
                </c:pt>
                <c:pt idx="6">
                  <c:v>67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DB96-43A1-B896-B9E880BC7578}"/>
            </c:ext>
          </c:extLst>
        </c:ser>
        <c:dLbls/>
        <c:axId val="103969152"/>
        <c:axId val="103970688"/>
      </c:barChart>
      <c:catAx>
        <c:axId val="103969152"/>
        <c:scaling>
          <c:orientation val="minMax"/>
        </c:scaling>
        <c:axPos val="l"/>
        <c:numFmt formatCode="General" sourceLinked="0"/>
        <c:tickLblPos val="nextTo"/>
        <c:crossAx val="103970688"/>
        <c:crosses val="autoZero"/>
        <c:auto val="1"/>
        <c:lblAlgn val="ctr"/>
        <c:lblOffset val="100"/>
      </c:catAx>
      <c:valAx>
        <c:axId val="103970688"/>
        <c:scaling>
          <c:orientation val="minMax"/>
        </c:scaling>
        <c:axPos val="b"/>
        <c:majorGridlines/>
        <c:numFmt formatCode="General" sourceLinked="1"/>
        <c:tickLblPos val="nextTo"/>
        <c:crossAx val="103969152"/>
        <c:crosses val="autoZero"/>
        <c:crossBetween val="between"/>
      </c:valAx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cat>
            <c:strRef>
              <c:f>Лист1!$C$4:$C$8</c:f>
              <c:strCache>
                <c:ptCount val="5"/>
                <c:pt idx="0">
                  <c:v> неинтересное преподавание предмета;</c:v>
                </c:pt>
                <c:pt idx="1">
                  <c:v>  лень ребёнка;</c:v>
                </c:pt>
                <c:pt idx="2">
                  <c:v>  недостаток внимания детям;</c:v>
                </c:pt>
                <c:pt idx="3">
                  <c:v> отсутствие индивидуального подхода;</c:v>
                </c:pt>
                <c:pt idx="4">
                  <c:v> большие учебные нагрузки.</c:v>
                </c:pt>
              </c:strCache>
            </c:strRef>
          </c:cat>
          <c:val>
            <c:numRef>
              <c:f>Лист1!$D$4:$D$8</c:f>
              <c:numCache>
                <c:formatCode>General</c:formatCode>
                <c:ptCount val="5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B85-47F3-95FA-E3D6015D3F38}"/>
            </c:ext>
          </c:extLst>
        </c:ser>
        <c:ser>
          <c:idx val="1"/>
          <c:order val="1"/>
          <c:dPt>
            <c:idx val="0"/>
            <c:spPr>
              <a:solidFill>
                <a:srgbClr val="92D05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B85-47F3-95FA-E3D6015D3F38}"/>
              </c:ext>
            </c:extLst>
          </c:dPt>
          <c:dPt>
            <c:idx val="1"/>
            <c:spPr>
              <a:solidFill>
                <a:srgbClr val="00B0F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AB85-47F3-95FA-E3D6015D3F38}"/>
              </c:ext>
            </c:extLst>
          </c:dPt>
          <c:dPt>
            <c:idx val="3"/>
            <c:spPr>
              <a:solidFill>
                <a:srgbClr val="FFC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B85-47F3-95FA-E3D6015D3F38}"/>
              </c:ext>
            </c:extLst>
          </c:dPt>
          <c:dPt>
            <c:idx val="4"/>
            <c:spPr>
              <a:solidFill>
                <a:schemeClr val="bg2">
                  <a:lumMod val="5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AB85-47F3-95FA-E3D6015D3F38}"/>
              </c:ext>
            </c:extLst>
          </c:dPt>
          <c:dLbls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Лист1!$C$4:$C$8</c:f>
              <c:strCache>
                <c:ptCount val="5"/>
                <c:pt idx="0">
                  <c:v> неинтересное преподавание предмета;</c:v>
                </c:pt>
                <c:pt idx="1">
                  <c:v>  лень ребёнка;</c:v>
                </c:pt>
                <c:pt idx="2">
                  <c:v>  недостаток внимания детям;</c:v>
                </c:pt>
                <c:pt idx="3">
                  <c:v> отсутствие индивидуального подхода;</c:v>
                </c:pt>
                <c:pt idx="4">
                  <c:v> большие учебные нагрузки.</c:v>
                </c:pt>
              </c:strCache>
            </c:strRef>
          </c:cat>
          <c:val>
            <c:numRef>
              <c:f>Лист1!$E$4:$E$8</c:f>
              <c:numCache>
                <c:formatCode>0%</c:formatCode>
                <c:ptCount val="5"/>
                <c:pt idx="0">
                  <c:v>0.11</c:v>
                </c:pt>
                <c:pt idx="1">
                  <c:v>0.23</c:v>
                </c:pt>
                <c:pt idx="2">
                  <c:v>0.19</c:v>
                </c:pt>
                <c:pt idx="3">
                  <c:v>0.18000000000000016</c:v>
                </c:pt>
                <c:pt idx="4">
                  <c:v>0.29000000000000031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AB85-47F3-95FA-E3D6015D3F38}"/>
            </c:ext>
          </c:extLst>
        </c:ser>
        <c:dLbls/>
        <c:axId val="108937600"/>
        <c:axId val="108939136"/>
      </c:barChart>
      <c:catAx>
        <c:axId val="108937600"/>
        <c:scaling>
          <c:orientation val="minMax"/>
        </c:scaling>
        <c:axPos val="b"/>
        <c:numFmt formatCode="General" sourceLinked="0"/>
        <c:tickLblPos val="nextTo"/>
        <c:crossAx val="108939136"/>
        <c:crosses val="autoZero"/>
        <c:auto val="1"/>
        <c:lblAlgn val="ctr"/>
        <c:lblOffset val="100"/>
      </c:catAx>
      <c:valAx>
        <c:axId val="108939136"/>
        <c:scaling>
          <c:orientation val="minMax"/>
        </c:scaling>
        <c:axPos val="l"/>
        <c:majorGridlines/>
        <c:numFmt formatCode="General" sourceLinked="1"/>
        <c:tickLblPos val="nextTo"/>
        <c:crossAx val="108937600"/>
        <c:crosses val="autoZero"/>
        <c:crossBetween val="between"/>
      </c:valAx>
    </c:plotArea>
    <c:legend>
      <c:legendPos val="r"/>
    </c:legend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bar"/>
        <c:grouping val="clustered"/>
        <c:ser>
          <c:idx val="0"/>
          <c:order val="0"/>
          <c:spPr>
            <a:solidFill>
              <a:schemeClr val="accent2"/>
            </a:solidFill>
          </c:spPr>
          <c:dPt>
            <c:idx val="0"/>
            <c:spPr>
              <a:solidFill>
                <a:srgbClr val="0070C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0CE0-46F3-852C-F360EC634570}"/>
              </c:ext>
            </c:extLst>
          </c:dPt>
          <c:dPt>
            <c:idx val="1"/>
            <c:spPr>
              <a:solidFill>
                <a:srgbClr val="00B0F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CE0-46F3-852C-F360EC63457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'родители '!$D$4:$D$6</c:f>
              <c:strCache>
                <c:ptCount val="3"/>
                <c:pt idx="0">
                  <c:v>низкая мотивация и отсутствие интереса к учебе </c:v>
                </c:pt>
                <c:pt idx="1">
                  <c:v>слабо сформированные интеллектуальные способности</c:v>
                </c:pt>
                <c:pt idx="2">
                  <c:v>низкий контроль со стороны родителей</c:v>
                </c:pt>
              </c:strCache>
            </c:strRef>
          </c:cat>
          <c:val>
            <c:numRef>
              <c:f>'родители '!$E$4:$E$6</c:f>
              <c:numCache>
                <c:formatCode>0%</c:formatCode>
                <c:ptCount val="3"/>
                <c:pt idx="0">
                  <c:v>0.43000000000000038</c:v>
                </c:pt>
                <c:pt idx="1">
                  <c:v>0.56000000000000005</c:v>
                </c:pt>
                <c:pt idx="2">
                  <c:v>0.79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CE0-46F3-852C-F360EC634570}"/>
            </c:ext>
          </c:extLst>
        </c:ser>
        <c:dLbls/>
        <c:axId val="108957696"/>
        <c:axId val="108959232"/>
      </c:barChart>
      <c:catAx>
        <c:axId val="108957696"/>
        <c:scaling>
          <c:orientation val="minMax"/>
        </c:scaling>
        <c:axPos val="l"/>
        <c:numFmt formatCode="General" sourceLinked="0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08959232"/>
        <c:crosses val="autoZero"/>
        <c:auto val="1"/>
        <c:lblAlgn val="ctr"/>
        <c:lblOffset val="100"/>
      </c:catAx>
      <c:valAx>
        <c:axId val="108959232"/>
        <c:scaling>
          <c:orientation val="minMax"/>
        </c:scaling>
        <c:axPos val="b"/>
        <c:majorGridlines/>
        <c:numFmt formatCode="0%" sourceLinked="1"/>
        <c:tickLblPos val="nextTo"/>
        <c:crossAx val="108957696"/>
        <c:crosses val="autoZero"/>
        <c:crossBetween val="between"/>
      </c:valAx>
    </c:plotArea>
    <c:plotVisOnly val="1"/>
    <c:dispBlanksAs val="gap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C781CD-6AF7-46F4-87F9-F40CFDFB2883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57F6EE-DE10-4DB8-AB01-FB8A5DFD48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81012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C9307-6FCC-48E5-B847-838B2542515B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696E-245C-4C23-899C-63FC071EA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C9307-6FCC-48E5-B847-838B2542515B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696E-245C-4C23-899C-63FC071EA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C9307-6FCC-48E5-B847-838B2542515B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696E-245C-4C23-899C-63FC071EA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C9307-6FCC-48E5-B847-838B2542515B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696E-245C-4C23-899C-63FC071EA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9" y="1859760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9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C9307-6FCC-48E5-B847-838B2542515B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696E-245C-4C23-899C-63FC071EA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C9307-6FCC-48E5-B847-838B2542515B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696E-245C-4C23-899C-63FC071EA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C9307-6FCC-48E5-B847-838B2542515B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696E-245C-4C23-899C-63FC071EA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C9307-6FCC-48E5-B847-838B2542515B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696E-245C-4C23-899C-63FC071EA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1176999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C9307-6FCC-48E5-B847-838B2542515B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69600" y="6356353"/>
            <a:ext cx="812800" cy="365125"/>
          </a:xfrm>
        </p:spPr>
        <p:txBody>
          <a:bodyPr/>
          <a:lstStyle/>
          <a:p>
            <a:fld id="{0E5C696E-245C-4C23-899C-63FC071EA40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5842000" y="6219828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C9307-6FCC-48E5-B847-838B2542515B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696E-245C-4C23-899C-63FC071EA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914401"/>
            <a:ext cx="27432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914401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C9307-6FCC-48E5-B847-838B2542515B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696E-245C-4C23-899C-63FC071EA4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842000" y="-7143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4CC9307-6FCC-48E5-B847-838B2542515B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556000" y="6356353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0566400" y="6356353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E5C696E-245C-4C23-899C-63FC071EA405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682033"/>
            <a:ext cx="12192000" cy="2281237"/>
          </a:xfrm>
        </p:spPr>
        <p:txBody>
          <a:bodyPr/>
          <a:lstStyle/>
          <a:p>
            <a:pPr>
              <a:defRPr/>
            </a:pPr>
            <a:r>
              <a:rPr lang="ru-RU" sz="3200">
                <a:latin typeface="Bookman Old Style" pitchFamily="18" charset="0"/>
              </a:rPr>
              <a:t>Муниципальная </a:t>
            </a:r>
            <a:r>
              <a:rPr lang="ru-RU" sz="3200" smtClean="0">
                <a:latin typeface="Bookman Old Style" pitchFamily="18" charset="0"/>
              </a:rPr>
              <a:t>бюджетная</a:t>
            </a:r>
            <a:r>
              <a:rPr lang="ru-RU" sz="3200" dirty="0">
                <a:latin typeface="Bookman Old Style" pitchFamily="18" charset="0"/>
              </a:rPr>
              <a:t/>
            </a:r>
            <a:br>
              <a:rPr lang="ru-RU" sz="3200" dirty="0">
                <a:latin typeface="Bookman Old Style" pitchFamily="18" charset="0"/>
              </a:rPr>
            </a:br>
            <a:r>
              <a:rPr lang="ru-RU" sz="3200" dirty="0">
                <a:latin typeface="Bookman Old Style" pitchFamily="18" charset="0"/>
              </a:rPr>
              <a:t>общеобразовательная организация</a:t>
            </a:r>
            <a:br>
              <a:rPr lang="ru-RU" sz="3200" dirty="0">
                <a:latin typeface="Bookman Old Style" pitchFamily="18" charset="0"/>
              </a:rPr>
            </a:br>
            <a:r>
              <a:rPr lang="ru-RU" sz="3200" dirty="0">
                <a:latin typeface="Bookman Old Style" pitchFamily="18" charset="0"/>
              </a:rPr>
              <a:t>«Заводская СОШ» п. Николаевский </a:t>
            </a:r>
            <a:br>
              <a:rPr lang="ru-RU" sz="3200" dirty="0">
                <a:latin typeface="Bookman Old Style" pitchFamily="18" charset="0"/>
              </a:rPr>
            </a:br>
            <a:r>
              <a:rPr lang="ru-RU" sz="3200" dirty="0">
                <a:latin typeface="Bookman Old Style" pitchFamily="18" charset="0"/>
              </a:rPr>
              <a:t>Тарбагатайского района </a:t>
            </a:r>
          </a:p>
        </p:txBody>
      </p:sp>
      <p:pic>
        <p:nvPicPr>
          <p:cNvPr id="8" name="Picture 21" descr="C:\Users\школа\Desktop\f754ae26dcfdee59c7daa4b285e6dd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544" y="480469"/>
            <a:ext cx="3204106" cy="2406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C:\Users\школа\Desktop\EdE9bsLxvb2CuwzhFbY116665781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261" y="4329121"/>
            <a:ext cx="1714512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26" descr="C:\Users\школа\Desktop\ZobPhYawEh4Owwz1tdrK16655415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81299" y="4157258"/>
            <a:ext cx="3237457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27" descr="C:\Users\школа\Desktop\SaakXYgXhfxHoKd2wT3u166657817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4929198"/>
            <a:ext cx="1452570" cy="1452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29" descr="C:\Users\школа\Desktop\XXVw0X3nlu7WYcAmgCwE166666423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0647" y="257571"/>
            <a:ext cx="2539809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5778" name="AutoShape 2" descr="https://news-service.uralschool.ru/upload/org4042/t166730/images/thumb/OY5c3HrSuqHf47wLDsxg166730970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5780" name="AutoShape 4" descr="https://news-service.uralschool.ru/upload/org4042/t166730/images/thumb/OY5c3HrSuqHf47wLDsxg166730970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5782" name="AutoShape 6" descr="pi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5784" name="AutoShape 8" descr="pi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EF7E4D5-9CAA-4DC0-B296-9044A6377C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6744" y="3535061"/>
            <a:ext cx="9144000" cy="2387600"/>
          </a:xfrm>
        </p:spPr>
        <p:txBody>
          <a:bodyPr>
            <a:normAutofit/>
          </a:bodyPr>
          <a:lstStyle/>
          <a:p>
            <a:r>
              <a:rPr lang="ru-RU" sz="4000" dirty="0"/>
              <a:t>Реализация проекта 500+ в МАОО «Заводская СОШ» п. Николаевский Тарбагатайского района</a:t>
            </a:r>
          </a:p>
        </p:txBody>
      </p:sp>
      <p:pic>
        <p:nvPicPr>
          <p:cNvPr id="5" name="Picture 21" descr="C:\Users\школа\Desktop\f754ae26dcfdee59c7daa4b285e6dd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6834" y="519657"/>
            <a:ext cx="3204106" cy="2406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65044" y="263869"/>
            <a:ext cx="6891527" cy="2694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14969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52697"/>
            <a:ext cx="10972800" cy="1494391"/>
          </a:xfrm>
        </p:spPr>
        <p:txBody>
          <a:bodyPr>
            <a:noAutofit/>
          </a:bodyPr>
          <a:lstStyle/>
          <a:p>
            <a:pPr marR="3175" algn="ctr">
              <a:lnSpc>
                <a:spcPct val="100000"/>
              </a:lnSpc>
              <a:spcBef>
                <a:spcPts val="90"/>
              </a:spcBef>
            </a:pPr>
            <a:r>
              <a:rPr lang="ru-RU" sz="2800" b="1" spc="195" dirty="0">
                <a:latin typeface="Times New Roman" pitchFamily="18" charset="0"/>
                <a:cs typeface="Times New Roman" pitchFamily="18" charset="0"/>
              </a:rPr>
              <a:t>ЗНАКОМСТВО</a:t>
            </a:r>
            <a:r>
              <a:rPr lang="ru-RU" sz="2800" b="1" spc="28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spc="325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800" b="1" spc="23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spc="175" dirty="0">
                <a:latin typeface="Times New Roman" pitchFamily="18" charset="0"/>
                <a:cs typeface="Times New Roman" pitchFamily="18" charset="0"/>
              </a:rPr>
              <a:t>ИНФОРМАЦИОННЫМИ</a:t>
            </a:r>
            <a:r>
              <a:rPr lang="ru-RU" sz="2800" b="1" spc="34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spc="185" dirty="0">
                <a:latin typeface="Times New Roman" pitchFamily="18" charset="0"/>
                <a:cs typeface="Times New Roman" pitchFamily="18" charset="0"/>
              </a:rPr>
              <a:t>РЕСУРСАМИ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pc="175" dirty="0"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sz="2800" b="1" spc="2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spc="-30" dirty="0">
                <a:latin typeface="Times New Roman" pitchFamily="18" charset="0"/>
                <a:cs typeface="Times New Roman" pitchFamily="18" charset="0"/>
              </a:rPr>
              <a:t>«500+»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3220" indent="-350520" algn="just">
              <a:lnSpc>
                <a:spcPct val="100000"/>
              </a:lnSpc>
              <a:spcBef>
                <a:spcPts val="1330"/>
              </a:spcBef>
              <a:buFont typeface="Cambria"/>
              <a:buAutoNum type="arabicPeriod"/>
              <a:tabLst>
                <a:tab pos="363220" algn="l"/>
              </a:tabLst>
            </a:pPr>
            <a:r>
              <a:rPr lang="ru-RU" sz="2400" b="1" spc="125" dirty="0">
                <a:latin typeface="Times New Roman" pitchFamily="18" charset="0"/>
                <a:cs typeface="Times New Roman" pitchFamily="18" charset="0"/>
              </a:rPr>
              <a:t>Личный </a:t>
            </a:r>
            <a:r>
              <a:rPr lang="ru-RU" sz="2400" b="1" spc="13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spc="125" dirty="0">
                <a:latin typeface="Times New Roman" pitchFamily="18" charset="0"/>
                <a:cs typeface="Times New Roman" pitchFamily="18" charset="0"/>
              </a:rPr>
              <a:t>кабинет</a:t>
            </a:r>
            <a:r>
              <a:rPr lang="ru-RU" sz="2400" b="1" spc="63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spc="185" dirty="0">
                <a:latin typeface="Times New Roman" pitchFamily="18" charset="0"/>
                <a:cs typeface="Times New Roman" pitchFamily="18" charset="0"/>
              </a:rPr>
              <a:t>ОО</a:t>
            </a:r>
            <a:r>
              <a:rPr lang="ru-RU" sz="2400" b="1" spc="66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135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400" spc="65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180" dirty="0">
                <a:latin typeface="Times New Roman" pitchFamily="18" charset="0"/>
                <a:cs typeface="Times New Roman" pitchFamily="18" charset="0"/>
              </a:rPr>
              <a:t>ФИС</a:t>
            </a:r>
            <a:r>
              <a:rPr lang="ru-RU" sz="2400" spc="6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215" dirty="0">
                <a:latin typeface="Times New Roman" pitchFamily="18" charset="0"/>
                <a:cs typeface="Times New Roman" pitchFamily="18" charset="0"/>
              </a:rPr>
              <a:t>ОКО</a:t>
            </a:r>
            <a:r>
              <a:rPr lang="ru-RU" sz="2400" spc="66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40" dirty="0">
                <a:latin typeface="Times New Roman" pitchFamily="18" charset="0"/>
                <a:cs typeface="Times New Roman" pitchFamily="18" charset="0"/>
              </a:rPr>
              <a:t>(разделы </a:t>
            </a:r>
            <a:r>
              <a:rPr lang="ru-RU" sz="2400" spc="23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-5" dirty="0">
                <a:latin typeface="Times New Roman" pitchFamily="18" charset="0"/>
                <a:cs typeface="Times New Roman" pitchFamily="18" charset="0"/>
              </a:rPr>
              <a:t>«500+»</a:t>
            </a:r>
            <a:r>
              <a:rPr lang="ru-RU" sz="2400" spc="63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105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spc="17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60" dirty="0">
                <a:latin typeface="Times New Roman" pitchFamily="18" charset="0"/>
                <a:cs typeface="Times New Roman" pitchFamily="18" charset="0"/>
              </a:rPr>
              <a:t>раздел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12700" algn="just">
              <a:lnSpc>
                <a:spcPct val="100000"/>
              </a:lnSpc>
              <a:buNone/>
            </a:pPr>
            <a:r>
              <a:rPr lang="ru-RU" sz="2400" spc="80" dirty="0">
                <a:latin typeface="Times New Roman" pitchFamily="18" charset="0"/>
                <a:cs typeface="Times New Roman" pitchFamily="18" charset="0"/>
              </a:rPr>
              <a:t>«Дорожные   </a:t>
            </a:r>
            <a:r>
              <a:rPr lang="ru-RU" sz="2400" spc="29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60" dirty="0">
                <a:latin typeface="Times New Roman" pitchFamily="18" charset="0"/>
                <a:cs typeface="Times New Roman" pitchFamily="18" charset="0"/>
              </a:rPr>
              <a:t>карты»   </a:t>
            </a:r>
            <a:r>
              <a:rPr lang="ru-RU" sz="2400" spc="3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110" dirty="0">
                <a:latin typeface="Times New Roman" pitchFamily="18" charset="0"/>
                <a:cs typeface="Times New Roman" pitchFamily="18" charset="0"/>
              </a:rPr>
              <a:t>(Информационная   </a:t>
            </a:r>
            <a:r>
              <a:rPr lang="ru-RU" sz="2400" spc="204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114" dirty="0">
                <a:latin typeface="Times New Roman" pitchFamily="18" charset="0"/>
                <a:cs typeface="Times New Roman" pitchFamily="18" charset="0"/>
              </a:rPr>
              <a:t>система   </a:t>
            </a:r>
            <a:r>
              <a:rPr lang="ru-RU" sz="2400" spc="16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90" dirty="0">
                <a:latin typeface="Times New Roman" pitchFamily="18" charset="0"/>
                <a:cs typeface="Times New Roman" pitchFamily="18" charset="0"/>
              </a:rPr>
              <a:t>мониторинга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12700" algn="just">
              <a:lnSpc>
                <a:spcPct val="100000"/>
              </a:lnSpc>
              <a:spcBef>
                <a:spcPts val="5"/>
              </a:spcBef>
              <a:buNone/>
            </a:pPr>
            <a:r>
              <a:rPr lang="ru-RU" sz="2400" spc="114" dirty="0">
                <a:latin typeface="Times New Roman" pitchFamily="18" charset="0"/>
                <a:cs typeface="Times New Roman" pitchFamily="18" charset="0"/>
              </a:rPr>
              <a:t>дорожных</a:t>
            </a:r>
            <a:r>
              <a:rPr lang="ru-RU" sz="2400" spc="17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120" dirty="0">
                <a:latin typeface="Times New Roman" pitchFamily="18" charset="0"/>
                <a:cs typeface="Times New Roman" pitchFamily="18" charset="0"/>
              </a:rPr>
              <a:t>карт</a:t>
            </a:r>
            <a:r>
              <a:rPr lang="ru-RU" sz="2400" spc="1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114" dirty="0">
                <a:latin typeface="Times New Roman" pitchFamily="18" charset="0"/>
                <a:cs typeface="Times New Roman" pitchFamily="18" charset="0"/>
              </a:rPr>
              <a:t>(ИС</a:t>
            </a:r>
            <a:r>
              <a:rPr lang="ru-RU" sz="2400" spc="17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120" dirty="0">
                <a:latin typeface="Times New Roman" pitchFamily="18" charset="0"/>
                <a:cs typeface="Times New Roman" pitchFamily="18" charset="0"/>
              </a:rPr>
              <a:t>МЭДК);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12700" marR="5715" algn="just">
              <a:lnSpc>
                <a:spcPct val="100000"/>
              </a:lnSpc>
              <a:buFont typeface="Cambria"/>
              <a:buAutoNum type="arabicPeriod" startAt="2"/>
              <a:tabLst>
                <a:tab pos="476250" algn="l"/>
              </a:tabLst>
            </a:pPr>
            <a:r>
              <a:rPr lang="ru-RU" sz="2400" b="1" spc="180" dirty="0">
                <a:latin typeface="Times New Roman" pitchFamily="18" charset="0"/>
                <a:cs typeface="Times New Roman" pitchFamily="18" charset="0"/>
              </a:rPr>
              <a:t>Сайт</a:t>
            </a:r>
            <a:r>
              <a:rPr lang="ru-RU" sz="2400" b="1" spc="18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spc="165" dirty="0">
                <a:latin typeface="Times New Roman" pitchFamily="18" charset="0"/>
                <a:cs typeface="Times New Roman" pitchFamily="18" charset="0"/>
              </a:rPr>
              <a:t>ФГБУ</a:t>
            </a:r>
            <a:r>
              <a:rPr lang="ru-RU" sz="2400" b="1" spc="17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spc="75" dirty="0">
                <a:latin typeface="Times New Roman" pitchFamily="18" charset="0"/>
                <a:cs typeface="Times New Roman" pitchFamily="18" charset="0"/>
              </a:rPr>
              <a:t>«ФИОКО»</a:t>
            </a:r>
            <a:r>
              <a:rPr lang="ru-RU" sz="2400" b="1" spc="8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65" dirty="0">
                <a:latin typeface="Times New Roman" pitchFamily="18" charset="0"/>
                <a:cs typeface="Times New Roman" pitchFamily="18" charset="0"/>
              </a:rPr>
              <a:t>(«Оценка</a:t>
            </a:r>
            <a:r>
              <a:rPr lang="ru-RU" sz="2400" spc="7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114" dirty="0">
                <a:latin typeface="Times New Roman" pitchFamily="18" charset="0"/>
                <a:cs typeface="Times New Roman" pitchFamily="18" charset="0"/>
              </a:rPr>
              <a:t>качества</a:t>
            </a:r>
            <a:r>
              <a:rPr lang="ru-RU" sz="2400" spc="12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80" dirty="0">
                <a:latin typeface="Times New Roman" pitchFamily="18" charset="0"/>
                <a:cs typeface="Times New Roman" pitchFamily="18" charset="0"/>
              </a:rPr>
              <a:t>образования», </a:t>
            </a:r>
            <a:r>
              <a:rPr lang="ru-RU" sz="2400" spc="8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75" dirty="0">
                <a:latin typeface="Times New Roman" pitchFamily="18" charset="0"/>
                <a:cs typeface="Times New Roman" pitchFamily="18" charset="0"/>
              </a:rPr>
              <a:t>подраздел</a:t>
            </a:r>
            <a:r>
              <a:rPr lang="ru-RU" sz="2400" spc="8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60" dirty="0">
                <a:latin typeface="Times New Roman" pitchFamily="18" charset="0"/>
                <a:cs typeface="Times New Roman" pitchFamily="18" charset="0"/>
              </a:rPr>
              <a:t>«Методика</a:t>
            </a:r>
            <a:r>
              <a:rPr lang="ru-RU" sz="2400" spc="6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100" dirty="0">
                <a:latin typeface="Times New Roman" pitchFamily="18" charset="0"/>
                <a:cs typeface="Times New Roman" pitchFamily="18" charset="0"/>
              </a:rPr>
              <a:t>адресной</a:t>
            </a:r>
            <a:r>
              <a:rPr lang="ru-RU" sz="2400" spc="10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110" dirty="0">
                <a:latin typeface="Times New Roman" pitchFamily="18" charset="0"/>
                <a:cs typeface="Times New Roman" pitchFamily="18" charset="0"/>
              </a:rPr>
              <a:t>помощи </a:t>
            </a:r>
            <a:r>
              <a:rPr lang="ru-RU" sz="2400" spc="25" dirty="0">
                <a:latin typeface="Times New Roman" pitchFamily="18" charset="0"/>
                <a:cs typeface="Times New Roman" pitchFamily="18" charset="0"/>
              </a:rPr>
              <a:t>«500+»,</a:t>
            </a:r>
            <a:r>
              <a:rPr lang="ru-RU" sz="2400" spc="3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85" dirty="0">
                <a:latin typeface="Times New Roman" pitchFamily="18" charset="0"/>
                <a:cs typeface="Times New Roman" pitchFamily="18" charset="0"/>
              </a:rPr>
              <a:t>«Банк</a:t>
            </a:r>
            <a:r>
              <a:rPr lang="ru-RU" sz="2400" spc="90" dirty="0">
                <a:latin typeface="Times New Roman" pitchFamily="18" charset="0"/>
                <a:cs typeface="Times New Roman" pitchFamily="18" charset="0"/>
              </a:rPr>
              <a:t> школьных </a:t>
            </a:r>
            <a:r>
              <a:rPr lang="ru-RU" sz="2400" spc="9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55" dirty="0">
                <a:latin typeface="Times New Roman" pitchFamily="18" charset="0"/>
                <a:cs typeface="Times New Roman" pitchFamily="18" charset="0"/>
              </a:rPr>
              <a:t>практик»)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20040" indent="-307975" algn="just">
              <a:lnSpc>
                <a:spcPct val="100000"/>
              </a:lnSpc>
              <a:buNone/>
              <a:tabLst>
                <a:tab pos="320675" algn="l"/>
              </a:tabLst>
            </a:pPr>
            <a:r>
              <a:rPr lang="ru-RU" sz="2400" spc="90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400" b="1" spc="125" dirty="0" err="1">
                <a:latin typeface="Times New Roman" pitchFamily="18" charset="0"/>
                <a:cs typeface="Times New Roman" pitchFamily="18" charset="0"/>
              </a:rPr>
              <a:t>Вебинары</a:t>
            </a:r>
            <a:r>
              <a:rPr lang="ru-RU" sz="2400" b="1" spc="1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spc="33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175" dirty="0">
                <a:latin typeface="Times New Roman" pitchFamily="18" charset="0"/>
                <a:cs typeface="Times New Roman" pitchFamily="18" charset="0"/>
              </a:rPr>
              <a:t>ФИОКО</a:t>
            </a:r>
            <a:r>
              <a:rPr lang="ru-RU" sz="2400" spc="32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135" dirty="0"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sz="2400" spc="33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pc="125" dirty="0" err="1">
                <a:latin typeface="Times New Roman" pitchFamily="18" charset="0"/>
                <a:cs typeface="Times New Roman" pitchFamily="18" charset="0"/>
              </a:rPr>
              <a:t>Youtube</a:t>
            </a:r>
            <a:endParaRPr lang="ru-RU" sz="2400" spc="325" dirty="0">
              <a:latin typeface="Times New Roman" pitchFamily="18" charset="0"/>
              <a:cs typeface="Times New Roman" pitchFamily="18" charset="0"/>
            </a:endParaRPr>
          </a:p>
          <a:p>
            <a:pPr marL="320040" indent="-307975" algn="just">
              <a:lnSpc>
                <a:spcPct val="100000"/>
              </a:lnSpc>
              <a:buNone/>
              <a:tabLst>
                <a:tab pos="320675" algn="l"/>
              </a:tabLst>
            </a:pPr>
            <a:r>
              <a:rPr lang="ru-RU" sz="2400" spc="325" dirty="0">
                <a:latin typeface="Times New Roman" pitchFamily="18" charset="0"/>
                <a:cs typeface="Times New Roman" pitchFamily="18" charset="0"/>
              </a:rPr>
              <a:t>4. Участие в совещаниях, проводимых ГАУ ДПО «БРИОП», Мои Н РБ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lang="ru-RU" sz="2200" b="1" spc="185" dirty="0">
                <a:latin typeface="Cambria"/>
                <a:cs typeface="Cambria"/>
              </a:rPr>
              <a:t>Самодиагностика </a:t>
            </a:r>
            <a:r>
              <a:rPr lang="ru-RU" sz="5400" dirty="0">
                <a:latin typeface="Cambria"/>
                <a:cs typeface="Cambria"/>
              </a:rPr>
              <a:t/>
            </a:r>
            <a:br>
              <a:rPr lang="ru-RU" sz="5400" dirty="0">
                <a:latin typeface="Cambria"/>
                <a:cs typeface="Cambria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endParaRPr lang="ru-RU" sz="2800" dirty="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</a:pPr>
            <a:r>
              <a:rPr lang="ru-RU" sz="2400" b="1" spc="100" dirty="0">
                <a:latin typeface="Cambria"/>
                <a:cs typeface="Cambria"/>
              </a:rPr>
              <a:t>Цель</a:t>
            </a:r>
            <a:r>
              <a:rPr lang="ru-RU" sz="2400" b="1" spc="484" dirty="0">
                <a:latin typeface="Cambria"/>
                <a:cs typeface="Cambria"/>
              </a:rPr>
              <a:t> </a:t>
            </a:r>
            <a:r>
              <a:rPr lang="ru-RU" sz="2400" spc="110" dirty="0">
                <a:latin typeface="Cambria"/>
                <a:cs typeface="Cambria"/>
              </a:rPr>
              <a:t>анкетирования</a:t>
            </a:r>
            <a:r>
              <a:rPr lang="ru-RU" sz="2400" spc="509" dirty="0">
                <a:latin typeface="Cambria"/>
                <a:cs typeface="Cambria"/>
              </a:rPr>
              <a:t> </a:t>
            </a:r>
            <a:r>
              <a:rPr lang="ru-RU" sz="2400" dirty="0">
                <a:latin typeface="Cambria"/>
                <a:cs typeface="Cambria"/>
              </a:rPr>
              <a:t>–</a:t>
            </a:r>
            <a:r>
              <a:rPr lang="ru-RU" sz="2400" spc="505" dirty="0">
                <a:latin typeface="Cambria"/>
                <a:cs typeface="Cambria"/>
              </a:rPr>
              <a:t> </a:t>
            </a:r>
            <a:r>
              <a:rPr lang="ru-RU" sz="2400" spc="75" dirty="0">
                <a:latin typeface="Cambria"/>
                <a:cs typeface="Cambria"/>
              </a:rPr>
              <a:t>сбор</a:t>
            </a:r>
            <a:r>
              <a:rPr lang="ru-RU" sz="2400" spc="509" dirty="0">
                <a:latin typeface="Cambria"/>
                <a:cs typeface="Cambria"/>
              </a:rPr>
              <a:t> </a:t>
            </a:r>
            <a:r>
              <a:rPr lang="ru-RU" sz="2400" spc="100" dirty="0">
                <a:latin typeface="Cambria"/>
                <a:cs typeface="Cambria"/>
              </a:rPr>
              <a:t>сведений</a:t>
            </a:r>
            <a:r>
              <a:rPr lang="ru-RU" sz="2400" spc="505" dirty="0">
                <a:latin typeface="Cambria"/>
                <a:cs typeface="Cambria"/>
              </a:rPr>
              <a:t> </a:t>
            </a:r>
            <a:r>
              <a:rPr lang="ru-RU" sz="2400" spc="40" dirty="0">
                <a:latin typeface="Cambria"/>
                <a:cs typeface="Cambria"/>
              </a:rPr>
              <a:t>об </a:t>
            </a:r>
            <a:r>
              <a:rPr lang="ru-RU" sz="2400" spc="55" dirty="0">
                <a:latin typeface="Cambria"/>
                <a:cs typeface="Cambria"/>
              </a:rPr>
              <a:t> </a:t>
            </a:r>
            <a:r>
              <a:rPr lang="ru-RU" sz="2400" spc="70" dirty="0">
                <a:latin typeface="Cambria"/>
                <a:cs typeface="Cambria"/>
              </a:rPr>
              <a:t>образовательной</a:t>
            </a:r>
            <a:r>
              <a:rPr lang="ru-RU" sz="2400" spc="480" dirty="0">
                <a:latin typeface="Cambria"/>
                <a:cs typeface="Cambria"/>
              </a:rPr>
              <a:t> </a:t>
            </a:r>
            <a:r>
              <a:rPr lang="ru-RU" sz="2400" spc="110" dirty="0">
                <a:latin typeface="Cambria"/>
                <a:cs typeface="Cambria"/>
              </a:rPr>
              <a:t>ситуации</a:t>
            </a:r>
            <a:r>
              <a:rPr lang="ru-RU" sz="2400" spc="509" dirty="0">
                <a:latin typeface="Cambria"/>
                <a:cs typeface="Cambria"/>
              </a:rPr>
              <a:t> </a:t>
            </a:r>
            <a:r>
              <a:rPr lang="ru-RU" sz="2400" spc="140" dirty="0">
                <a:latin typeface="Cambria"/>
                <a:cs typeface="Cambria"/>
              </a:rPr>
              <a:t>в </a:t>
            </a:r>
            <a:r>
              <a:rPr lang="ru-RU" sz="2400" spc="100" dirty="0">
                <a:latin typeface="Cambria"/>
                <a:cs typeface="Cambria"/>
              </a:rPr>
              <a:t>школе,</a:t>
            </a:r>
            <a:r>
              <a:rPr lang="ru-RU" sz="2400" spc="150" dirty="0">
                <a:latin typeface="Cambria"/>
                <a:cs typeface="Cambria"/>
              </a:rPr>
              <a:t> </a:t>
            </a:r>
            <a:r>
              <a:rPr lang="ru-RU" sz="2400" spc="130" dirty="0">
                <a:latin typeface="Cambria"/>
                <a:cs typeface="Cambria"/>
              </a:rPr>
              <a:t>ставшей</a:t>
            </a:r>
            <a:r>
              <a:rPr lang="ru-RU" sz="2400" spc="140" dirty="0">
                <a:latin typeface="Cambria"/>
                <a:cs typeface="Cambria"/>
              </a:rPr>
              <a:t> </a:t>
            </a:r>
            <a:r>
              <a:rPr lang="ru-RU" sz="2400" spc="110" dirty="0">
                <a:latin typeface="Cambria"/>
                <a:cs typeface="Cambria"/>
              </a:rPr>
              <a:t>участницей</a:t>
            </a:r>
            <a:r>
              <a:rPr lang="ru-RU" sz="2400" spc="175" dirty="0">
                <a:latin typeface="Cambria"/>
                <a:cs typeface="Cambria"/>
              </a:rPr>
              <a:t> </a:t>
            </a:r>
            <a:r>
              <a:rPr lang="ru-RU" sz="2400" spc="100" dirty="0">
                <a:latin typeface="Cambria"/>
                <a:cs typeface="Cambria"/>
              </a:rPr>
              <a:t>проекта</a:t>
            </a:r>
            <a:r>
              <a:rPr lang="ru-RU" sz="2400" spc="145" dirty="0">
                <a:latin typeface="Cambria"/>
                <a:cs typeface="Cambria"/>
              </a:rPr>
              <a:t> </a:t>
            </a:r>
            <a:r>
              <a:rPr lang="ru-RU" sz="2400" spc="130" dirty="0">
                <a:latin typeface="Cambria"/>
                <a:cs typeface="Cambria"/>
              </a:rPr>
              <a:t>500+.</a:t>
            </a:r>
            <a:endParaRPr lang="ru-RU" sz="2400" dirty="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</a:pPr>
            <a:r>
              <a:rPr lang="ru-RU" sz="2400" spc="135" dirty="0">
                <a:latin typeface="Cambria"/>
                <a:cs typeface="Cambria"/>
              </a:rPr>
              <a:t>Данные,	</a:t>
            </a:r>
            <a:r>
              <a:rPr lang="ru-RU" sz="2400" spc="95" dirty="0">
                <a:latin typeface="Cambria"/>
                <a:cs typeface="Cambria"/>
              </a:rPr>
              <a:t>собранные	</a:t>
            </a:r>
            <a:r>
              <a:rPr lang="ru-RU" sz="2400" spc="135" dirty="0">
                <a:latin typeface="Cambria"/>
                <a:cs typeface="Cambria"/>
              </a:rPr>
              <a:t>в	</a:t>
            </a:r>
            <a:r>
              <a:rPr lang="ru-RU" sz="2400" spc="80" dirty="0">
                <a:latin typeface="Cambria"/>
                <a:cs typeface="Cambria"/>
              </a:rPr>
              <a:t>ходе	</a:t>
            </a:r>
            <a:r>
              <a:rPr lang="ru-RU" sz="2400" spc="114" dirty="0">
                <a:latin typeface="Cambria"/>
                <a:cs typeface="Cambria"/>
              </a:rPr>
              <a:t>анкетирования,	</a:t>
            </a:r>
            <a:r>
              <a:rPr lang="ru-RU" sz="2400" spc="65" dirty="0">
                <a:latin typeface="Cambria"/>
                <a:cs typeface="Cambria"/>
              </a:rPr>
              <a:t>позволили сформировать и описать рисковый профиль.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400" spc="65" dirty="0">
                <a:latin typeface="Cambria"/>
                <a:cs typeface="Cambria"/>
              </a:rPr>
              <a:t> Участники: </a:t>
            </a:r>
          </a:p>
          <a:p>
            <a:pPr marL="927100">
              <a:lnSpc>
                <a:spcPct val="100000"/>
              </a:lnSpc>
              <a:tabLst>
                <a:tab pos="2225675" algn="l"/>
                <a:tab pos="3792854" algn="l"/>
                <a:tab pos="4241165" algn="l"/>
                <a:tab pos="5070475" algn="l"/>
                <a:tab pos="7241540" algn="l"/>
              </a:tabLst>
            </a:pPr>
            <a:r>
              <a:rPr lang="ru-RU" sz="2400" spc="65" dirty="0">
                <a:latin typeface="Cambria"/>
                <a:cs typeface="Cambria"/>
              </a:rPr>
              <a:t>педагоги школы, </a:t>
            </a:r>
          </a:p>
          <a:p>
            <a:pPr marL="927100">
              <a:lnSpc>
                <a:spcPct val="100000"/>
              </a:lnSpc>
              <a:tabLst>
                <a:tab pos="2225675" algn="l"/>
                <a:tab pos="3792854" algn="l"/>
                <a:tab pos="4241165" algn="l"/>
                <a:tab pos="5070475" algn="l"/>
                <a:tab pos="7241540" algn="l"/>
              </a:tabLst>
            </a:pPr>
            <a:r>
              <a:rPr lang="ru-RU" sz="2400" spc="65" dirty="0">
                <a:latin typeface="Cambria"/>
                <a:cs typeface="Cambria"/>
              </a:rPr>
              <a:t>обучающиеся 6 и 9 классов, </a:t>
            </a:r>
          </a:p>
          <a:p>
            <a:pPr marL="927100">
              <a:lnSpc>
                <a:spcPct val="100000"/>
              </a:lnSpc>
              <a:tabLst>
                <a:tab pos="2225675" algn="l"/>
                <a:tab pos="3792854" algn="l"/>
                <a:tab pos="4241165" algn="l"/>
                <a:tab pos="5070475" algn="l"/>
                <a:tab pos="7241540" algn="l"/>
              </a:tabLst>
            </a:pPr>
            <a:r>
              <a:rPr lang="ru-RU" sz="2400" spc="65" dirty="0">
                <a:latin typeface="Cambria"/>
                <a:cs typeface="Cambria"/>
              </a:rPr>
              <a:t>Родители(законные представители) обучающихся 6 и 9 классов</a:t>
            </a:r>
            <a:endParaRPr lang="ru-RU" sz="2400" dirty="0">
              <a:latin typeface="Cambria"/>
              <a:cs typeface="Cambria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54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1051" y="480876"/>
            <a:ext cx="8010525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64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1" y="548641"/>
            <a:ext cx="8659450" cy="552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object 4"/>
          <p:cNvSpPr/>
          <p:nvPr/>
        </p:nvSpPr>
        <p:spPr>
          <a:xfrm>
            <a:off x="1384663" y="1658984"/>
            <a:ext cx="8530046" cy="2364376"/>
          </a:xfrm>
          <a:custGeom>
            <a:avLst/>
            <a:gdLst/>
            <a:ahLst/>
            <a:cxnLst/>
            <a:rect l="l" t="t" r="r" b="b"/>
            <a:pathLst>
              <a:path w="6361430" h="1109979">
                <a:moveTo>
                  <a:pt x="0" y="554736"/>
                </a:moveTo>
                <a:lnTo>
                  <a:pt x="7986" y="515124"/>
                </a:lnTo>
                <a:lnTo>
                  <a:pt x="31585" y="476264"/>
                </a:lnTo>
                <a:lnTo>
                  <a:pt x="70260" y="438248"/>
                </a:lnTo>
                <a:lnTo>
                  <a:pt x="104153" y="413420"/>
                </a:lnTo>
                <a:lnTo>
                  <a:pt x="144347" y="389037"/>
                </a:lnTo>
                <a:lnTo>
                  <a:pt x="190683" y="365127"/>
                </a:lnTo>
                <a:lnTo>
                  <a:pt x="243001" y="341717"/>
                </a:lnTo>
                <a:lnTo>
                  <a:pt x="301142" y="318836"/>
                </a:lnTo>
                <a:lnTo>
                  <a:pt x="364946" y="296512"/>
                </a:lnTo>
                <a:lnTo>
                  <a:pt x="434255" y="274771"/>
                </a:lnTo>
                <a:lnTo>
                  <a:pt x="470923" y="264129"/>
                </a:lnTo>
                <a:lnTo>
                  <a:pt x="508908" y="253643"/>
                </a:lnTo>
                <a:lnTo>
                  <a:pt x="548188" y="243317"/>
                </a:lnTo>
                <a:lnTo>
                  <a:pt x="588745" y="233154"/>
                </a:lnTo>
                <a:lnTo>
                  <a:pt x="630559" y="223158"/>
                </a:lnTo>
                <a:lnTo>
                  <a:pt x="673608" y="213333"/>
                </a:lnTo>
                <a:lnTo>
                  <a:pt x="717875" y="203682"/>
                </a:lnTo>
                <a:lnTo>
                  <a:pt x="763337" y="194208"/>
                </a:lnTo>
                <a:lnTo>
                  <a:pt x="809977" y="184915"/>
                </a:lnTo>
                <a:lnTo>
                  <a:pt x="857773" y="175806"/>
                </a:lnTo>
                <a:lnTo>
                  <a:pt x="906706" y="166885"/>
                </a:lnTo>
                <a:lnTo>
                  <a:pt x="956755" y="158155"/>
                </a:lnTo>
                <a:lnTo>
                  <a:pt x="1007902" y="149620"/>
                </a:lnTo>
                <a:lnTo>
                  <a:pt x="1060125" y="141284"/>
                </a:lnTo>
                <a:lnTo>
                  <a:pt x="1113405" y="133149"/>
                </a:lnTo>
                <a:lnTo>
                  <a:pt x="1167723" y="125219"/>
                </a:lnTo>
                <a:lnTo>
                  <a:pt x="1223057" y="117498"/>
                </a:lnTo>
                <a:lnTo>
                  <a:pt x="1279389" y="109989"/>
                </a:lnTo>
                <a:lnTo>
                  <a:pt x="1336698" y="102695"/>
                </a:lnTo>
                <a:lnTo>
                  <a:pt x="1394964" y="95621"/>
                </a:lnTo>
                <a:lnTo>
                  <a:pt x="1454168" y="88769"/>
                </a:lnTo>
                <a:lnTo>
                  <a:pt x="1514289" y="82144"/>
                </a:lnTo>
                <a:lnTo>
                  <a:pt x="1575308" y="75748"/>
                </a:lnTo>
                <a:lnTo>
                  <a:pt x="1637204" y="69585"/>
                </a:lnTo>
                <a:lnTo>
                  <a:pt x="1699957" y="63659"/>
                </a:lnTo>
                <a:lnTo>
                  <a:pt x="1763549" y="57972"/>
                </a:lnTo>
                <a:lnTo>
                  <a:pt x="1827958" y="52529"/>
                </a:lnTo>
                <a:lnTo>
                  <a:pt x="1893165" y="47333"/>
                </a:lnTo>
                <a:lnTo>
                  <a:pt x="1959150" y="42387"/>
                </a:lnTo>
                <a:lnTo>
                  <a:pt x="2025892" y="37696"/>
                </a:lnTo>
                <a:lnTo>
                  <a:pt x="2093373" y="33261"/>
                </a:lnTo>
                <a:lnTo>
                  <a:pt x="2161572" y="29088"/>
                </a:lnTo>
                <a:lnTo>
                  <a:pt x="2230469" y="25179"/>
                </a:lnTo>
                <a:lnTo>
                  <a:pt x="2300044" y="21538"/>
                </a:lnTo>
                <a:lnTo>
                  <a:pt x="2370277" y="18168"/>
                </a:lnTo>
                <a:lnTo>
                  <a:pt x="2441149" y="15073"/>
                </a:lnTo>
                <a:lnTo>
                  <a:pt x="2512639" y="12256"/>
                </a:lnTo>
                <a:lnTo>
                  <a:pt x="2584728" y="9720"/>
                </a:lnTo>
                <a:lnTo>
                  <a:pt x="2657395" y="7471"/>
                </a:lnTo>
                <a:lnTo>
                  <a:pt x="2730620" y="5509"/>
                </a:lnTo>
                <a:lnTo>
                  <a:pt x="2804385" y="3840"/>
                </a:lnTo>
                <a:lnTo>
                  <a:pt x="2878668" y="2467"/>
                </a:lnTo>
                <a:lnTo>
                  <a:pt x="2953449" y="1393"/>
                </a:lnTo>
                <a:lnTo>
                  <a:pt x="3028710" y="621"/>
                </a:lnTo>
                <a:lnTo>
                  <a:pt x="3104429" y="155"/>
                </a:lnTo>
                <a:lnTo>
                  <a:pt x="3180588" y="0"/>
                </a:lnTo>
                <a:lnTo>
                  <a:pt x="3256746" y="155"/>
                </a:lnTo>
                <a:lnTo>
                  <a:pt x="3332465" y="621"/>
                </a:lnTo>
                <a:lnTo>
                  <a:pt x="3407726" y="1393"/>
                </a:lnTo>
                <a:lnTo>
                  <a:pt x="3482507" y="2467"/>
                </a:lnTo>
                <a:lnTo>
                  <a:pt x="3556790" y="3840"/>
                </a:lnTo>
                <a:lnTo>
                  <a:pt x="3630555" y="5509"/>
                </a:lnTo>
                <a:lnTo>
                  <a:pt x="3703780" y="7471"/>
                </a:lnTo>
                <a:lnTo>
                  <a:pt x="3776447" y="9720"/>
                </a:lnTo>
                <a:lnTo>
                  <a:pt x="3848536" y="12256"/>
                </a:lnTo>
                <a:lnTo>
                  <a:pt x="3920026" y="15073"/>
                </a:lnTo>
                <a:lnTo>
                  <a:pt x="3990898" y="18168"/>
                </a:lnTo>
                <a:lnTo>
                  <a:pt x="4061131" y="21538"/>
                </a:lnTo>
                <a:lnTo>
                  <a:pt x="4130706" y="25179"/>
                </a:lnTo>
                <a:lnTo>
                  <a:pt x="4199603" y="29088"/>
                </a:lnTo>
                <a:lnTo>
                  <a:pt x="4267802" y="33261"/>
                </a:lnTo>
                <a:lnTo>
                  <a:pt x="4335283" y="37696"/>
                </a:lnTo>
                <a:lnTo>
                  <a:pt x="4402025" y="42387"/>
                </a:lnTo>
                <a:lnTo>
                  <a:pt x="4468010" y="47333"/>
                </a:lnTo>
                <a:lnTo>
                  <a:pt x="4533217" y="52529"/>
                </a:lnTo>
                <a:lnTo>
                  <a:pt x="4597626" y="57972"/>
                </a:lnTo>
                <a:lnTo>
                  <a:pt x="4661218" y="63659"/>
                </a:lnTo>
                <a:lnTo>
                  <a:pt x="4723971" y="69585"/>
                </a:lnTo>
                <a:lnTo>
                  <a:pt x="4785868" y="75748"/>
                </a:lnTo>
                <a:lnTo>
                  <a:pt x="4846886" y="82144"/>
                </a:lnTo>
                <a:lnTo>
                  <a:pt x="4907007" y="88769"/>
                </a:lnTo>
                <a:lnTo>
                  <a:pt x="4966211" y="95621"/>
                </a:lnTo>
                <a:lnTo>
                  <a:pt x="5024477" y="102695"/>
                </a:lnTo>
                <a:lnTo>
                  <a:pt x="5081786" y="109989"/>
                </a:lnTo>
                <a:lnTo>
                  <a:pt x="5138118" y="117498"/>
                </a:lnTo>
                <a:lnTo>
                  <a:pt x="5193452" y="125219"/>
                </a:lnTo>
                <a:lnTo>
                  <a:pt x="5247770" y="133149"/>
                </a:lnTo>
                <a:lnTo>
                  <a:pt x="5301050" y="141284"/>
                </a:lnTo>
                <a:lnTo>
                  <a:pt x="5353273" y="149620"/>
                </a:lnTo>
                <a:lnTo>
                  <a:pt x="5404420" y="158155"/>
                </a:lnTo>
                <a:lnTo>
                  <a:pt x="5454469" y="166885"/>
                </a:lnTo>
                <a:lnTo>
                  <a:pt x="5503402" y="175806"/>
                </a:lnTo>
                <a:lnTo>
                  <a:pt x="5551198" y="184915"/>
                </a:lnTo>
                <a:lnTo>
                  <a:pt x="5597838" y="194208"/>
                </a:lnTo>
                <a:lnTo>
                  <a:pt x="5643300" y="203682"/>
                </a:lnTo>
                <a:lnTo>
                  <a:pt x="5687567" y="213333"/>
                </a:lnTo>
                <a:lnTo>
                  <a:pt x="5730616" y="223158"/>
                </a:lnTo>
                <a:lnTo>
                  <a:pt x="5772430" y="233154"/>
                </a:lnTo>
                <a:lnTo>
                  <a:pt x="5812987" y="243317"/>
                </a:lnTo>
                <a:lnTo>
                  <a:pt x="5852267" y="253643"/>
                </a:lnTo>
                <a:lnTo>
                  <a:pt x="5890252" y="264129"/>
                </a:lnTo>
                <a:lnTo>
                  <a:pt x="5926920" y="274771"/>
                </a:lnTo>
                <a:lnTo>
                  <a:pt x="5996229" y="296512"/>
                </a:lnTo>
                <a:lnTo>
                  <a:pt x="6060033" y="318836"/>
                </a:lnTo>
                <a:lnTo>
                  <a:pt x="6118174" y="341717"/>
                </a:lnTo>
                <a:lnTo>
                  <a:pt x="6170492" y="365127"/>
                </a:lnTo>
                <a:lnTo>
                  <a:pt x="6216828" y="389037"/>
                </a:lnTo>
                <a:lnTo>
                  <a:pt x="6257022" y="413420"/>
                </a:lnTo>
                <a:lnTo>
                  <a:pt x="6290915" y="438248"/>
                </a:lnTo>
                <a:lnTo>
                  <a:pt x="6329590" y="476264"/>
                </a:lnTo>
                <a:lnTo>
                  <a:pt x="6353189" y="515124"/>
                </a:lnTo>
                <a:lnTo>
                  <a:pt x="6361176" y="554736"/>
                </a:lnTo>
                <a:lnTo>
                  <a:pt x="6360282" y="568017"/>
                </a:lnTo>
                <a:lnTo>
                  <a:pt x="6347031" y="607388"/>
                </a:lnTo>
                <a:lnTo>
                  <a:pt x="6318346" y="645978"/>
                </a:lnTo>
                <a:lnTo>
                  <a:pt x="6274766" y="683691"/>
                </a:lnTo>
                <a:lnTo>
                  <a:pt x="6237703" y="708300"/>
                </a:lnTo>
                <a:lnTo>
                  <a:pt x="6194418" y="732450"/>
                </a:lnTo>
                <a:lnTo>
                  <a:pt x="6145071" y="756113"/>
                </a:lnTo>
                <a:lnTo>
                  <a:pt x="6089821" y="779262"/>
                </a:lnTo>
                <a:lnTo>
                  <a:pt x="6028829" y="801868"/>
                </a:lnTo>
                <a:lnTo>
                  <a:pt x="5962252" y="823904"/>
                </a:lnTo>
                <a:lnTo>
                  <a:pt x="5890252" y="845342"/>
                </a:lnTo>
                <a:lnTo>
                  <a:pt x="5852267" y="855828"/>
                </a:lnTo>
                <a:lnTo>
                  <a:pt x="5812987" y="866154"/>
                </a:lnTo>
                <a:lnTo>
                  <a:pt x="5772430" y="876317"/>
                </a:lnTo>
                <a:lnTo>
                  <a:pt x="5730616" y="886313"/>
                </a:lnTo>
                <a:lnTo>
                  <a:pt x="5687567" y="896138"/>
                </a:lnTo>
                <a:lnTo>
                  <a:pt x="5643300" y="905789"/>
                </a:lnTo>
                <a:lnTo>
                  <a:pt x="5597838" y="915263"/>
                </a:lnTo>
                <a:lnTo>
                  <a:pt x="5551198" y="924556"/>
                </a:lnTo>
                <a:lnTo>
                  <a:pt x="5503402" y="933665"/>
                </a:lnTo>
                <a:lnTo>
                  <a:pt x="5454469" y="942586"/>
                </a:lnTo>
                <a:lnTo>
                  <a:pt x="5404420" y="951316"/>
                </a:lnTo>
                <a:lnTo>
                  <a:pt x="5353273" y="959851"/>
                </a:lnTo>
                <a:lnTo>
                  <a:pt x="5301050" y="968187"/>
                </a:lnTo>
                <a:lnTo>
                  <a:pt x="5247770" y="976322"/>
                </a:lnTo>
                <a:lnTo>
                  <a:pt x="5193452" y="984252"/>
                </a:lnTo>
                <a:lnTo>
                  <a:pt x="5138118" y="991973"/>
                </a:lnTo>
                <a:lnTo>
                  <a:pt x="5081786" y="999482"/>
                </a:lnTo>
                <a:lnTo>
                  <a:pt x="5024477" y="1006776"/>
                </a:lnTo>
                <a:lnTo>
                  <a:pt x="4966211" y="1013850"/>
                </a:lnTo>
                <a:lnTo>
                  <a:pt x="4907007" y="1020702"/>
                </a:lnTo>
                <a:lnTo>
                  <a:pt x="4846886" y="1027327"/>
                </a:lnTo>
                <a:lnTo>
                  <a:pt x="4785867" y="1033723"/>
                </a:lnTo>
                <a:lnTo>
                  <a:pt x="4723971" y="1039886"/>
                </a:lnTo>
                <a:lnTo>
                  <a:pt x="4661218" y="1045812"/>
                </a:lnTo>
                <a:lnTo>
                  <a:pt x="4597626" y="1051499"/>
                </a:lnTo>
                <a:lnTo>
                  <a:pt x="4533217" y="1056942"/>
                </a:lnTo>
                <a:lnTo>
                  <a:pt x="4468010" y="1062138"/>
                </a:lnTo>
                <a:lnTo>
                  <a:pt x="4402025" y="1067084"/>
                </a:lnTo>
                <a:lnTo>
                  <a:pt x="4335283" y="1071775"/>
                </a:lnTo>
                <a:lnTo>
                  <a:pt x="4267802" y="1076210"/>
                </a:lnTo>
                <a:lnTo>
                  <a:pt x="4199603" y="1080383"/>
                </a:lnTo>
                <a:lnTo>
                  <a:pt x="4130706" y="1084292"/>
                </a:lnTo>
                <a:lnTo>
                  <a:pt x="4061131" y="1087933"/>
                </a:lnTo>
                <a:lnTo>
                  <a:pt x="3990898" y="1091303"/>
                </a:lnTo>
                <a:lnTo>
                  <a:pt x="3920026" y="1094398"/>
                </a:lnTo>
                <a:lnTo>
                  <a:pt x="3848536" y="1097215"/>
                </a:lnTo>
                <a:lnTo>
                  <a:pt x="3776447" y="1099751"/>
                </a:lnTo>
                <a:lnTo>
                  <a:pt x="3703780" y="1102000"/>
                </a:lnTo>
                <a:lnTo>
                  <a:pt x="3630555" y="1103962"/>
                </a:lnTo>
                <a:lnTo>
                  <a:pt x="3556790" y="1105631"/>
                </a:lnTo>
                <a:lnTo>
                  <a:pt x="3482507" y="1107004"/>
                </a:lnTo>
                <a:lnTo>
                  <a:pt x="3407726" y="1108078"/>
                </a:lnTo>
                <a:lnTo>
                  <a:pt x="3332465" y="1108850"/>
                </a:lnTo>
                <a:lnTo>
                  <a:pt x="3256746" y="1109316"/>
                </a:lnTo>
                <a:lnTo>
                  <a:pt x="3180588" y="1109472"/>
                </a:lnTo>
                <a:lnTo>
                  <a:pt x="3104429" y="1109316"/>
                </a:lnTo>
                <a:lnTo>
                  <a:pt x="3028710" y="1108850"/>
                </a:lnTo>
                <a:lnTo>
                  <a:pt x="2953449" y="1108078"/>
                </a:lnTo>
                <a:lnTo>
                  <a:pt x="2878668" y="1107004"/>
                </a:lnTo>
                <a:lnTo>
                  <a:pt x="2804385" y="1105631"/>
                </a:lnTo>
                <a:lnTo>
                  <a:pt x="2730620" y="1103962"/>
                </a:lnTo>
                <a:lnTo>
                  <a:pt x="2657395" y="1102000"/>
                </a:lnTo>
                <a:lnTo>
                  <a:pt x="2584728" y="1099751"/>
                </a:lnTo>
                <a:lnTo>
                  <a:pt x="2512639" y="1097215"/>
                </a:lnTo>
                <a:lnTo>
                  <a:pt x="2441149" y="1094398"/>
                </a:lnTo>
                <a:lnTo>
                  <a:pt x="2370277" y="1091303"/>
                </a:lnTo>
                <a:lnTo>
                  <a:pt x="2300044" y="1087933"/>
                </a:lnTo>
                <a:lnTo>
                  <a:pt x="2230469" y="1084292"/>
                </a:lnTo>
                <a:lnTo>
                  <a:pt x="2161572" y="1080383"/>
                </a:lnTo>
                <a:lnTo>
                  <a:pt x="2093373" y="1076210"/>
                </a:lnTo>
                <a:lnTo>
                  <a:pt x="2025892" y="1071775"/>
                </a:lnTo>
                <a:lnTo>
                  <a:pt x="1959150" y="1067084"/>
                </a:lnTo>
                <a:lnTo>
                  <a:pt x="1893165" y="1062138"/>
                </a:lnTo>
                <a:lnTo>
                  <a:pt x="1827958" y="1056942"/>
                </a:lnTo>
                <a:lnTo>
                  <a:pt x="1763549" y="1051499"/>
                </a:lnTo>
                <a:lnTo>
                  <a:pt x="1699957" y="1045812"/>
                </a:lnTo>
                <a:lnTo>
                  <a:pt x="1637204" y="1039886"/>
                </a:lnTo>
                <a:lnTo>
                  <a:pt x="1575308" y="1033723"/>
                </a:lnTo>
                <a:lnTo>
                  <a:pt x="1514289" y="1027327"/>
                </a:lnTo>
                <a:lnTo>
                  <a:pt x="1454168" y="1020702"/>
                </a:lnTo>
                <a:lnTo>
                  <a:pt x="1394964" y="1013850"/>
                </a:lnTo>
                <a:lnTo>
                  <a:pt x="1336698" y="1006776"/>
                </a:lnTo>
                <a:lnTo>
                  <a:pt x="1279389" y="999482"/>
                </a:lnTo>
                <a:lnTo>
                  <a:pt x="1223057" y="991973"/>
                </a:lnTo>
                <a:lnTo>
                  <a:pt x="1167723" y="984252"/>
                </a:lnTo>
                <a:lnTo>
                  <a:pt x="1113405" y="976322"/>
                </a:lnTo>
                <a:lnTo>
                  <a:pt x="1060125" y="968187"/>
                </a:lnTo>
                <a:lnTo>
                  <a:pt x="1007902" y="959851"/>
                </a:lnTo>
                <a:lnTo>
                  <a:pt x="956755" y="951316"/>
                </a:lnTo>
                <a:lnTo>
                  <a:pt x="906706" y="942586"/>
                </a:lnTo>
                <a:lnTo>
                  <a:pt x="857773" y="933665"/>
                </a:lnTo>
                <a:lnTo>
                  <a:pt x="809977" y="924556"/>
                </a:lnTo>
                <a:lnTo>
                  <a:pt x="763337" y="915263"/>
                </a:lnTo>
                <a:lnTo>
                  <a:pt x="717875" y="905789"/>
                </a:lnTo>
                <a:lnTo>
                  <a:pt x="673608" y="896138"/>
                </a:lnTo>
                <a:lnTo>
                  <a:pt x="630559" y="886313"/>
                </a:lnTo>
                <a:lnTo>
                  <a:pt x="588745" y="876317"/>
                </a:lnTo>
                <a:lnTo>
                  <a:pt x="548188" y="866154"/>
                </a:lnTo>
                <a:lnTo>
                  <a:pt x="508908" y="855828"/>
                </a:lnTo>
                <a:lnTo>
                  <a:pt x="470923" y="845342"/>
                </a:lnTo>
                <a:lnTo>
                  <a:pt x="434255" y="834700"/>
                </a:lnTo>
                <a:lnTo>
                  <a:pt x="364946" y="812959"/>
                </a:lnTo>
                <a:lnTo>
                  <a:pt x="301142" y="790635"/>
                </a:lnTo>
                <a:lnTo>
                  <a:pt x="243001" y="767754"/>
                </a:lnTo>
                <a:lnTo>
                  <a:pt x="190683" y="744344"/>
                </a:lnTo>
                <a:lnTo>
                  <a:pt x="144347" y="720434"/>
                </a:lnTo>
                <a:lnTo>
                  <a:pt x="104153" y="696051"/>
                </a:lnTo>
                <a:lnTo>
                  <a:pt x="70260" y="671223"/>
                </a:lnTo>
                <a:lnTo>
                  <a:pt x="31585" y="633207"/>
                </a:lnTo>
                <a:lnTo>
                  <a:pt x="7986" y="594347"/>
                </a:lnTo>
                <a:lnTo>
                  <a:pt x="0" y="554736"/>
                </a:lnTo>
                <a:close/>
              </a:path>
            </a:pathLst>
          </a:custGeom>
          <a:ln w="39624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4"/>
          <p:cNvSpPr/>
          <p:nvPr/>
        </p:nvSpPr>
        <p:spPr>
          <a:xfrm>
            <a:off x="1458686" y="4611189"/>
            <a:ext cx="8530046" cy="1084218"/>
          </a:xfrm>
          <a:custGeom>
            <a:avLst/>
            <a:gdLst/>
            <a:ahLst/>
            <a:cxnLst/>
            <a:rect l="l" t="t" r="r" b="b"/>
            <a:pathLst>
              <a:path w="6361430" h="1109979">
                <a:moveTo>
                  <a:pt x="0" y="554736"/>
                </a:moveTo>
                <a:lnTo>
                  <a:pt x="7986" y="515124"/>
                </a:lnTo>
                <a:lnTo>
                  <a:pt x="31585" y="476264"/>
                </a:lnTo>
                <a:lnTo>
                  <a:pt x="70260" y="438248"/>
                </a:lnTo>
                <a:lnTo>
                  <a:pt x="104153" y="413420"/>
                </a:lnTo>
                <a:lnTo>
                  <a:pt x="144347" y="389037"/>
                </a:lnTo>
                <a:lnTo>
                  <a:pt x="190683" y="365127"/>
                </a:lnTo>
                <a:lnTo>
                  <a:pt x="243001" y="341717"/>
                </a:lnTo>
                <a:lnTo>
                  <a:pt x="301142" y="318836"/>
                </a:lnTo>
                <a:lnTo>
                  <a:pt x="364946" y="296512"/>
                </a:lnTo>
                <a:lnTo>
                  <a:pt x="434255" y="274771"/>
                </a:lnTo>
                <a:lnTo>
                  <a:pt x="470923" y="264129"/>
                </a:lnTo>
                <a:lnTo>
                  <a:pt x="508908" y="253643"/>
                </a:lnTo>
                <a:lnTo>
                  <a:pt x="548188" y="243317"/>
                </a:lnTo>
                <a:lnTo>
                  <a:pt x="588745" y="233154"/>
                </a:lnTo>
                <a:lnTo>
                  <a:pt x="630559" y="223158"/>
                </a:lnTo>
                <a:lnTo>
                  <a:pt x="673608" y="213333"/>
                </a:lnTo>
                <a:lnTo>
                  <a:pt x="717875" y="203682"/>
                </a:lnTo>
                <a:lnTo>
                  <a:pt x="763337" y="194208"/>
                </a:lnTo>
                <a:lnTo>
                  <a:pt x="809977" y="184915"/>
                </a:lnTo>
                <a:lnTo>
                  <a:pt x="857773" y="175806"/>
                </a:lnTo>
                <a:lnTo>
                  <a:pt x="906706" y="166885"/>
                </a:lnTo>
                <a:lnTo>
                  <a:pt x="956755" y="158155"/>
                </a:lnTo>
                <a:lnTo>
                  <a:pt x="1007902" y="149620"/>
                </a:lnTo>
                <a:lnTo>
                  <a:pt x="1060125" y="141284"/>
                </a:lnTo>
                <a:lnTo>
                  <a:pt x="1113405" y="133149"/>
                </a:lnTo>
                <a:lnTo>
                  <a:pt x="1167723" y="125219"/>
                </a:lnTo>
                <a:lnTo>
                  <a:pt x="1223057" y="117498"/>
                </a:lnTo>
                <a:lnTo>
                  <a:pt x="1279389" y="109989"/>
                </a:lnTo>
                <a:lnTo>
                  <a:pt x="1336698" y="102695"/>
                </a:lnTo>
                <a:lnTo>
                  <a:pt x="1394964" y="95621"/>
                </a:lnTo>
                <a:lnTo>
                  <a:pt x="1454168" y="88769"/>
                </a:lnTo>
                <a:lnTo>
                  <a:pt x="1514289" y="82144"/>
                </a:lnTo>
                <a:lnTo>
                  <a:pt x="1575308" y="75748"/>
                </a:lnTo>
                <a:lnTo>
                  <a:pt x="1637204" y="69585"/>
                </a:lnTo>
                <a:lnTo>
                  <a:pt x="1699957" y="63659"/>
                </a:lnTo>
                <a:lnTo>
                  <a:pt x="1763549" y="57972"/>
                </a:lnTo>
                <a:lnTo>
                  <a:pt x="1827958" y="52529"/>
                </a:lnTo>
                <a:lnTo>
                  <a:pt x="1893165" y="47333"/>
                </a:lnTo>
                <a:lnTo>
                  <a:pt x="1959150" y="42387"/>
                </a:lnTo>
                <a:lnTo>
                  <a:pt x="2025892" y="37696"/>
                </a:lnTo>
                <a:lnTo>
                  <a:pt x="2093373" y="33261"/>
                </a:lnTo>
                <a:lnTo>
                  <a:pt x="2161572" y="29088"/>
                </a:lnTo>
                <a:lnTo>
                  <a:pt x="2230469" y="25179"/>
                </a:lnTo>
                <a:lnTo>
                  <a:pt x="2300044" y="21538"/>
                </a:lnTo>
                <a:lnTo>
                  <a:pt x="2370277" y="18168"/>
                </a:lnTo>
                <a:lnTo>
                  <a:pt x="2441149" y="15073"/>
                </a:lnTo>
                <a:lnTo>
                  <a:pt x="2512639" y="12256"/>
                </a:lnTo>
                <a:lnTo>
                  <a:pt x="2584728" y="9720"/>
                </a:lnTo>
                <a:lnTo>
                  <a:pt x="2657395" y="7471"/>
                </a:lnTo>
                <a:lnTo>
                  <a:pt x="2730620" y="5509"/>
                </a:lnTo>
                <a:lnTo>
                  <a:pt x="2804385" y="3840"/>
                </a:lnTo>
                <a:lnTo>
                  <a:pt x="2878668" y="2467"/>
                </a:lnTo>
                <a:lnTo>
                  <a:pt x="2953449" y="1393"/>
                </a:lnTo>
                <a:lnTo>
                  <a:pt x="3028710" y="621"/>
                </a:lnTo>
                <a:lnTo>
                  <a:pt x="3104429" y="155"/>
                </a:lnTo>
                <a:lnTo>
                  <a:pt x="3180588" y="0"/>
                </a:lnTo>
                <a:lnTo>
                  <a:pt x="3256746" y="155"/>
                </a:lnTo>
                <a:lnTo>
                  <a:pt x="3332465" y="621"/>
                </a:lnTo>
                <a:lnTo>
                  <a:pt x="3407726" y="1393"/>
                </a:lnTo>
                <a:lnTo>
                  <a:pt x="3482507" y="2467"/>
                </a:lnTo>
                <a:lnTo>
                  <a:pt x="3556790" y="3840"/>
                </a:lnTo>
                <a:lnTo>
                  <a:pt x="3630555" y="5509"/>
                </a:lnTo>
                <a:lnTo>
                  <a:pt x="3703780" y="7471"/>
                </a:lnTo>
                <a:lnTo>
                  <a:pt x="3776447" y="9720"/>
                </a:lnTo>
                <a:lnTo>
                  <a:pt x="3848536" y="12256"/>
                </a:lnTo>
                <a:lnTo>
                  <a:pt x="3920026" y="15073"/>
                </a:lnTo>
                <a:lnTo>
                  <a:pt x="3990898" y="18168"/>
                </a:lnTo>
                <a:lnTo>
                  <a:pt x="4061131" y="21538"/>
                </a:lnTo>
                <a:lnTo>
                  <a:pt x="4130706" y="25179"/>
                </a:lnTo>
                <a:lnTo>
                  <a:pt x="4199603" y="29088"/>
                </a:lnTo>
                <a:lnTo>
                  <a:pt x="4267802" y="33261"/>
                </a:lnTo>
                <a:lnTo>
                  <a:pt x="4335283" y="37696"/>
                </a:lnTo>
                <a:lnTo>
                  <a:pt x="4402025" y="42387"/>
                </a:lnTo>
                <a:lnTo>
                  <a:pt x="4468010" y="47333"/>
                </a:lnTo>
                <a:lnTo>
                  <a:pt x="4533217" y="52529"/>
                </a:lnTo>
                <a:lnTo>
                  <a:pt x="4597626" y="57972"/>
                </a:lnTo>
                <a:lnTo>
                  <a:pt x="4661218" y="63659"/>
                </a:lnTo>
                <a:lnTo>
                  <a:pt x="4723971" y="69585"/>
                </a:lnTo>
                <a:lnTo>
                  <a:pt x="4785868" y="75748"/>
                </a:lnTo>
                <a:lnTo>
                  <a:pt x="4846886" y="82144"/>
                </a:lnTo>
                <a:lnTo>
                  <a:pt x="4907007" y="88769"/>
                </a:lnTo>
                <a:lnTo>
                  <a:pt x="4966211" y="95621"/>
                </a:lnTo>
                <a:lnTo>
                  <a:pt x="5024477" y="102695"/>
                </a:lnTo>
                <a:lnTo>
                  <a:pt x="5081786" y="109989"/>
                </a:lnTo>
                <a:lnTo>
                  <a:pt x="5138118" y="117498"/>
                </a:lnTo>
                <a:lnTo>
                  <a:pt x="5193452" y="125219"/>
                </a:lnTo>
                <a:lnTo>
                  <a:pt x="5247770" y="133149"/>
                </a:lnTo>
                <a:lnTo>
                  <a:pt x="5301050" y="141284"/>
                </a:lnTo>
                <a:lnTo>
                  <a:pt x="5353273" y="149620"/>
                </a:lnTo>
                <a:lnTo>
                  <a:pt x="5404420" y="158155"/>
                </a:lnTo>
                <a:lnTo>
                  <a:pt x="5454469" y="166885"/>
                </a:lnTo>
                <a:lnTo>
                  <a:pt x="5503402" y="175806"/>
                </a:lnTo>
                <a:lnTo>
                  <a:pt x="5551198" y="184915"/>
                </a:lnTo>
                <a:lnTo>
                  <a:pt x="5597838" y="194208"/>
                </a:lnTo>
                <a:lnTo>
                  <a:pt x="5643300" y="203682"/>
                </a:lnTo>
                <a:lnTo>
                  <a:pt x="5687567" y="213333"/>
                </a:lnTo>
                <a:lnTo>
                  <a:pt x="5730616" y="223158"/>
                </a:lnTo>
                <a:lnTo>
                  <a:pt x="5772430" y="233154"/>
                </a:lnTo>
                <a:lnTo>
                  <a:pt x="5812987" y="243317"/>
                </a:lnTo>
                <a:lnTo>
                  <a:pt x="5852267" y="253643"/>
                </a:lnTo>
                <a:lnTo>
                  <a:pt x="5890252" y="264129"/>
                </a:lnTo>
                <a:lnTo>
                  <a:pt x="5926920" y="274771"/>
                </a:lnTo>
                <a:lnTo>
                  <a:pt x="5996229" y="296512"/>
                </a:lnTo>
                <a:lnTo>
                  <a:pt x="6060033" y="318836"/>
                </a:lnTo>
                <a:lnTo>
                  <a:pt x="6118174" y="341717"/>
                </a:lnTo>
                <a:lnTo>
                  <a:pt x="6170492" y="365127"/>
                </a:lnTo>
                <a:lnTo>
                  <a:pt x="6216828" y="389037"/>
                </a:lnTo>
                <a:lnTo>
                  <a:pt x="6257022" y="413420"/>
                </a:lnTo>
                <a:lnTo>
                  <a:pt x="6290915" y="438248"/>
                </a:lnTo>
                <a:lnTo>
                  <a:pt x="6329590" y="476264"/>
                </a:lnTo>
                <a:lnTo>
                  <a:pt x="6353189" y="515124"/>
                </a:lnTo>
                <a:lnTo>
                  <a:pt x="6361176" y="554736"/>
                </a:lnTo>
                <a:lnTo>
                  <a:pt x="6360282" y="568017"/>
                </a:lnTo>
                <a:lnTo>
                  <a:pt x="6347031" y="607388"/>
                </a:lnTo>
                <a:lnTo>
                  <a:pt x="6318346" y="645978"/>
                </a:lnTo>
                <a:lnTo>
                  <a:pt x="6274766" y="683691"/>
                </a:lnTo>
                <a:lnTo>
                  <a:pt x="6237703" y="708300"/>
                </a:lnTo>
                <a:lnTo>
                  <a:pt x="6194418" y="732450"/>
                </a:lnTo>
                <a:lnTo>
                  <a:pt x="6145071" y="756113"/>
                </a:lnTo>
                <a:lnTo>
                  <a:pt x="6089821" y="779262"/>
                </a:lnTo>
                <a:lnTo>
                  <a:pt x="6028829" y="801868"/>
                </a:lnTo>
                <a:lnTo>
                  <a:pt x="5962252" y="823904"/>
                </a:lnTo>
                <a:lnTo>
                  <a:pt x="5890252" y="845342"/>
                </a:lnTo>
                <a:lnTo>
                  <a:pt x="5852267" y="855828"/>
                </a:lnTo>
                <a:lnTo>
                  <a:pt x="5812987" y="866154"/>
                </a:lnTo>
                <a:lnTo>
                  <a:pt x="5772430" y="876317"/>
                </a:lnTo>
                <a:lnTo>
                  <a:pt x="5730616" y="886313"/>
                </a:lnTo>
                <a:lnTo>
                  <a:pt x="5687567" y="896138"/>
                </a:lnTo>
                <a:lnTo>
                  <a:pt x="5643300" y="905789"/>
                </a:lnTo>
                <a:lnTo>
                  <a:pt x="5597838" y="915263"/>
                </a:lnTo>
                <a:lnTo>
                  <a:pt x="5551198" y="924556"/>
                </a:lnTo>
                <a:lnTo>
                  <a:pt x="5503402" y="933665"/>
                </a:lnTo>
                <a:lnTo>
                  <a:pt x="5454469" y="942586"/>
                </a:lnTo>
                <a:lnTo>
                  <a:pt x="5404420" y="951316"/>
                </a:lnTo>
                <a:lnTo>
                  <a:pt x="5353273" y="959851"/>
                </a:lnTo>
                <a:lnTo>
                  <a:pt x="5301050" y="968187"/>
                </a:lnTo>
                <a:lnTo>
                  <a:pt x="5247770" y="976322"/>
                </a:lnTo>
                <a:lnTo>
                  <a:pt x="5193452" y="984252"/>
                </a:lnTo>
                <a:lnTo>
                  <a:pt x="5138118" y="991973"/>
                </a:lnTo>
                <a:lnTo>
                  <a:pt x="5081786" y="999482"/>
                </a:lnTo>
                <a:lnTo>
                  <a:pt x="5024477" y="1006776"/>
                </a:lnTo>
                <a:lnTo>
                  <a:pt x="4966211" y="1013850"/>
                </a:lnTo>
                <a:lnTo>
                  <a:pt x="4907007" y="1020702"/>
                </a:lnTo>
                <a:lnTo>
                  <a:pt x="4846886" y="1027327"/>
                </a:lnTo>
                <a:lnTo>
                  <a:pt x="4785867" y="1033723"/>
                </a:lnTo>
                <a:lnTo>
                  <a:pt x="4723971" y="1039886"/>
                </a:lnTo>
                <a:lnTo>
                  <a:pt x="4661218" y="1045812"/>
                </a:lnTo>
                <a:lnTo>
                  <a:pt x="4597626" y="1051499"/>
                </a:lnTo>
                <a:lnTo>
                  <a:pt x="4533217" y="1056942"/>
                </a:lnTo>
                <a:lnTo>
                  <a:pt x="4468010" y="1062138"/>
                </a:lnTo>
                <a:lnTo>
                  <a:pt x="4402025" y="1067084"/>
                </a:lnTo>
                <a:lnTo>
                  <a:pt x="4335283" y="1071775"/>
                </a:lnTo>
                <a:lnTo>
                  <a:pt x="4267802" y="1076210"/>
                </a:lnTo>
                <a:lnTo>
                  <a:pt x="4199603" y="1080383"/>
                </a:lnTo>
                <a:lnTo>
                  <a:pt x="4130706" y="1084292"/>
                </a:lnTo>
                <a:lnTo>
                  <a:pt x="4061131" y="1087933"/>
                </a:lnTo>
                <a:lnTo>
                  <a:pt x="3990898" y="1091303"/>
                </a:lnTo>
                <a:lnTo>
                  <a:pt x="3920026" y="1094398"/>
                </a:lnTo>
                <a:lnTo>
                  <a:pt x="3848536" y="1097215"/>
                </a:lnTo>
                <a:lnTo>
                  <a:pt x="3776447" y="1099751"/>
                </a:lnTo>
                <a:lnTo>
                  <a:pt x="3703780" y="1102000"/>
                </a:lnTo>
                <a:lnTo>
                  <a:pt x="3630555" y="1103962"/>
                </a:lnTo>
                <a:lnTo>
                  <a:pt x="3556790" y="1105631"/>
                </a:lnTo>
                <a:lnTo>
                  <a:pt x="3482507" y="1107004"/>
                </a:lnTo>
                <a:lnTo>
                  <a:pt x="3407726" y="1108078"/>
                </a:lnTo>
                <a:lnTo>
                  <a:pt x="3332465" y="1108850"/>
                </a:lnTo>
                <a:lnTo>
                  <a:pt x="3256746" y="1109316"/>
                </a:lnTo>
                <a:lnTo>
                  <a:pt x="3180588" y="1109472"/>
                </a:lnTo>
                <a:lnTo>
                  <a:pt x="3104429" y="1109316"/>
                </a:lnTo>
                <a:lnTo>
                  <a:pt x="3028710" y="1108850"/>
                </a:lnTo>
                <a:lnTo>
                  <a:pt x="2953449" y="1108078"/>
                </a:lnTo>
                <a:lnTo>
                  <a:pt x="2878668" y="1107004"/>
                </a:lnTo>
                <a:lnTo>
                  <a:pt x="2804385" y="1105631"/>
                </a:lnTo>
                <a:lnTo>
                  <a:pt x="2730620" y="1103962"/>
                </a:lnTo>
                <a:lnTo>
                  <a:pt x="2657395" y="1102000"/>
                </a:lnTo>
                <a:lnTo>
                  <a:pt x="2584728" y="1099751"/>
                </a:lnTo>
                <a:lnTo>
                  <a:pt x="2512639" y="1097215"/>
                </a:lnTo>
                <a:lnTo>
                  <a:pt x="2441149" y="1094398"/>
                </a:lnTo>
                <a:lnTo>
                  <a:pt x="2370277" y="1091303"/>
                </a:lnTo>
                <a:lnTo>
                  <a:pt x="2300044" y="1087933"/>
                </a:lnTo>
                <a:lnTo>
                  <a:pt x="2230469" y="1084292"/>
                </a:lnTo>
                <a:lnTo>
                  <a:pt x="2161572" y="1080383"/>
                </a:lnTo>
                <a:lnTo>
                  <a:pt x="2093373" y="1076210"/>
                </a:lnTo>
                <a:lnTo>
                  <a:pt x="2025892" y="1071775"/>
                </a:lnTo>
                <a:lnTo>
                  <a:pt x="1959150" y="1067084"/>
                </a:lnTo>
                <a:lnTo>
                  <a:pt x="1893165" y="1062138"/>
                </a:lnTo>
                <a:lnTo>
                  <a:pt x="1827958" y="1056942"/>
                </a:lnTo>
                <a:lnTo>
                  <a:pt x="1763549" y="1051499"/>
                </a:lnTo>
                <a:lnTo>
                  <a:pt x="1699957" y="1045812"/>
                </a:lnTo>
                <a:lnTo>
                  <a:pt x="1637204" y="1039886"/>
                </a:lnTo>
                <a:lnTo>
                  <a:pt x="1575308" y="1033723"/>
                </a:lnTo>
                <a:lnTo>
                  <a:pt x="1514289" y="1027327"/>
                </a:lnTo>
                <a:lnTo>
                  <a:pt x="1454168" y="1020702"/>
                </a:lnTo>
                <a:lnTo>
                  <a:pt x="1394964" y="1013850"/>
                </a:lnTo>
                <a:lnTo>
                  <a:pt x="1336698" y="1006776"/>
                </a:lnTo>
                <a:lnTo>
                  <a:pt x="1279389" y="999482"/>
                </a:lnTo>
                <a:lnTo>
                  <a:pt x="1223057" y="991973"/>
                </a:lnTo>
                <a:lnTo>
                  <a:pt x="1167723" y="984252"/>
                </a:lnTo>
                <a:lnTo>
                  <a:pt x="1113405" y="976322"/>
                </a:lnTo>
                <a:lnTo>
                  <a:pt x="1060125" y="968187"/>
                </a:lnTo>
                <a:lnTo>
                  <a:pt x="1007902" y="959851"/>
                </a:lnTo>
                <a:lnTo>
                  <a:pt x="956755" y="951316"/>
                </a:lnTo>
                <a:lnTo>
                  <a:pt x="906706" y="942586"/>
                </a:lnTo>
                <a:lnTo>
                  <a:pt x="857773" y="933665"/>
                </a:lnTo>
                <a:lnTo>
                  <a:pt x="809977" y="924556"/>
                </a:lnTo>
                <a:lnTo>
                  <a:pt x="763337" y="915263"/>
                </a:lnTo>
                <a:lnTo>
                  <a:pt x="717875" y="905789"/>
                </a:lnTo>
                <a:lnTo>
                  <a:pt x="673608" y="896138"/>
                </a:lnTo>
                <a:lnTo>
                  <a:pt x="630559" y="886313"/>
                </a:lnTo>
                <a:lnTo>
                  <a:pt x="588745" y="876317"/>
                </a:lnTo>
                <a:lnTo>
                  <a:pt x="548188" y="866154"/>
                </a:lnTo>
                <a:lnTo>
                  <a:pt x="508908" y="855828"/>
                </a:lnTo>
                <a:lnTo>
                  <a:pt x="470923" y="845342"/>
                </a:lnTo>
                <a:lnTo>
                  <a:pt x="434255" y="834700"/>
                </a:lnTo>
                <a:lnTo>
                  <a:pt x="364946" y="812959"/>
                </a:lnTo>
                <a:lnTo>
                  <a:pt x="301142" y="790635"/>
                </a:lnTo>
                <a:lnTo>
                  <a:pt x="243001" y="767754"/>
                </a:lnTo>
                <a:lnTo>
                  <a:pt x="190683" y="744344"/>
                </a:lnTo>
                <a:lnTo>
                  <a:pt x="144347" y="720434"/>
                </a:lnTo>
                <a:lnTo>
                  <a:pt x="104153" y="696051"/>
                </a:lnTo>
                <a:lnTo>
                  <a:pt x="70260" y="671223"/>
                </a:lnTo>
                <a:lnTo>
                  <a:pt x="31585" y="633207"/>
                </a:lnTo>
                <a:lnTo>
                  <a:pt x="7986" y="594347"/>
                </a:lnTo>
                <a:lnTo>
                  <a:pt x="0" y="554736"/>
                </a:lnTo>
                <a:close/>
              </a:path>
            </a:pathLst>
          </a:custGeom>
          <a:ln w="39624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7413" y="1257300"/>
            <a:ext cx="7877175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object 4"/>
          <p:cNvSpPr/>
          <p:nvPr/>
        </p:nvSpPr>
        <p:spPr>
          <a:xfrm>
            <a:off x="2534194" y="4741817"/>
            <a:ext cx="7454538" cy="953590"/>
          </a:xfrm>
          <a:custGeom>
            <a:avLst/>
            <a:gdLst/>
            <a:ahLst/>
            <a:cxnLst/>
            <a:rect l="l" t="t" r="r" b="b"/>
            <a:pathLst>
              <a:path w="6361430" h="1109979">
                <a:moveTo>
                  <a:pt x="0" y="554736"/>
                </a:moveTo>
                <a:lnTo>
                  <a:pt x="7986" y="515124"/>
                </a:lnTo>
                <a:lnTo>
                  <a:pt x="31585" y="476264"/>
                </a:lnTo>
                <a:lnTo>
                  <a:pt x="70260" y="438248"/>
                </a:lnTo>
                <a:lnTo>
                  <a:pt x="104153" y="413420"/>
                </a:lnTo>
                <a:lnTo>
                  <a:pt x="144347" y="389037"/>
                </a:lnTo>
                <a:lnTo>
                  <a:pt x="190683" y="365127"/>
                </a:lnTo>
                <a:lnTo>
                  <a:pt x="243001" y="341717"/>
                </a:lnTo>
                <a:lnTo>
                  <a:pt x="301142" y="318836"/>
                </a:lnTo>
                <a:lnTo>
                  <a:pt x="364946" y="296512"/>
                </a:lnTo>
                <a:lnTo>
                  <a:pt x="434255" y="274771"/>
                </a:lnTo>
                <a:lnTo>
                  <a:pt x="470923" y="264129"/>
                </a:lnTo>
                <a:lnTo>
                  <a:pt x="508908" y="253643"/>
                </a:lnTo>
                <a:lnTo>
                  <a:pt x="548188" y="243317"/>
                </a:lnTo>
                <a:lnTo>
                  <a:pt x="588745" y="233154"/>
                </a:lnTo>
                <a:lnTo>
                  <a:pt x="630559" y="223158"/>
                </a:lnTo>
                <a:lnTo>
                  <a:pt x="673608" y="213333"/>
                </a:lnTo>
                <a:lnTo>
                  <a:pt x="717875" y="203682"/>
                </a:lnTo>
                <a:lnTo>
                  <a:pt x="763337" y="194208"/>
                </a:lnTo>
                <a:lnTo>
                  <a:pt x="809977" y="184915"/>
                </a:lnTo>
                <a:lnTo>
                  <a:pt x="857773" y="175806"/>
                </a:lnTo>
                <a:lnTo>
                  <a:pt x="906706" y="166885"/>
                </a:lnTo>
                <a:lnTo>
                  <a:pt x="956755" y="158155"/>
                </a:lnTo>
                <a:lnTo>
                  <a:pt x="1007902" y="149620"/>
                </a:lnTo>
                <a:lnTo>
                  <a:pt x="1060125" y="141284"/>
                </a:lnTo>
                <a:lnTo>
                  <a:pt x="1113405" y="133149"/>
                </a:lnTo>
                <a:lnTo>
                  <a:pt x="1167723" y="125219"/>
                </a:lnTo>
                <a:lnTo>
                  <a:pt x="1223057" y="117498"/>
                </a:lnTo>
                <a:lnTo>
                  <a:pt x="1279389" y="109989"/>
                </a:lnTo>
                <a:lnTo>
                  <a:pt x="1336698" y="102695"/>
                </a:lnTo>
                <a:lnTo>
                  <a:pt x="1394964" y="95621"/>
                </a:lnTo>
                <a:lnTo>
                  <a:pt x="1454168" y="88769"/>
                </a:lnTo>
                <a:lnTo>
                  <a:pt x="1514289" y="82144"/>
                </a:lnTo>
                <a:lnTo>
                  <a:pt x="1575308" y="75748"/>
                </a:lnTo>
                <a:lnTo>
                  <a:pt x="1637204" y="69585"/>
                </a:lnTo>
                <a:lnTo>
                  <a:pt x="1699957" y="63659"/>
                </a:lnTo>
                <a:lnTo>
                  <a:pt x="1763549" y="57972"/>
                </a:lnTo>
                <a:lnTo>
                  <a:pt x="1827958" y="52529"/>
                </a:lnTo>
                <a:lnTo>
                  <a:pt x="1893165" y="47333"/>
                </a:lnTo>
                <a:lnTo>
                  <a:pt x="1959150" y="42387"/>
                </a:lnTo>
                <a:lnTo>
                  <a:pt x="2025892" y="37696"/>
                </a:lnTo>
                <a:lnTo>
                  <a:pt x="2093373" y="33261"/>
                </a:lnTo>
                <a:lnTo>
                  <a:pt x="2161572" y="29088"/>
                </a:lnTo>
                <a:lnTo>
                  <a:pt x="2230469" y="25179"/>
                </a:lnTo>
                <a:lnTo>
                  <a:pt x="2300044" y="21538"/>
                </a:lnTo>
                <a:lnTo>
                  <a:pt x="2370277" y="18168"/>
                </a:lnTo>
                <a:lnTo>
                  <a:pt x="2441149" y="15073"/>
                </a:lnTo>
                <a:lnTo>
                  <a:pt x="2512639" y="12256"/>
                </a:lnTo>
                <a:lnTo>
                  <a:pt x="2584728" y="9720"/>
                </a:lnTo>
                <a:lnTo>
                  <a:pt x="2657395" y="7471"/>
                </a:lnTo>
                <a:lnTo>
                  <a:pt x="2730620" y="5509"/>
                </a:lnTo>
                <a:lnTo>
                  <a:pt x="2804385" y="3840"/>
                </a:lnTo>
                <a:lnTo>
                  <a:pt x="2878668" y="2467"/>
                </a:lnTo>
                <a:lnTo>
                  <a:pt x="2953449" y="1393"/>
                </a:lnTo>
                <a:lnTo>
                  <a:pt x="3028710" y="621"/>
                </a:lnTo>
                <a:lnTo>
                  <a:pt x="3104429" y="155"/>
                </a:lnTo>
                <a:lnTo>
                  <a:pt x="3180588" y="0"/>
                </a:lnTo>
                <a:lnTo>
                  <a:pt x="3256746" y="155"/>
                </a:lnTo>
                <a:lnTo>
                  <a:pt x="3332465" y="621"/>
                </a:lnTo>
                <a:lnTo>
                  <a:pt x="3407726" y="1393"/>
                </a:lnTo>
                <a:lnTo>
                  <a:pt x="3482507" y="2467"/>
                </a:lnTo>
                <a:lnTo>
                  <a:pt x="3556790" y="3840"/>
                </a:lnTo>
                <a:lnTo>
                  <a:pt x="3630555" y="5509"/>
                </a:lnTo>
                <a:lnTo>
                  <a:pt x="3703780" y="7471"/>
                </a:lnTo>
                <a:lnTo>
                  <a:pt x="3776447" y="9720"/>
                </a:lnTo>
                <a:lnTo>
                  <a:pt x="3848536" y="12256"/>
                </a:lnTo>
                <a:lnTo>
                  <a:pt x="3920026" y="15073"/>
                </a:lnTo>
                <a:lnTo>
                  <a:pt x="3990898" y="18168"/>
                </a:lnTo>
                <a:lnTo>
                  <a:pt x="4061131" y="21538"/>
                </a:lnTo>
                <a:lnTo>
                  <a:pt x="4130706" y="25179"/>
                </a:lnTo>
                <a:lnTo>
                  <a:pt x="4199603" y="29088"/>
                </a:lnTo>
                <a:lnTo>
                  <a:pt x="4267802" y="33261"/>
                </a:lnTo>
                <a:lnTo>
                  <a:pt x="4335283" y="37696"/>
                </a:lnTo>
                <a:lnTo>
                  <a:pt x="4402025" y="42387"/>
                </a:lnTo>
                <a:lnTo>
                  <a:pt x="4468010" y="47333"/>
                </a:lnTo>
                <a:lnTo>
                  <a:pt x="4533217" y="52529"/>
                </a:lnTo>
                <a:lnTo>
                  <a:pt x="4597626" y="57972"/>
                </a:lnTo>
                <a:lnTo>
                  <a:pt x="4661218" y="63659"/>
                </a:lnTo>
                <a:lnTo>
                  <a:pt x="4723971" y="69585"/>
                </a:lnTo>
                <a:lnTo>
                  <a:pt x="4785868" y="75748"/>
                </a:lnTo>
                <a:lnTo>
                  <a:pt x="4846886" y="82144"/>
                </a:lnTo>
                <a:lnTo>
                  <a:pt x="4907007" y="88769"/>
                </a:lnTo>
                <a:lnTo>
                  <a:pt x="4966211" y="95621"/>
                </a:lnTo>
                <a:lnTo>
                  <a:pt x="5024477" y="102695"/>
                </a:lnTo>
                <a:lnTo>
                  <a:pt x="5081786" y="109989"/>
                </a:lnTo>
                <a:lnTo>
                  <a:pt x="5138118" y="117498"/>
                </a:lnTo>
                <a:lnTo>
                  <a:pt x="5193452" y="125219"/>
                </a:lnTo>
                <a:lnTo>
                  <a:pt x="5247770" y="133149"/>
                </a:lnTo>
                <a:lnTo>
                  <a:pt x="5301050" y="141284"/>
                </a:lnTo>
                <a:lnTo>
                  <a:pt x="5353273" y="149620"/>
                </a:lnTo>
                <a:lnTo>
                  <a:pt x="5404420" y="158155"/>
                </a:lnTo>
                <a:lnTo>
                  <a:pt x="5454469" y="166885"/>
                </a:lnTo>
                <a:lnTo>
                  <a:pt x="5503402" y="175806"/>
                </a:lnTo>
                <a:lnTo>
                  <a:pt x="5551198" y="184915"/>
                </a:lnTo>
                <a:lnTo>
                  <a:pt x="5597838" y="194208"/>
                </a:lnTo>
                <a:lnTo>
                  <a:pt x="5643300" y="203682"/>
                </a:lnTo>
                <a:lnTo>
                  <a:pt x="5687567" y="213333"/>
                </a:lnTo>
                <a:lnTo>
                  <a:pt x="5730616" y="223158"/>
                </a:lnTo>
                <a:lnTo>
                  <a:pt x="5772430" y="233154"/>
                </a:lnTo>
                <a:lnTo>
                  <a:pt x="5812987" y="243317"/>
                </a:lnTo>
                <a:lnTo>
                  <a:pt x="5852267" y="253643"/>
                </a:lnTo>
                <a:lnTo>
                  <a:pt x="5890252" y="264129"/>
                </a:lnTo>
                <a:lnTo>
                  <a:pt x="5926920" y="274771"/>
                </a:lnTo>
                <a:lnTo>
                  <a:pt x="5996229" y="296512"/>
                </a:lnTo>
                <a:lnTo>
                  <a:pt x="6060033" y="318836"/>
                </a:lnTo>
                <a:lnTo>
                  <a:pt x="6118174" y="341717"/>
                </a:lnTo>
                <a:lnTo>
                  <a:pt x="6170492" y="365127"/>
                </a:lnTo>
                <a:lnTo>
                  <a:pt x="6216828" y="389037"/>
                </a:lnTo>
                <a:lnTo>
                  <a:pt x="6257022" y="413420"/>
                </a:lnTo>
                <a:lnTo>
                  <a:pt x="6290915" y="438248"/>
                </a:lnTo>
                <a:lnTo>
                  <a:pt x="6329590" y="476264"/>
                </a:lnTo>
                <a:lnTo>
                  <a:pt x="6353189" y="515124"/>
                </a:lnTo>
                <a:lnTo>
                  <a:pt x="6361176" y="554736"/>
                </a:lnTo>
                <a:lnTo>
                  <a:pt x="6360282" y="568017"/>
                </a:lnTo>
                <a:lnTo>
                  <a:pt x="6347031" y="607388"/>
                </a:lnTo>
                <a:lnTo>
                  <a:pt x="6318346" y="645978"/>
                </a:lnTo>
                <a:lnTo>
                  <a:pt x="6274766" y="683691"/>
                </a:lnTo>
                <a:lnTo>
                  <a:pt x="6237703" y="708300"/>
                </a:lnTo>
                <a:lnTo>
                  <a:pt x="6194418" y="732450"/>
                </a:lnTo>
                <a:lnTo>
                  <a:pt x="6145071" y="756113"/>
                </a:lnTo>
                <a:lnTo>
                  <a:pt x="6089821" y="779262"/>
                </a:lnTo>
                <a:lnTo>
                  <a:pt x="6028829" y="801868"/>
                </a:lnTo>
                <a:lnTo>
                  <a:pt x="5962252" y="823904"/>
                </a:lnTo>
                <a:lnTo>
                  <a:pt x="5890252" y="845342"/>
                </a:lnTo>
                <a:lnTo>
                  <a:pt x="5852267" y="855828"/>
                </a:lnTo>
                <a:lnTo>
                  <a:pt x="5812987" y="866154"/>
                </a:lnTo>
                <a:lnTo>
                  <a:pt x="5772430" y="876317"/>
                </a:lnTo>
                <a:lnTo>
                  <a:pt x="5730616" y="886313"/>
                </a:lnTo>
                <a:lnTo>
                  <a:pt x="5687567" y="896138"/>
                </a:lnTo>
                <a:lnTo>
                  <a:pt x="5643300" y="905789"/>
                </a:lnTo>
                <a:lnTo>
                  <a:pt x="5597838" y="915263"/>
                </a:lnTo>
                <a:lnTo>
                  <a:pt x="5551198" y="924556"/>
                </a:lnTo>
                <a:lnTo>
                  <a:pt x="5503402" y="933665"/>
                </a:lnTo>
                <a:lnTo>
                  <a:pt x="5454469" y="942586"/>
                </a:lnTo>
                <a:lnTo>
                  <a:pt x="5404420" y="951316"/>
                </a:lnTo>
                <a:lnTo>
                  <a:pt x="5353273" y="959851"/>
                </a:lnTo>
                <a:lnTo>
                  <a:pt x="5301050" y="968187"/>
                </a:lnTo>
                <a:lnTo>
                  <a:pt x="5247770" y="976322"/>
                </a:lnTo>
                <a:lnTo>
                  <a:pt x="5193452" y="984252"/>
                </a:lnTo>
                <a:lnTo>
                  <a:pt x="5138118" y="991973"/>
                </a:lnTo>
                <a:lnTo>
                  <a:pt x="5081786" y="999482"/>
                </a:lnTo>
                <a:lnTo>
                  <a:pt x="5024477" y="1006776"/>
                </a:lnTo>
                <a:lnTo>
                  <a:pt x="4966211" y="1013850"/>
                </a:lnTo>
                <a:lnTo>
                  <a:pt x="4907007" y="1020702"/>
                </a:lnTo>
                <a:lnTo>
                  <a:pt x="4846886" y="1027327"/>
                </a:lnTo>
                <a:lnTo>
                  <a:pt x="4785867" y="1033723"/>
                </a:lnTo>
                <a:lnTo>
                  <a:pt x="4723971" y="1039886"/>
                </a:lnTo>
                <a:lnTo>
                  <a:pt x="4661218" y="1045812"/>
                </a:lnTo>
                <a:lnTo>
                  <a:pt x="4597626" y="1051499"/>
                </a:lnTo>
                <a:lnTo>
                  <a:pt x="4533217" y="1056942"/>
                </a:lnTo>
                <a:lnTo>
                  <a:pt x="4468010" y="1062138"/>
                </a:lnTo>
                <a:lnTo>
                  <a:pt x="4402025" y="1067084"/>
                </a:lnTo>
                <a:lnTo>
                  <a:pt x="4335283" y="1071775"/>
                </a:lnTo>
                <a:lnTo>
                  <a:pt x="4267802" y="1076210"/>
                </a:lnTo>
                <a:lnTo>
                  <a:pt x="4199603" y="1080383"/>
                </a:lnTo>
                <a:lnTo>
                  <a:pt x="4130706" y="1084292"/>
                </a:lnTo>
                <a:lnTo>
                  <a:pt x="4061131" y="1087933"/>
                </a:lnTo>
                <a:lnTo>
                  <a:pt x="3990898" y="1091303"/>
                </a:lnTo>
                <a:lnTo>
                  <a:pt x="3920026" y="1094398"/>
                </a:lnTo>
                <a:lnTo>
                  <a:pt x="3848536" y="1097215"/>
                </a:lnTo>
                <a:lnTo>
                  <a:pt x="3776447" y="1099751"/>
                </a:lnTo>
                <a:lnTo>
                  <a:pt x="3703780" y="1102000"/>
                </a:lnTo>
                <a:lnTo>
                  <a:pt x="3630555" y="1103962"/>
                </a:lnTo>
                <a:lnTo>
                  <a:pt x="3556790" y="1105631"/>
                </a:lnTo>
                <a:lnTo>
                  <a:pt x="3482507" y="1107004"/>
                </a:lnTo>
                <a:lnTo>
                  <a:pt x="3407726" y="1108078"/>
                </a:lnTo>
                <a:lnTo>
                  <a:pt x="3332465" y="1108850"/>
                </a:lnTo>
                <a:lnTo>
                  <a:pt x="3256746" y="1109316"/>
                </a:lnTo>
                <a:lnTo>
                  <a:pt x="3180588" y="1109472"/>
                </a:lnTo>
                <a:lnTo>
                  <a:pt x="3104429" y="1109316"/>
                </a:lnTo>
                <a:lnTo>
                  <a:pt x="3028710" y="1108850"/>
                </a:lnTo>
                <a:lnTo>
                  <a:pt x="2953449" y="1108078"/>
                </a:lnTo>
                <a:lnTo>
                  <a:pt x="2878668" y="1107004"/>
                </a:lnTo>
                <a:lnTo>
                  <a:pt x="2804385" y="1105631"/>
                </a:lnTo>
                <a:lnTo>
                  <a:pt x="2730620" y="1103962"/>
                </a:lnTo>
                <a:lnTo>
                  <a:pt x="2657395" y="1102000"/>
                </a:lnTo>
                <a:lnTo>
                  <a:pt x="2584728" y="1099751"/>
                </a:lnTo>
                <a:lnTo>
                  <a:pt x="2512639" y="1097215"/>
                </a:lnTo>
                <a:lnTo>
                  <a:pt x="2441149" y="1094398"/>
                </a:lnTo>
                <a:lnTo>
                  <a:pt x="2370277" y="1091303"/>
                </a:lnTo>
                <a:lnTo>
                  <a:pt x="2300044" y="1087933"/>
                </a:lnTo>
                <a:lnTo>
                  <a:pt x="2230469" y="1084292"/>
                </a:lnTo>
                <a:lnTo>
                  <a:pt x="2161572" y="1080383"/>
                </a:lnTo>
                <a:lnTo>
                  <a:pt x="2093373" y="1076210"/>
                </a:lnTo>
                <a:lnTo>
                  <a:pt x="2025892" y="1071775"/>
                </a:lnTo>
                <a:lnTo>
                  <a:pt x="1959150" y="1067084"/>
                </a:lnTo>
                <a:lnTo>
                  <a:pt x="1893165" y="1062138"/>
                </a:lnTo>
                <a:lnTo>
                  <a:pt x="1827958" y="1056942"/>
                </a:lnTo>
                <a:lnTo>
                  <a:pt x="1763549" y="1051499"/>
                </a:lnTo>
                <a:lnTo>
                  <a:pt x="1699957" y="1045812"/>
                </a:lnTo>
                <a:lnTo>
                  <a:pt x="1637204" y="1039886"/>
                </a:lnTo>
                <a:lnTo>
                  <a:pt x="1575308" y="1033723"/>
                </a:lnTo>
                <a:lnTo>
                  <a:pt x="1514289" y="1027327"/>
                </a:lnTo>
                <a:lnTo>
                  <a:pt x="1454168" y="1020702"/>
                </a:lnTo>
                <a:lnTo>
                  <a:pt x="1394964" y="1013850"/>
                </a:lnTo>
                <a:lnTo>
                  <a:pt x="1336698" y="1006776"/>
                </a:lnTo>
                <a:lnTo>
                  <a:pt x="1279389" y="999482"/>
                </a:lnTo>
                <a:lnTo>
                  <a:pt x="1223057" y="991973"/>
                </a:lnTo>
                <a:lnTo>
                  <a:pt x="1167723" y="984252"/>
                </a:lnTo>
                <a:lnTo>
                  <a:pt x="1113405" y="976322"/>
                </a:lnTo>
                <a:lnTo>
                  <a:pt x="1060125" y="968187"/>
                </a:lnTo>
                <a:lnTo>
                  <a:pt x="1007902" y="959851"/>
                </a:lnTo>
                <a:lnTo>
                  <a:pt x="956755" y="951316"/>
                </a:lnTo>
                <a:lnTo>
                  <a:pt x="906706" y="942586"/>
                </a:lnTo>
                <a:lnTo>
                  <a:pt x="857773" y="933665"/>
                </a:lnTo>
                <a:lnTo>
                  <a:pt x="809977" y="924556"/>
                </a:lnTo>
                <a:lnTo>
                  <a:pt x="763337" y="915263"/>
                </a:lnTo>
                <a:lnTo>
                  <a:pt x="717875" y="905789"/>
                </a:lnTo>
                <a:lnTo>
                  <a:pt x="673608" y="896138"/>
                </a:lnTo>
                <a:lnTo>
                  <a:pt x="630559" y="886313"/>
                </a:lnTo>
                <a:lnTo>
                  <a:pt x="588745" y="876317"/>
                </a:lnTo>
                <a:lnTo>
                  <a:pt x="548188" y="866154"/>
                </a:lnTo>
                <a:lnTo>
                  <a:pt x="508908" y="855828"/>
                </a:lnTo>
                <a:lnTo>
                  <a:pt x="470923" y="845342"/>
                </a:lnTo>
                <a:lnTo>
                  <a:pt x="434255" y="834700"/>
                </a:lnTo>
                <a:lnTo>
                  <a:pt x="364946" y="812959"/>
                </a:lnTo>
                <a:lnTo>
                  <a:pt x="301142" y="790635"/>
                </a:lnTo>
                <a:lnTo>
                  <a:pt x="243001" y="767754"/>
                </a:lnTo>
                <a:lnTo>
                  <a:pt x="190683" y="744344"/>
                </a:lnTo>
                <a:lnTo>
                  <a:pt x="144347" y="720434"/>
                </a:lnTo>
                <a:lnTo>
                  <a:pt x="104153" y="696051"/>
                </a:lnTo>
                <a:lnTo>
                  <a:pt x="70260" y="671223"/>
                </a:lnTo>
                <a:lnTo>
                  <a:pt x="31585" y="633207"/>
                </a:lnTo>
                <a:lnTo>
                  <a:pt x="7986" y="594347"/>
                </a:lnTo>
                <a:lnTo>
                  <a:pt x="0" y="554736"/>
                </a:lnTo>
                <a:close/>
              </a:path>
            </a:pathLst>
          </a:custGeom>
          <a:ln w="39624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4994366" cy="2731443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Подготовка концептуальных документов : концепция  развития школы 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Среднесрочная программа развития, 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программы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антирисковых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мер</a:t>
            </a:r>
          </a:p>
        </p:txBody>
      </p:sp>
      <p:pic>
        <p:nvPicPr>
          <p:cNvPr id="150532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96895" y="764704"/>
            <a:ext cx="1895475" cy="2610209"/>
          </a:xfrm>
          <a:prstGeom prst="rect">
            <a:avLst/>
          </a:prstGeom>
          <a:ln w="12700">
            <a:solidFill>
              <a:schemeClr val="tx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0533" name="Picture 5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35536" y="764704"/>
            <a:ext cx="2252878" cy="3102380"/>
          </a:xfrm>
          <a:prstGeom prst="rect">
            <a:avLst/>
          </a:prstGeom>
          <a:ln w="12700">
            <a:solidFill>
              <a:schemeClr val="tx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053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75882" y="3841111"/>
            <a:ext cx="1789612" cy="2444524"/>
          </a:xfrm>
          <a:prstGeom prst="rect">
            <a:avLst/>
          </a:prstGeom>
          <a:ln w="12700">
            <a:solidFill>
              <a:schemeClr val="tx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0537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66937" y="2665311"/>
            <a:ext cx="1570752" cy="2351599"/>
          </a:xfrm>
          <a:prstGeom prst="rect">
            <a:avLst/>
          </a:prstGeom>
          <a:ln w="12700">
            <a:solidFill>
              <a:schemeClr val="tx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0538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06783" y="3750556"/>
            <a:ext cx="1819725" cy="2625634"/>
          </a:xfrm>
          <a:prstGeom prst="rect">
            <a:avLst/>
          </a:prstGeom>
          <a:ln w="9525">
            <a:solidFill>
              <a:schemeClr val="tx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9600" y="704088"/>
            <a:ext cx="10972800" cy="7502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just">
              <a:spcBef>
                <a:spcPts val="90"/>
              </a:spcBef>
              <a:tabLst>
                <a:tab pos="5080635" algn="l"/>
              </a:tabLst>
            </a:pPr>
            <a:r>
              <a:rPr lang="ru-RU" sz="2400" b="1" spc="150" dirty="0">
                <a:latin typeface="Times New Roman" pitchFamily="18" charset="0"/>
                <a:cs typeface="Times New Roman" pitchFamily="18" charset="0"/>
              </a:rPr>
              <a:t>ФАКТОР</a:t>
            </a:r>
            <a:r>
              <a:rPr lang="ru-RU" sz="2400" b="1" spc="2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spc="175" dirty="0">
                <a:latin typeface="Times New Roman" pitchFamily="18" charset="0"/>
                <a:cs typeface="Times New Roman" pitchFamily="18" charset="0"/>
              </a:rPr>
              <a:t>РИСКА</a:t>
            </a:r>
            <a:r>
              <a:rPr lang="ru-RU" sz="2400" b="1" spc="2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spc="120" dirty="0">
                <a:latin typeface="Times New Roman" pitchFamily="18" charset="0"/>
                <a:cs typeface="Times New Roman" pitchFamily="18" charset="0"/>
              </a:rPr>
              <a:t>«Низкий уровень оснащения школы</a:t>
            </a:r>
            <a:r>
              <a:rPr lang="ru-RU" sz="2400" b="1" spc="55" dirty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400" dirty="0">
                <a:latin typeface="Trebuchet MS"/>
                <a:cs typeface="Trebuchet MS"/>
              </a:rPr>
              <a:t/>
            </a:r>
            <a:br>
              <a:rPr lang="ru-RU" sz="2400" dirty="0">
                <a:latin typeface="Trebuchet MS"/>
                <a:cs typeface="Trebuchet MS"/>
              </a:rPr>
            </a:br>
            <a:endParaRPr sz="2400" spc="-195" dirty="0"/>
          </a:p>
        </p:txBody>
      </p:sp>
      <p:sp>
        <p:nvSpPr>
          <p:cNvPr id="5" name="object 5"/>
          <p:cNvSpPr txBox="1"/>
          <p:nvPr/>
        </p:nvSpPr>
        <p:spPr>
          <a:xfrm>
            <a:off x="432312" y="1722145"/>
            <a:ext cx="10566613" cy="1279196"/>
          </a:xfrm>
          <a:prstGeom prst="rect">
            <a:avLst/>
          </a:prstGeom>
        </p:spPr>
        <p:txBody>
          <a:bodyPr vert="horz" wrap="square" lIns="0" tIns="169545" rIns="0" bIns="0" rtlCol="0">
            <a:spAutoFit/>
          </a:bodyPr>
          <a:lstStyle/>
          <a:p>
            <a:pPr marL="12700" marR="267970" algn="just">
              <a:lnSpc>
                <a:spcPct val="99700"/>
              </a:lnSpc>
              <a:spcBef>
                <a:spcPts val="1115"/>
              </a:spcBef>
            </a:pPr>
            <a:r>
              <a:rPr b="1" spc="95"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b="1" spc="140" dirty="0">
                <a:latin typeface="Times New Roman" pitchFamily="18" charset="0"/>
                <a:cs typeface="Times New Roman" pitchFamily="18" charset="0"/>
              </a:rPr>
              <a:t>программы </a:t>
            </a:r>
            <a:r>
              <a:rPr b="1" spc="120" dirty="0">
                <a:latin typeface="Times New Roman" pitchFamily="18" charset="0"/>
                <a:cs typeface="Times New Roman" pitchFamily="18" charset="0"/>
              </a:rPr>
              <a:t>антирисковых </a:t>
            </a:r>
            <a:r>
              <a:rPr b="1" spc="85" dirty="0">
                <a:latin typeface="Times New Roman" pitchFamily="18" charset="0"/>
                <a:cs typeface="Times New Roman" pitchFamily="18" charset="0"/>
              </a:rPr>
              <a:t>мер</a:t>
            </a:r>
            <a:r>
              <a:rPr b="1" spc="85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/>
              <a:t>создание условий для образовательного процесса – оснащение необходимым материально- техническим и учебно-методическим оборудованием;  укрепление (совершенствование) материально- технической и учебно-методической базы образовательного процесса.</a:t>
            </a:r>
            <a:endParaRPr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01266785"/>
              </p:ext>
            </p:extLst>
          </p:nvPr>
        </p:nvGraphicFramePr>
        <p:xfrm>
          <a:off x="344846" y="3045967"/>
          <a:ext cx="10203883" cy="358329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82281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38107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1816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155"/>
                        </a:spcBef>
                      </a:pPr>
                      <a:r>
                        <a:rPr sz="2000" b="1" spc="1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Задачи</a:t>
                      </a:r>
                      <a:endParaRPr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1466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BEED3"/>
                    </a:solidFill>
                  </a:tcPr>
                </a:tc>
                <a:tc>
                  <a:txBody>
                    <a:bodyPr/>
                    <a:lstStyle/>
                    <a:p>
                      <a:pPr marL="663575">
                        <a:lnSpc>
                          <a:spcPct val="100000"/>
                        </a:lnSpc>
                        <a:spcBef>
                          <a:spcPts val="1155"/>
                        </a:spcBef>
                      </a:pPr>
                      <a:r>
                        <a:rPr sz="2000" b="1" spc="9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</a:t>
                      </a:r>
                      <a:endParaRPr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1466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BEE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05967">
                <a:tc>
                  <a:txBody>
                    <a:bodyPr/>
                    <a:lstStyle/>
                    <a:p>
                      <a:r>
                        <a:rPr lang="ru-RU" sz="2000" b="0" spc="50" dirty="0">
                          <a:latin typeface="Times New Roman" pitchFamily="18" charset="0"/>
                          <a:cs typeface="Times New Roman" pitchFamily="18" charset="0"/>
                        </a:rPr>
                        <a:t>1. </a:t>
                      </a:r>
                      <a:r>
                        <a:rPr kumimoji="0" lang="ru-RU" sz="2000" b="0" kern="1200" spc="5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kumimoji="0" lang="ru-RU" sz="20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оддержка в хорошем состоянии помещения образовательного учреждения и его постепенная модернизация; </a:t>
                      </a:r>
                    </a:p>
                    <a:p>
                      <a:r>
                        <a:rPr kumimoji="0" lang="ru-RU" sz="20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текущий ремонт помещений образовательного учреждения; </a:t>
                      </a:r>
                    </a:p>
                    <a:p>
                      <a:pPr marL="91440" marR="20701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endParaRPr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710" marR="8255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1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625600" algn="l"/>
                          <a:tab pos="2430780" algn="l"/>
                        </a:tabLst>
                        <a:defRPr/>
                      </a:pPr>
                      <a:r>
                        <a:rPr kumimoji="0" lang="ru-RU" sz="20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Приобретение школьной мебели (столы, стулья)</a:t>
                      </a:r>
                    </a:p>
                    <a:p>
                      <a:pPr marL="92710" marR="82550">
                        <a:lnSpc>
                          <a:spcPct val="100000"/>
                        </a:lnSpc>
                        <a:spcBef>
                          <a:spcPts val="315"/>
                        </a:spcBef>
                        <a:tabLst>
                          <a:tab pos="1625600" algn="l"/>
                          <a:tab pos="2430780" algn="l"/>
                        </a:tabLst>
                      </a:pPr>
                      <a:endParaRPr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58227">
                <a:tc>
                  <a:txBody>
                    <a:bodyPr/>
                    <a:lstStyle/>
                    <a:p>
                      <a:pPr marL="91440" marR="16700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ru-RU" sz="2000" b="0" spc="20" dirty="0">
                          <a:latin typeface="Times New Roman" pitchFamily="18" charset="0"/>
                          <a:cs typeface="Times New Roman" pitchFamily="18" charset="0"/>
                        </a:rPr>
                        <a:t>2. </a:t>
                      </a:r>
                      <a:r>
                        <a:rPr kumimoji="0" lang="ru-RU" sz="20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создать условия для использования современных информационно-коммуникационных технологий</a:t>
                      </a:r>
                      <a:endParaRPr sz="20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710" marR="8255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2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Приобретение цифровой техники </a:t>
                      </a:r>
                    </a:p>
                    <a:p>
                      <a:pPr marL="92710" marR="82550" algn="just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endParaRPr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E2C8FAF-13BE-E2B5-891B-ACC994024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spc="150" dirty="0">
                <a:latin typeface="Times New Roman" pitchFamily="18" charset="0"/>
                <a:cs typeface="Times New Roman" pitchFamily="18" charset="0"/>
              </a:rPr>
              <a:t>ФАКТОР</a:t>
            </a:r>
            <a:r>
              <a:rPr lang="ru-RU" sz="2800" b="1" spc="2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spc="175" dirty="0">
                <a:latin typeface="Times New Roman" pitchFamily="18" charset="0"/>
                <a:cs typeface="Times New Roman" pitchFamily="18" charset="0"/>
              </a:rPr>
              <a:t>РИСКА</a:t>
            </a:r>
            <a:r>
              <a:rPr lang="ru-RU" sz="2800" b="1" spc="2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spc="120" dirty="0">
                <a:latin typeface="Times New Roman" pitchFamily="18" charset="0"/>
                <a:cs typeface="Times New Roman" pitchFamily="18" charset="0"/>
              </a:rPr>
              <a:t>«Низкий уровень оснащения школы</a:t>
            </a:r>
            <a:r>
              <a:rPr lang="ru-RU" sz="2800" b="1" spc="55" dirty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800" dirty="0">
                <a:latin typeface="Trebuchet MS"/>
                <a:cs typeface="Trebuchet MS"/>
              </a:rPr>
              <a:t/>
            </a:r>
            <a:br>
              <a:rPr lang="ru-RU" sz="2800" dirty="0">
                <a:latin typeface="Trebuchet MS"/>
                <a:cs typeface="Trebuchet MS"/>
              </a:rPr>
            </a:b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BA40808-0900-4923-5F2A-54C0138084A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Обновлена  информационно-образовательная среда школы к началу 2022 – 2023 учебного года за счёт открытия центра «Точка роста»: лабораторное оборудование  естественно - научного и технологического профилей «Точка роста», зона коворкинга, оборудование для робототехники и современные ноутбуки (5шт) для цифровых лабораторий.  Центр расположен в 3 кабинетах и включает в себя: кабинеты физики, биологии и химии, кабинет проектной деятельности 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C0BF4438-DCFB-D12A-B9EE-A11FF259176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33251" y="1589830"/>
            <a:ext cx="3949149" cy="29628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xmlns="" id="{AAC5E02C-5C7D-6D0A-54C1-453A919000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4314585"/>
            <a:ext cx="4939879" cy="22476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4139326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spc="150" dirty="0">
                <a:latin typeface="Times New Roman" pitchFamily="18" charset="0"/>
                <a:cs typeface="Times New Roman" pitchFamily="18" charset="0"/>
              </a:rPr>
              <a:t>ФАКТОР</a:t>
            </a:r>
            <a:r>
              <a:rPr lang="ru-RU" sz="3100" b="1" spc="2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spc="175" dirty="0">
                <a:latin typeface="Times New Roman" pitchFamily="18" charset="0"/>
                <a:cs typeface="Times New Roman" pitchFamily="18" charset="0"/>
              </a:rPr>
              <a:t>РИСКА</a:t>
            </a:r>
            <a:r>
              <a:rPr lang="ru-RU" sz="3100" b="1" spc="2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spc="120" dirty="0">
                <a:latin typeface="Times New Roman" pitchFamily="18" charset="0"/>
                <a:cs typeface="Times New Roman" pitchFamily="18" charset="0"/>
              </a:rPr>
              <a:t>«Низкий уровень оснащения школы</a:t>
            </a:r>
            <a:r>
              <a:rPr lang="ru-RU" sz="3100" b="1" spc="55" dirty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5400" dirty="0">
                <a:latin typeface="Trebuchet MS"/>
                <a:cs typeface="Trebuchet MS"/>
              </a:rPr>
              <a:t/>
            </a:r>
            <a:br>
              <a:rPr lang="ru-RU" sz="5400" dirty="0">
                <a:latin typeface="Trebuchet MS"/>
                <a:cs typeface="Trebuchet MS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Библиотечный фонд пополнился  учебной литературой на  491 экз.  на сумму 339932, 45</a:t>
            </a:r>
          </a:p>
          <a:p>
            <a:pPr lvl="0"/>
            <a:r>
              <a:rPr lang="ru-RU" dirty="0"/>
              <a:t>Родители первоклассников принесли в дар школе 28 экз. художественной литературы на общую сумму  4703 руб.</a:t>
            </a:r>
          </a:p>
          <a:p>
            <a:pPr lvl="0"/>
            <a:r>
              <a:rPr lang="ru-RU" dirty="0"/>
              <a:t>Направлены документы в Министерство образования и  Министерство строительства РБ по строительству нового современного здания и оснащения материально-технической базы школы. На сегодняшний день завершается привязка ПСД к проекту.</a:t>
            </a:r>
          </a:p>
        </p:txBody>
      </p:sp>
      <p:pic>
        <p:nvPicPr>
          <p:cNvPr id="4" name="Picture 29" descr="C:\Users\школа\Desktop\XXVw0X3nlu7WYcAmgCwE1666664231.jpg">
            <a:extLst>
              <a:ext uri="{FF2B5EF4-FFF2-40B4-BE49-F238E27FC236}">
                <a16:creationId xmlns:a16="http://schemas.microsoft.com/office/drawing/2014/main" xmlns="" id="{7A69B592-BCF4-5B77-2BEE-EF05625773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52191" y="2701280"/>
            <a:ext cx="2539809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spc="150" dirty="0">
                <a:latin typeface="Times New Roman" pitchFamily="18" charset="0"/>
                <a:cs typeface="Times New Roman" pitchFamily="18" charset="0"/>
              </a:rPr>
              <a:t>ФАКТОР</a:t>
            </a:r>
            <a:r>
              <a:rPr lang="ru-RU" sz="3100" b="1" spc="2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spc="175" dirty="0">
                <a:latin typeface="Times New Roman" pitchFamily="18" charset="0"/>
                <a:cs typeface="Times New Roman" pitchFamily="18" charset="0"/>
              </a:rPr>
              <a:t>РИСКА</a:t>
            </a:r>
            <a:r>
              <a:rPr lang="ru-RU" sz="3100" b="1" spc="2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spc="120" dirty="0">
                <a:latin typeface="Times New Roman" pitchFamily="18" charset="0"/>
                <a:cs typeface="Times New Roman" pitchFamily="18" charset="0"/>
              </a:rPr>
              <a:t>«Низкий уровень оснащения школы</a:t>
            </a:r>
            <a:r>
              <a:rPr lang="ru-RU" sz="3100" b="1" spc="55" dirty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5400" dirty="0">
                <a:latin typeface="Trebuchet MS"/>
                <a:cs typeface="Trebuchet MS"/>
              </a:rPr>
              <a:t/>
            </a:r>
            <a:br>
              <a:rPr lang="ru-RU" sz="5400" dirty="0">
                <a:latin typeface="Trebuchet MS"/>
                <a:cs typeface="Trebuchet MS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Ремонт 15 кабинетов, спортивного зала. </a:t>
            </a:r>
          </a:p>
          <a:p>
            <a:pPr lvl="0"/>
            <a:r>
              <a:rPr lang="ru-RU" dirty="0"/>
              <a:t>Приобретено 30 планшетов</a:t>
            </a:r>
          </a:p>
          <a:p>
            <a:pPr lvl="0"/>
            <a:r>
              <a:rPr lang="ru-RU" dirty="0"/>
              <a:t>Произведен ремонт кабинета физики центра «Точка роста»: выравнивание  стен,  замена линолеума, дверей, подведение воды, канализации.</a:t>
            </a:r>
          </a:p>
          <a:p>
            <a:pPr lvl="0"/>
            <a:r>
              <a:rPr lang="ru-RU" dirty="0"/>
              <a:t>Для создания комфортной образовательной среды приобретена школьная мебель: столы- 5 шт., стулья – 10 шт., шкаф для лабораторного оборудования.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spc="150" dirty="0">
                <a:latin typeface="Times New Roman" pitchFamily="18" charset="0"/>
                <a:cs typeface="Times New Roman" pitchFamily="18" charset="0"/>
              </a:rPr>
              <a:t>ФАКТОР</a:t>
            </a:r>
            <a:r>
              <a:rPr lang="ru-RU" sz="3100" b="1" spc="2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spc="175" dirty="0">
                <a:latin typeface="Times New Roman" pitchFamily="18" charset="0"/>
                <a:cs typeface="Times New Roman" pitchFamily="18" charset="0"/>
              </a:rPr>
              <a:t>РИСКА</a:t>
            </a:r>
            <a:r>
              <a:rPr lang="ru-RU" sz="3100" b="1" spc="2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spc="120" dirty="0">
                <a:latin typeface="Times New Roman" pitchFamily="18" charset="0"/>
                <a:cs typeface="Times New Roman" pitchFamily="18" charset="0"/>
              </a:rPr>
              <a:t>«Низкий уровень оснащения школы</a:t>
            </a:r>
            <a:r>
              <a:rPr lang="ru-RU" sz="3100" b="1" spc="55" dirty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5400" dirty="0">
                <a:latin typeface="Trebuchet MS"/>
                <a:cs typeface="Trebuchet MS"/>
              </a:rPr>
              <a:t/>
            </a:r>
            <a:br>
              <a:rPr lang="ru-RU" sz="5400" dirty="0">
                <a:latin typeface="Trebuchet MS"/>
                <a:cs typeface="Trebuchet MS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Родители и выпускники  2020 года (</a:t>
            </a:r>
            <a:r>
              <a:rPr lang="ru-RU" dirty="0" err="1"/>
              <a:t>кл</a:t>
            </a:r>
            <a:r>
              <a:rPr lang="ru-RU" dirty="0"/>
              <a:t>. руководитель </a:t>
            </a:r>
            <a:r>
              <a:rPr lang="ru-RU" dirty="0" err="1"/>
              <a:t>Покацкая</a:t>
            </a:r>
            <a:r>
              <a:rPr lang="ru-RU" dirty="0"/>
              <a:t> Т. В.) подарили  школе  макет  автомата Калашникова, мячи футбольные, баскетбольные, волейбольные и ракетки. </a:t>
            </a:r>
          </a:p>
        </p:txBody>
      </p:sp>
      <p:pic>
        <p:nvPicPr>
          <p:cNvPr id="18434" name="Picture 2" descr="https://news-service.uralschool.ru/upload/org4042/t166312/images/thumb/u8HfzoTXc5I7N11bu8WR16631251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7174" y="3531325"/>
            <a:ext cx="2979511" cy="29795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9600" y="704088"/>
            <a:ext cx="10972800" cy="7502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just">
              <a:spcBef>
                <a:spcPts val="90"/>
              </a:spcBef>
              <a:tabLst>
                <a:tab pos="5080635" algn="l"/>
              </a:tabLst>
            </a:pPr>
            <a:r>
              <a:rPr lang="ru-RU" sz="2400" b="1" spc="150" dirty="0">
                <a:latin typeface="Times New Roman" pitchFamily="18" charset="0"/>
                <a:cs typeface="Times New Roman" pitchFamily="18" charset="0"/>
              </a:rPr>
              <a:t>ФАКТОР</a:t>
            </a:r>
            <a:r>
              <a:rPr lang="ru-RU" sz="2400" b="1" spc="2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spc="175" dirty="0">
                <a:latin typeface="Times New Roman" pitchFamily="18" charset="0"/>
                <a:cs typeface="Times New Roman" pitchFamily="18" charset="0"/>
              </a:rPr>
              <a:t>РИСКА</a:t>
            </a:r>
            <a:r>
              <a:rPr lang="ru-RU" sz="2400" b="1" spc="2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spc="120" dirty="0">
                <a:latin typeface="Times New Roman" pitchFamily="18" charset="0"/>
                <a:cs typeface="Times New Roman" pitchFamily="18" charset="0"/>
              </a:rPr>
              <a:t>«Дефицит</a:t>
            </a:r>
            <a:r>
              <a:rPr lang="ru-RU" sz="2400" b="1" spc="18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spc="125" dirty="0">
                <a:latin typeface="Times New Roman" pitchFamily="18" charset="0"/>
                <a:cs typeface="Times New Roman" pitchFamily="18" charset="0"/>
              </a:rPr>
              <a:t>педагогических</a:t>
            </a:r>
            <a:r>
              <a:rPr lang="ru-RU" sz="2400" b="1" spc="22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spc="55" dirty="0">
                <a:latin typeface="Times New Roman" pitchFamily="18" charset="0"/>
                <a:cs typeface="Times New Roman" pitchFamily="18" charset="0"/>
              </a:rPr>
              <a:t>кадров»</a:t>
            </a:r>
            <a:r>
              <a:rPr lang="ru-RU" sz="2400" dirty="0">
                <a:latin typeface="Trebuchet MS"/>
                <a:cs typeface="Trebuchet MS"/>
              </a:rPr>
              <a:t/>
            </a:r>
            <a:br>
              <a:rPr lang="ru-RU" sz="2400" dirty="0">
                <a:latin typeface="Trebuchet MS"/>
                <a:cs typeface="Trebuchet MS"/>
              </a:rPr>
            </a:br>
            <a:endParaRPr sz="2400" spc="-195" dirty="0"/>
          </a:p>
        </p:txBody>
      </p:sp>
      <p:sp>
        <p:nvSpPr>
          <p:cNvPr id="5" name="object 5"/>
          <p:cNvSpPr txBox="1"/>
          <p:nvPr/>
        </p:nvSpPr>
        <p:spPr>
          <a:xfrm>
            <a:off x="432312" y="1722145"/>
            <a:ext cx="10566613" cy="1002197"/>
          </a:xfrm>
          <a:prstGeom prst="rect">
            <a:avLst/>
          </a:prstGeom>
        </p:spPr>
        <p:txBody>
          <a:bodyPr vert="horz" wrap="square" lIns="0" tIns="169545" rIns="0" bIns="0" rtlCol="0">
            <a:spAutoFit/>
          </a:bodyPr>
          <a:lstStyle/>
          <a:p>
            <a:pPr marL="12700" marR="267970" algn="just">
              <a:lnSpc>
                <a:spcPct val="99700"/>
              </a:lnSpc>
              <a:spcBef>
                <a:spcPts val="1115"/>
              </a:spcBef>
            </a:pPr>
            <a:r>
              <a:rPr b="1" spc="95" dirty="0" err="1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b="1" spc="9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b="1" spc="140" dirty="0">
                <a:latin typeface="Times New Roman" pitchFamily="18" charset="0"/>
                <a:cs typeface="Times New Roman" pitchFamily="18" charset="0"/>
              </a:rPr>
              <a:t>программы </a:t>
            </a:r>
            <a:r>
              <a:rPr b="1" spc="120" dirty="0">
                <a:latin typeface="Times New Roman" pitchFamily="18" charset="0"/>
                <a:cs typeface="Times New Roman" pitchFamily="18" charset="0"/>
              </a:rPr>
              <a:t>антирисковых </a:t>
            </a:r>
            <a:r>
              <a:rPr b="1" spc="85" dirty="0">
                <a:latin typeface="Times New Roman" pitchFamily="18" charset="0"/>
                <a:cs typeface="Times New Roman" pitchFamily="18" charset="0"/>
              </a:rPr>
              <a:t>мер: </a:t>
            </a:r>
            <a:r>
              <a:rPr spc="110" dirty="0">
                <a:latin typeface="Times New Roman" pitchFamily="18" charset="0"/>
                <a:cs typeface="Times New Roman" pitchFamily="18" charset="0"/>
              </a:rPr>
              <a:t>сокращение </a:t>
            </a:r>
            <a:r>
              <a:rPr spc="140" dirty="0">
                <a:latin typeface="Times New Roman" pitchFamily="18" charset="0"/>
                <a:cs typeface="Times New Roman" pitchFamily="18" charset="0"/>
              </a:rPr>
              <a:t>к </a:t>
            </a:r>
            <a:r>
              <a:rPr spc="114" dirty="0">
                <a:latin typeface="Times New Roman" pitchFamily="18" charset="0"/>
                <a:cs typeface="Times New Roman" pitchFamily="18" charset="0"/>
              </a:rPr>
              <a:t>концу </a:t>
            </a:r>
            <a:r>
              <a:rPr spc="120" dirty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spc="1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pc="40" dirty="0">
                <a:latin typeface="Times New Roman" pitchFamily="18" charset="0"/>
                <a:cs typeface="Times New Roman" pitchFamily="18" charset="0"/>
              </a:rPr>
              <a:t>года </a:t>
            </a:r>
            <a:r>
              <a:rPr spc="55" dirty="0">
                <a:latin typeface="Times New Roman" pitchFamily="18" charset="0"/>
                <a:cs typeface="Times New Roman" pitchFamily="18" charset="0"/>
              </a:rPr>
              <a:t>кадрового </a:t>
            </a:r>
            <a:r>
              <a:rPr spc="114" dirty="0">
                <a:latin typeface="Times New Roman" pitchFamily="18" charset="0"/>
                <a:cs typeface="Times New Roman" pitchFamily="18" charset="0"/>
              </a:rPr>
              <a:t>дефицита </a:t>
            </a:r>
            <a:r>
              <a:rPr spc="4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spc="140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pc="140" dirty="0">
                <a:latin typeface="Times New Roman" pitchFamily="18" charset="0"/>
                <a:cs typeface="Times New Roman" pitchFamily="18" charset="0"/>
              </a:rPr>
              <a:t>БОО</a:t>
            </a:r>
            <a:r>
              <a:rPr spc="14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pc="140" dirty="0">
                <a:latin typeface="Times New Roman" pitchFamily="18" charset="0"/>
                <a:cs typeface="Times New Roman" pitchFamily="18" charset="0"/>
              </a:rPr>
              <a:t>«Заводская </a:t>
            </a:r>
            <a:r>
              <a:rPr spc="215" dirty="0">
                <a:latin typeface="Times New Roman" pitchFamily="18" charset="0"/>
                <a:cs typeface="Times New Roman" pitchFamily="18" charset="0"/>
              </a:rPr>
              <a:t>СОШ</a:t>
            </a:r>
            <a:r>
              <a:rPr lang="ru-RU" spc="215" dirty="0">
                <a:latin typeface="Times New Roman" pitchFamily="18" charset="0"/>
                <a:cs typeface="Times New Roman" pitchFamily="18" charset="0"/>
              </a:rPr>
              <a:t>"</a:t>
            </a:r>
            <a:r>
              <a:rPr spc="21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pc="80" dirty="0">
                <a:latin typeface="Times New Roman" pitchFamily="18" charset="0"/>
                <a:cs typeface="Times New Roman" pitchFamily="18" charset="0"/>
              </a:rPr>
              <a:t>п. Николаевский  </a:t>
            </a:r>
            <a:r>
              <a:rPr spc="8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pc="90" dirty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spc="100" dirty="0">
                <a:latin typeface="Times New Roman" pitchFamily="18" charset="0"/>
                <a:cs typeface="Times New Roman" pitchFamily="18" charset="0"/>
              </a:rPr>
              <a:t>счет </a:t>
            </a:r>
            <a:r>
              <a:rPr spc="90" dirty="0">
                <a:latin typeface="Times New Roman" pitchFamily="18" charset="0"/>
                <a:cs typeface="Times New Roman" pitchFamily="18" charset="0"/>
              </a:rPr>
              <a:t>привлечения </a:t>
            </a:r>
            <a:r>
              <a:rPr spc="9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pc="80" dirty="0">
                <a:latin typeface="Times New Roman" pitchFamily="18" charset="0"/>
                <a:cs typeface="Times New Roman" pitchFamily="18" charset="0"/>
              </a:rPr>
              <a:t>молодых</a:t>
            </a:r>
            <a:r>
              <a:rPr spc="8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pc="11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spc="114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pc="100" dirty="0">
                <a:latin typeface="Times New Roman" pitchFamily="18" charset="0"/>
                <a:cs typeface="Times New Roman" pitchFamily="18" charset="0"/>
              </a:rPr>
              <a:t>осуществления профессиональной переподготовки учителей школы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40631302"/>
              </p:ext>
            </p:extLst>
          </p:nvPr>
        </p:nvGraphicFramePr>
        <p:xfrm>
          <a:off x="344847" y="3045967"/>
          <a:ext cx="11257278" cy="37782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778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1959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05985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1816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155"/>
                        </a:spcBef>
                      </a:pPr>
                      <a:r>
                        <a:rPr sz="1600" b="1" spc="1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Задачи</a:t>
                      </a: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1466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BEED3"/>
                    </a:solidFill>
                  </a:tcPr>
                </a:tc>
                <a:tc>
                  <a:txBody>
                    <a:bodyPr/>
                    <a:lstStyle/>
                    <a:p>
                      <a:pPr marL="663575">
                        <a:lnSpc>
                          <a:spcPct val="100000"/>
                        </a:lnSpc>
                        <a:spcBef>
                          <a:spcPts val="1155"/>
                        </a:spcBef>
                      </a:pPr>
                      <a:r>
                        <a:rPr sz="1600" b="1" spc="9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</a:t>
                      </a:r>
                      <a:endParaRPr sz="1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1466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BEED3"/>
                    </a:solidFill>
                  </a:tcPr>
                </a:tc>
                <a:tc>
                  <a:txBody>
                    <a:bodyPr/>
                    <a:lstStyle/>
                    <a:p>
                      <a:pPr marL="49339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600" b="1" spc="12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Достигнутые</a:t>
                      </a:r>
                      <a:endParaRPr sz="1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84835">
                        <a:lnSpc>
                          <a:spcPct val="100000"/>
                        </a:lnSpc>
                      </a:pPr>
                      <a:r>
                        <a:rPr sz="1600" b="1" spc="9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результаты</a:t>
                      </a:r>
                      <a:endParaRPr sz="1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BEE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05967">
                <a:tc>
                  <a:txBody>
                    <a:bodyPr/>
                    <a:lstStyle/>
                    <a:p>
                      <a:pPr marL="91440" marR="20701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lang="ru-RU" sz="1600" b="0" spc="50" dirty="0">
                          <a:latin typeface="Times New Roman" pitchFamily="18" charset="0"/>
                          <a:cs typeface="Times New Roman" pitchFamily="18" charset="0"/>
                        </a:rPr>
                        <a:t>1. Проанализировать педагогический состав школы для выявления кадрового дефицита,  спрогнозировать  потребность школы в учителях-предметниках, учителях начальной школы</a:t>
                      </a:r>
                      <a:endParaRPr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710" marR="82550">
                        <a:lnSpc>
                          <a:spcPct val="100000"/>
                        </a:lnSpc>
                        <a:spcBef>
                          <a:spcPts val="315"/>
                        </a:spcBef>
                        <a:tabLst>
                          <a:tab pos="1625600" algn="l"/>
                          <a:tab pos="2430780" algn="l"/>
                        </a:tabLst>
                      </a:pPr>
                      <a:r>
                        <a:rPr lang="ru-RU" sz="1600" spc="-1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Анализ </a:t>
                      </a:r>
                      <a:r>
                        <a:rPr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r>
                        <a:rPr sz="1600" spc="-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r>
                        <a:rPr sz="1600" spc="1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sz="1600" spc="-1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  <a:r>
                        <a:rPr sz="1600" spc="2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</a:t>
                      </a:r>
                      <a:r>
                        <a:rPr sz="1600" spc="-1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sz="1600" spc="2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sz="1600" spc="-1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sz="1600" spc="3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  </a:t>
                      </a:r>
                      <a:r>
                        <a:rPr sz="1600" spc="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sz="1600" spc="-1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тенци</a:t>
                      </a:r>
                      <a:r>
                        <a:rPr sz="1600" spc="1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sz="1600" spc="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r>
                        <a:rPr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	 </a:t>
                      </a:r>
                      <a:r>
                        <a:rPr sz="1600" spc="1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	и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прогноз </a:t>
                      </a: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  <a:tabLst>
                          <a:tab pos="2442845" algn="l"/>
                        </a:tabLst>
                      </a:pPr>
                      <a:r>
                        <a:rPr lang="ru-RU" sz="1600" spc="5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sz="1600" spc="55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отребност</a:t>
                      </a:r>
                      <a:r>
                        <a:rPr lang="ru-RU" sz="1600" spc="5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ей </a:t>
                      </a:r>
                      <a:r>
                        <a:rPr sz="1600" spc="5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r>
                        <a:rPr sz="1600" spc="1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600" spc="7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педагогических</a:t>
                      </a:r>
                      <a:r>
                        <a:rPr sz="1600" spc="15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1600" spc="1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кадрах</a:t>
                      </a: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7960" marR="81280" indent="-94615" algn="just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Wingdings"/>
                        <a:buChar char=""/>
                        <a:tabLst>
                          <a:tab pos="188595" algn="l"/>
                          <a:tab pos="1990089" algn="l"/>
                        </a:tabLst>
                      </a:pPr>
                      <a:r>
                        <a:rPr lang="ru-RU" sz="1600" spc="7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Прошли</a:t>
                      </a:r>
                      <a:r>
                        <a:rPr lang="ru-RU" sz="1600" spc="75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spc="7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переподготовку   2 человека (учитель</a:t>
                      </a:r>
                      <a:r>
                        <a:rPr lang="ru-RU" sz="1600" spc="75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математики и  информатики, учитель начальных классов)</a:t>
                      </a:r>
                      <a:endParaRPr sz="1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58227">
                <a:tc>
                  <a:txBody>
                    <a:bodyPr/>
                    <a:lstStyle/>
                    <a:p>
                      <a:pPr marL="91440" marR="16700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ru-RU" sz="1600" b="0" spc="20" dirty="0">
                          <a:latin typeface="Times New Roman" pitchFamily="18" charset="0"/>
                          <a:cs typeface="Times New Roman" pitchFamily="18" charset="0"/>
                        </a:rPr>
                        <a:t>2. </a:t>
                      </a:r>
                      <a:r>
                        <a:rPr sz="1600" b="0" spc="35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600" spc="7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Провести</a:t>
                      </a:r>
                      <a:r>
                        <a:rPr sz="1600" spc="14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1600" spc="6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комплекс</a:t>
                      </a:r>
                      <a:r>
                        <a:rPr sz="1600" spc="15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1600" spc="7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мероприятий </a:t>
                      </a:r>
                      <a:r>
                        <a:rPr sz="1600" spc="-29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1600" spc="7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</a:t>
                      </a:r>
                      <a:r>
                        <a:rPr sz="1600" spc="6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привлечению </a:t>
                      </a:r>
                      <a:r>
                        <a:rPr sz="1600" spc="4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молодых  </a:t>
                      </a:r>
                      <a:r>
                        <a:rPr sz="1600" spc="7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</a:t>
                      </a:r>
                      <a:r>
                        <a:rPr sz="1600" spc="8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1600" spc="7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опытных</a:t>
                      </a:r>
                      <a:r>
                        <a:rPr sz="1600" spc="17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1600" spc="6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специалистов</a:t>
                      </a:r>
                      <a:r>
                        <a:rPr sz="1600" spc="17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1600" spc="5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</a:t>
                      </a:r>
                      <a:r>
                        <a:rPr sz="1600" spc="14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1600" spc="6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других </a:t>
                      </a:r>
                      <a:r>
                        <a:rPr sz="1600" spc="6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1600" spc="5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территорий</a:t>
                      </a: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710" marR="82550" algn="just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ru-RU" sz="1600" spc="7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Посещение ярмарки профессий БГУ, БРПК. Организация совместной работы Управления образования МО «</a:t>
                      </a:r>
                      <a:r>
                        <a:rPr lang="ru-RU" sz="1600" spc="75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Тарбагатайский</a:t>
                      </a:r>
                      <a:r>
                        <a:rPr lang="ru-RU" sz="1600" spc="7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район» </a:t>
                      </a:r>
                      <a:r>
                        <a:rPr lang="ru-RU" sz="1600" spc="75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</a:t>
                      </a:r>
                      <a:r>
                        <a:rPr lang="ru-RU" sz="1600" spc="7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привлечению выпускников школы к участию в целевом обучении на педагогические специальности</a:t>
                      </a: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7960" marR="80010" indent="-94615" algn="just">
                        <a:lnSpc>
                          <a:spcPct val="100000"/>
                        </a:lnSpc>
                        <a:spcBef>
                          <a:spcPts val="320"/>
                        </a:spcBef>
                        <a:buFont typeface="Wingdings"/>
                        <a:buChar char=""/>
                        <a:tabLst>
                          <a:tab pos="188595" algn="l"/>
                          <a:tab pos="1986914" algn="l"/>
                          <a:tab pos="2112010" algn="l"/>
                        </a:tabLst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Заключен целевой договор с  выпускницей школы Емельяновой А.</a:t>
                      </a:r>
                      <a:r>
                        <a:rPr lang="ru-RU" sz="16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обучение в ГБПОУ «Бурятский республиканский педагогический колледж»</a:t>
                      </a: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9600" y="704088"/>
            <a:ext cx="10972800" cy="7502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just">
              <a:spcBef>
                <a:spcPts val="90"/>
              </a:spcBef>
              <a:tabLst>
                <a:tab pos="5080635" algn="l"/>
              </a:tabLst>
            </a:pPr>
            <a:r>
              <a:rPr lang="ru-RU" sz="2400" b="1" spc="150" dirty="0">
                <a:latin typeface="Times New Roman" pitchFamily="18" charset="0"/>
                <a:cs typeface="Times New Roman" pitchFamily="18" charset="0"/>
              </a:rPr>
              <a:t>ФАКТОР</a:t>
            </a:r>
            <a:r>
              <a:rPr lang="ru-RU" sz="2400" b="1" spc="2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spc="175" dirty="0">
                <a:latin typeface="Times New Roman" pitchFamily="18" charset="0"/>
                <a:cs typeface="Times New Roman" pitchFamily="18" charset="0"/>
              </a:rPr>
              <a:t>РИСКА</a:t>
            </a:r>
            <a:r>
              <a:rPr lang="ru-RU" sz="2400" b="1" spc="2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spc="120" dirty="0">
                <a:latin typeface="Times New Roman" pitchFamily="18" charset="0"/>
                <a:cs typeface="Times New Roman" pitchFamily="18" charset="0"/>
              </a:rPr>
              <a:t>«Дефицит</a:t>
            </a:r>
            <a:r>
              <a:rPr lang="ru-RU" sz="2400" b="1" spc="18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spc="125" dirty="0">
                <a:latin typeface="Times New Roman" pitchFamily="18" charset="0"/>
                <a:cs typeface="Times New Roman" pitchFamily="18" charset="0"/>
              </a:rPr>
              <a:t>педагогических</a:t>
            </a:r>
            <a:r>
              <a:rPr lang="ru-RU" sz="2400" b="1" spc="22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spc="55" dirty="0">
                <a:latin typeface="Times New Roman" pitchFamily="18" charset="0"/>
                <a:cs typeface="Times New Roman" pitchFamily="18" charset="0"/>
              </a:rPr>
              <a:t>кадров»</a:t>
            </a:r>
            <a:r>
              <a:rPr lang="ru-RU" sz="2400" dirty="0">
                <a:latin typeface="Trebuchet MS"/>
                <a:cs typeface="Trebuchet MS"/>
              </a:rPr>
              <a:t/>
            </a:r>
            <a:br>
              <a:rPr lang="ru-RU" sz="2400" dirty="0">
                <a:latin typeface="Trebuchet MS"/>
                <a:cs typeface="Trebuchet MS"/>
              </a:rPr>
            </a:br>
            <a:endParaRPr sz="2400" spc="-195" dirty="0"/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344847" y="1711235"/>
          <a:ext cx="11257278" cy="21893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778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1959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05985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44301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155"/>
                        </a:spcBef>
                      </a:pPr>
                      <a:r>
                        <a:rPr sz="1400" b="1" spc="100" dirty="0">
                          <a:latin typeface="Cambria"/>
                          <a:cs typeface="Cambria"/>
                        </a:rPr>
                        <a:t>Задачи</a:t>
                      </a:r>
                      <a:endParaRPr sz="1400">
                        <a:latin typeface="Cambria"/>
                        <a:cs typeface="Cambria"/>
                      </a:endParaRPr>
                    </a:p>
                  </a:txBody>
                  <a:tcPr marL="0" marR="0" marT="1466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BEED3"/>
                    </a:solidFill>
                  </a:tcPr>
                </a:tc>
                <a:tc>
                  <a:txBody>
                    <a:bodyPr/>
                    <a:lstStyle/>
                    <a:p>
                      <a:pPr marL="663575">
                        <a:lnSpc>
                          <a:spcPct val="100000"/>
                        </a:lnSpc>
                        <a:spcBef>
                          <a:spcPts val="1155"/>
                        </a:spcBef>
                      </a:pPr>
                      <a:r>
                        <a:rPr sz="1400" b="1" spc="90" dirty="0">
                          <a:latin typeface="Cambria"/>
                          <a:cs typeface="Cambria"/>
                        </a:rPr>
                        <a:t>Мероприятия</a:t>
                      </a:r>
                      <a:endParaRPr sz="1400">
                        <a:latin typeface="Cambria"/>
                        <a:cs typeface="Cambria"/>
                      </a:endParaRPr>
                    </a:p>
                  </a:txBody>
                  <a:tcPr marL="0" marR="0" marT="1466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BEED3"/>
                    </a:solidFill>
                  </a:tcPr>
                </a:tc>
                <a:tc>
                  <a:txBody>
                    <a:bodyPr/>
                    <a:lstStyle/>
                    <a:p>
                      <a:pPr marL="49339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400" b="1" spc="125" dirty="0">
                          <a:latin typeface="Cambria"/>
                          <a:cs typeface="Cambria"/>
                        </a:rPr>
                        <a:t>Достигнутые</a:t>
                      </a:r>
                      <a:endParaRPr sz="1400">
                        <a:latin typeface="Cambria"/>
                        <a:cs typeface="Cambria"/>
                      </a:endParaRPr>
                    </a:p>
                    <a:p>
                      <a:pPr marL="584835">
                        <a:lnSpc>
                          <a:spcPct val="100000"/>
                        </a:lnSpc>
                      </a:pPr>
                      <a:r>
                        <a:rPr sz="1400" b="1" spc="90" dirty="0">
                          <a:latin typeface="Cambria"/>
                          <a:cs typeface="Cambria"/>
                        </a:rPr>
                        <a:t>результаты</a:t>
                      </a:r>
                      <a:endParaRPr sz="1400">
                        <a:latin typeface="Cambria"/>
                        <a:cs typeface="Cambria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BEE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45003">
                <a:tc>
                  <a:txBody>
                    <a:bodyPr/>
                    <a:lstStyle/>
                    <a:p>
                      <a:pPr marL="91440" marR="20701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lang="ru-RU" sz="1400" b="0" spc="50" dirty="0">
                          <a:latin typeface="Times New Roman" pitchFamily="18" charset="0"/>
                          <a:cs typeface="Times New Roman" pitchFamily="18" charset="0"/>
                        </a:rPr>
                        <a:t>Разработать план </a:t>
                      </a:r>
                      <a:r>
                        <a:rPr lang="ru-RU" sz="1400" b="0" spc="50" dirty="0" err="1">
                          <a:latin typeface="Times New Roman" pitchFamily="18" charset="0"/>
                          <a:cs typeface="Times New Roman" pitchFamily="18" charset="0"/>
                        </a:rPr>
                        <a:t>профориентационных</a:t>
                      </a:r>
                      <a:r>
                        <a:rPr lang="ru-RU" sz="1400" b="0" spc="50" baseline="0" dirty="0">
                          <a:latin typeface="Times New Roman" pitchFamily="18" charset="0"/>
                          <a:cs typeface="Times New Roman" pitchFamily="18" charset="0"/>
                        </a:rPr>
                        <a:t>  мероприятий, направленный на работу с обучающимися , ориентированных на получение педагогической профессии</a:t>
                      </a:r>
                      <a:endParaRPr sz="14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 marR="20701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lang="ru-RU" sz="1400" spc="-10" dirty="0">
                          <a:latin typeface="Cambria"/>
                          <a:cs typeface="Cambria"/>
                        </a:rPr>
                        <a:t>Разработка </a:t>
                      </a:r>
                      <a:r>
                        <a:rPr lang="ru-RU" sz="1400" b="0" spc="50" dirty="0" err="1">
                          <a:latin typeface="Times New Roman" pitchFamily="18" charset="0"/>
                          <a:cs typeface="Times New Roman" pitchFamily="18" charset="0"/>
                        </a:rPr>
                        <a:t>профориентационных</a:t>
                      </a:r>
                      <a:r>
                        <a:rPr lang="ru-RU" sz="1400" b="0" spc="50" baseline="0" dirty="0">
                          <a:latin typeface="Times New Roman" pitchFamily="18" charset="0"/>
                          <a:cs typeface="Times New Roman" pitchFamily="18" charset="0"/>
                        </a:rPr>
                        <a:t>  мероприятий, направленный на работу с обучающимися , ориентированных на получение педагогической профессии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7960" marR="81280" indent="-94615" algn="just">
                        <a:lnSpc>
                          <a:spcPct val="100000"/>
                        </a:lnSpc>
                        <a:spcBef>
                          <a:spcPts val="315"/>
                        </a:spcBef>
                        <a:buFont typeface="Wingdings"/>
                        <a:buChar char=""/>
                        <a:tabLst>
                          <a:tab pos="188595" algn="l"/>
                          <a:tab pos="1990089" algn="l"/>
                        </a:tabLst>
                      </a:pPr>
                      <a:r>
                        <a:rPr kumimoji="0" lang="ru-RU" sz="14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Проведено анкетирование обучающихся 7-9 классов «Особенности профессиональной ориентации и профессионального самоопределения </a:t>
                      </a:r>
                      <a:endParaRPr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Профориентация </a:t>
            </a:r>
          </a:p>
        </p:txBody>
      </p:sp>
      <p:pic>
        <p:nvPicPr>
          <p:cNvPr id="604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0671" y="1935163"/>
            <a:ext cx="5850657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День самоуправления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ru-RU" dirty="0"/>
              <a:t>7 октября в школе прошел День Самоуправления, целью которого является создание условий для самореализации личности, пропаганда профессии учителя, воспитание самостоятельности, ответственного отношения к порученному делу. По итогам мероприятия выявлены обучающиеся школы склонные к педагогической деятельности, которые планируют продолжить обучение в данном направлении.</a:t>
            </a:r>
          </a:p>
          <a:p>
            <a:endParaRPr lang="ru-RU" dirty="0"/>
          </a:p>
        </p:txBody>
      </p:sp>
      <p:pic>
        <p:nvPicPr>
          <p:cNvPr id="151554" name="Picture 2" descr="E:\ФЛЕШКА БЕЛАЯ\500+\CLIkNBeiyWOyf9CwuC5l166623668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6457" y="521585"/>
            <a:ext cx="2957286" cy="2957286"/>
          </a:xfrm>
          <a:prstGeom prst="rect">
            <a:avLst/>
          </a:prstGeom>
          <a:noFill/>
        </p:spPr>
      </p:pic>
      <p:pic>
        <p:nvPicPr>
          <p:cNvPr id="151555" name="Picture 3" descr="E:\ФЛЕШКА БЕЛАЯ\500+\kbLCNnn26RGvRGCXysyL16662366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33647" y="3581401"/>
            <a:ext cx="6052937" cy="27540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44285" y="233826"/>
            <a:ext cx="10972800" cy="111953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just">
              <a:spcBef>
                <a:spcPts val="90"/>
              </a:spcBef>
              <a:tabLst>
                <a:tab pos="5080635" algn="l"/>
              </a:tabLst>
            </a:pPr>
            <a:r>
              <a:rPr lang="ru-RU" sz="2400" b="1" spc="150" dirty="0">
                <a:latin typeface="Times New Roman" pitchFamily="18" charset="0"/>
                <a:cs typeface="Times New Roman" pitchFamily="18" charset="0"/>
              </a:rPr>
              <a:t>ФАКТОР</a:t>
            </a:r>
            <a:r>
              <a:rPr lang="ru-RU" sz="2400" b="1" spc="2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spc="175" dirty="0">
                <a:latin typeface="Times New Roman" pitchFamily="18" charset="0"/>
                <a:cs typeface="Times New Roman" pitchFamily="18" charset="0"/>
              </a:rPr>
              <a:t>РИСКА</a:t>
            </a:r>
            <a:r>
              <a:rPr lang="ru-RU" sz="2400" b="1" spc="2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/>
              <a:t>«Высокая доля обучающихся с рисками учебной </a:t>
            </a:r>
            <a:r>
              <a:rPr lang="ru-RU" sz="2400" dirty="0" err="1"/>
              <a:t>неуспешности</a:t>
            </a:r>
            <a:r>
              <a:rPr lang="ru-RU" sz="2400" dirty="0"/>
              <a:t>»</a:t>
            </a:r>
            <a:r>
              <a:rPr lang="ru-RU" sz="2400" dirty="0">
                <a:latin typeface="Trebuchet MS"/>
                <a:cs typeface="Trebuchet MS"/>
              </a:rPr>
              <a:t/>
            </a:r>
            <a:br>
              <a:rPr lang="ru-RU" sz="2400" dirty="0">
                <a:latin typeface="Trebuchet MS"/>
                <a:cs typeface="Trebuchet MS"/>
              </a:rPr>
            </a:br>
            <a:endParaRPr sz="2400" spc="-195" dirty="0"/>
          </a:p>
        </p:txBody>
      </p:sp>
      <p:sp>
        <p:nvSpPr>
          <p:cNvPr id="5" name="object 5"/>
          <p:cNvSpPr txBox="1"/>
          <p:nvPr/>
        </p:nvSpPr>
        <p:spPr>
          <a:xfrm>
            <a:off x="380060" y="1160442"/>
            <a:ext cx="10566613" cy="725199"/>
          </a:xfrm>
          <a:prstGeom prst="rect">
            <a:avLst/>
          </a:prstGeom>
        </p:spPr>
        <p:txBody>
          <a:bodyPr vert="horz" wrap="square" lIns="0" tIns="169545" rIns="0" bIns="0" rtlCol="0">
            <a:spAutoFit/>
          </a:bodyPr>
          <a:lstStyle/>
          <a:p>
            <a:pPr marL="12700" marR="267970" algn="just">
              <a:lnSpc>
                <a:spcPct val="99700"/>
              </a:lnSpc>
              <a:spcBef>
                <a:spcPts val="1115"/>
              </a:spcBef>
            </a:pPr>
            <a:r>
              <a:rPr b="1" spc="95" dirty="0" err="1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b="1" spc="9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b="1" spc="140" dirty="0">
                <a:latin typeface="Times New Roman" pitchFamily="18" charset="0"/>
                <a:cs typeface="Times New Roman" pitchFamily="18" charset="0"/>
              </a:rPr>
              <a:t>программы </a:t>
            </a:r>
            <a:r>
              <a:rPr b="1" spc="120" dirty="0">
                <a:latin typeface="Times New Roman" pitchFamily="18" charset="0"/>
                <a:cs typeface="Times New Roman" pitchFamily="18" charset="0"/>
              </a:rPr>
              <a:t>антирисковых </a:t>
            </a:r>
            <a:r>
              <a:rPr b="1" spc="85" dirty="0">
                <a:latin typeface="Times New Roman" pitchFamily="18" charset="0"/>
                <a:cs typeface="Times New Roman" pitchFamily="18" charset="0"/>
              </a:rPr>
              <a:t>мер: </a:t>
            </a:r>
            <a:r>
              <a:rPr lang="ru-RU" dirty="0"/>
              <a:t>понижение уровня учебной </a:t>
            </a:r>
            <a:r>
              <a:rPr lang="ru-RU" dirty="0" err="1"/>
              <a:t>неуспешности</a:t>
            </a:r>
            <a:r>
              <a:rPr lang="ru-RU" dirty="0"/>
              <a:t> обучающихся за счет целостной систематической работы с обучающимися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61797035"/>
              </p:ext>
            </p:extLst>
          </p:nvPr>
        </p:nvGraphicFramePr>
        <p:xfrm>
          <a:off x="188093" y="2027931"/>
          <a:ext cx="10566612" cy="40462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2980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3681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68272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155"/>
                        </a:spcBef>
                      </a:pPr>
                      <a:r>
                        <a:rPr sz="1400" b="1" spc="100" dirty="0">
                          <a:latin typeface="Cambria"/>
                          <a:cs typeface="Cambria"/>
                        </a:rPr>
                        <a:t>Задачи</a:t>
                      </a:r>
                      <a:endParaRPr sz="1400">
                        <a:latin typeface="Cambria"/>
                        <a:cs typeface="Cambria"/>
                      </a:endParaRPr>
                    </a:p>
                  </a:txBody>
                  <a:tcPr marL="0" marR="0" marT="1466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BEED3"/>
                    </a:solidFill>
                  </a:tcPr>
                </a:tc>
                <a:tc>
                  <a:txBody>
                    <a:bodyPr/>
                    <a:lstStyle/>
                    <a:p>
                      <a:pPr marL="663575">
                        <a:lnSpc>
                          <a:spcPct val="100000"/>
                        </a:lnSpc>
                        <a:spcBef>
                          <a:spcPts val="1155"/>
                        </a:spcBef>
                      </a:pPr>
                      <a:r>
                        <a:rPr sz="1400" b="1" spc="90" dirty="0">
                          <a:latin typeface="Cambria"/>
                          <a:cs typeface="Cambria"/>
                        </a:rPr>
                        <a:t>Мероприятия</a:t>
                      </a:r>
                      <a:endParaRPr sz="1400">
                        <a:latin typeface="Cambria"/>
                        <a:cs typeface="Cambria"/>
                      </a:endParaRPr>
                    </a:p>
                  </a:txBody>
                  <a:tcPr marL="0" marR="0" marT="1466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BEE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07130">
                <a:tc>
                  <a:txBody>
                    <a:bodyPr/>
                    <a:lstStyle/>
                    <a:p>
                      <a:r>
                        <a:rPr lang="ru-RU" sz="1600" b="0" spc="50" dirty="0">
                          <a:latin typeface="Times New Roman" pitchFamily="18" charset="0"/>
                          <a:cs typeface="Times New Roman" pitchFamily="18" charset="0"/>
                        </a:rPr>
                        <a:t>1. </a:t>
                      </a:r>
                      <a:r>
                        <a:rPr kumimoji="0" lang="ru-RU" sz="16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Разработать индивидуальный</a:t>
                      </a:r>
                      <a:r>
                        <a:rPr kumimoji="0" lang="ru-RU" sz="1600" kern="1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образовательный маршрут для обучающихся , имеющих учебную </a:t>
                      </a:r>
                      <a:r>
                        <a:rPr kumimoji="0" lang="ru-RU" sz="1600" kern="1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неуспешность</a:t>
                      </a:r>
                      <a:endParaRPr kumimoji="0" lang="ru-RU" sz="16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91440" marR="20701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endParaRPr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710" marR="8255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1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625600" algn="l"/>
                          <a:tab pos="2430780" algn="l"/>
                        </a:tabLst>
                        <a:defRPr/>
                      </a:pPr>
                      <a:r>
                        <a:rPr kumimoji="0" lang="ru-RU" sz="16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Разработка  индивидуальны</a:t>
                      </a:r>
                      <a:r>
                        <a:rPr kumimoji="0" lang="ru-RU" sz="1600" kern="1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х образовательных  маршрутов для обучающихся , имеющих учебную </a:t>
                      </a:r>
                      <a:r>
                        <a:rPr kumimoji="0" lang="ru-RU" sz="1600" kern="12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неуспешность</a:t>
                      </a:r>
                      <a:endParaRPr sz="1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524181">
                <a:tc>
                  <a:txBody>
                    <a:bodyPr/>
                    <a:lstStyle/>
                    <a:p>
                      <a:pPr marL="91440" marR="16700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ru-RU" sz="1600" b="0" spc="20" dirty="0">
                          <a:latin typeface="Times New Roman" pitchFamily="18" charset="0"/>
                          <a:cs typeface="Times New Roman" pitchFamily="18" charset="0"/>
                        </a:rPr>
                        <a:t>2. </a:t>
                      </a:r>
                      <a:r>
                        <a:rPr kumimoji="0" lang="ru-RU" sz="16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Использовать в урочной и внеурочной занятости технологии обучения, направленные</a:t>
                      </a:r>
                      <a:r>
                        <a:rPr kumimoji="0" lang="ru-RU" sz="1600" kern="1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на повышение учебной мотивации обучающихся (проектные, исследовательские, личностно-ориентированные)</a:t>
                      </a: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710" marR="82550" algn="just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количества детей,  принимающих участие</a:t>
                      </a:r>
                      <a:r>
                        <a:rPr lang="ru-RU" sz="16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исследовательской и проектной деятельности</a:t>
                      </a: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46715">
                <a:tc>
                  <a:txBody>
                    <a:bodyPr/>
                    <a:lstStyle/>
                    <a:p>
                      <a:pPr marL="91440" marR="16700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Организовать работу по повышению профессиональной  компетентности работников ОО</a:t>
                      </a:r>
                      <a:endParaRPr sz="16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710" marR="82550" algn="just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Изучение уровня профессиональной  компетентности работников </a:t>
                      </a:r>
                      <a:r>
                        <a:rPr lang="ru-RU" sz="16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для определения направлений адресной  методической помощи</a:t>
                      </a: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4064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Диагностика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Психологом школы </a:t>
            </a:r>
            <a:r>
              <a:rPr lang="ru-RU" dirty="0" err="1"/>
              <a:t>Будниковой</a:t>
            </a:r>
            <a:r>
              <a:rPr lang="ru-RU" dirty="0"/>
              <a:t> А.С. проведена диагностика обучающихся с трудностями в учебной деятельности. В анкетировании принимали участие  педагоги, обучающиеся, родители (законных представителей). Анализ результатов диагностики позволил выявить причины школьной </a:t>
            </a:r>
            <a:r>
              <a:rPr lang="ru-RU" dirty="0" err="1"/>
              <a:t>неуспешности</a:t>
            </a:r>
            <a:r>
              <a:rPr lang="ru-RU" dirty="0"/>
              <a:t> обучающихся</a:t>
            </a:r>
          </a:p>
          <a:p>
            <a:r>
              <a:rPr lang="ru-RU" b="1" dirty="0"/>
              <a:t>Цель   исследования: </a:t>
            </a:r>
            <a:r>
              <a:rPr lang="ru-RU" dirty="0"/>
              <a:t>выявление причин школьной </a:t>
            </a:r>
            <a:r>
              <a:rPr lang="ru-RU" dirty="0" err="1"/>
              <a:t>неуспешности</a:t>
            </a:r>
            <a:r>
              <a:rPr lang="ru-RU" dirty="0"/>
              <a:t> обучающихся школы с трудностями в учебной деятельности.</a:t>
            </a:r>
          </a:p>
          <a:p>
            <a:r>
              <a:rPr lang="ru-RU" b="1" dirty="0"/>
              <a:t>  В исследовании приняли участие </a:t>
            </a:r>
            <a:r>
              <a:rPr lang="ru-RU" dirty="0"/>
              <a:t>108 человек, из них: 18 учителей,  56 родителей (законных представителей), 34 обучающихся школы с трудностями в  обучении.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Причины школьной </a:t>
            </a:r>
            <a:r>
              <a:rPr lang="ru-RU" dirty="0" err="1"/>
              <a:t>неуспешности</a:t>
            </a:r>
            <a:r>
              <a:rPr lang="ru-RU" dirty="0"/>
              <a:t> (обучающиеся)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09600" y="1935163"/>
          <a:ext cx="109728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Причины школьной </a:t>
            </a:r>
            <a:r>
              <a:rPr lang="ru-RU" dirty="0" err="1"/>
              <a:t>неуспешности</a:t>
            </a:r>
            <a:r>
              <a:rPr lang="ru-RU" dirty="0"/>
              <a:t> (родители)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09600" y="1935163"/>
          <a:ext cx="109728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Причины школьной </a:t>
            </a:r>
            <a:r>
              <a:rPr lang="ru-RU" dirty="0" err="1"/>
              <a:t>неуспешности</a:t>
            </a:r>
            <a:r>
              <a:rPr lang="ru-RU" dirty="0"/>
              <a:t> (педагоги)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09600" y="1935163"/>
          <a:ext cx="109728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Анализ результатов диагностики позволил выявить причины школьной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неуспешности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обучающихся: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ru-RU" b="1" dirty="0"/>
              <a:t>Психологические причины</a:t>
            </a:r>
            <a:r>
              <a:rPr lang="ru-RU" dirty="0"/>
              <a:t>: особенности развития внимания, памяти, медленность понимания, отсутствие или слабое развитие учебных и познавательных интересов.</a:t>
            </a:r>
          </a:p>
          <a:p>
            <a:pPr lvl="0"/>
            <a:r>
              <a:rPr lang="ru-RU" b="1" dirty="0"/>
              <a:t>Физиологические причины</a:t>
            </a:r>
            <a:r>
              <a:rPr lang="ru-RU" dirty="0"/>
              <a:t>: состояние здоровье (нарушения нормального физического, физиологического и интеллектуального развития детей).</a:t>
            </a:r>
          </a:p>
          <a:p>
            <a:pPr lvl="0"/>
            <a:r>
              <a:rPr lang="ru-RU" b="1" dirty="0"/>
              <a:t>Педагогические причины</a:t>
            </a:r>
            <a:r>
              <a:rPr lang="ru-RU" dirty="0"/>
              <a:t>: недостатки в преподавании отдельных предметов, пробелы в знаниях за предыдущие годы.</a:t>
            </a:r>
          </a:p>
          <a:p>
            <a:pPr lvl="0"/>
            <a:r>
              <a:rPr lang="ru-RU" b="1" dirty="0"/>
              <a:t>Социально-бытовые причины</a:t>
            </a:r>
            <a:r>
              <a:rPr lang="ru-RU" dirty="0"/>
              <a:t>: неблагополучные условия жизни, низкий культурный уровень родителей, безнадзорность ребенка, материальная обеспеченность семьи.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spc="150" dirty="0">
                <a:latin typeface="Times New Roman" pitchFamily="18" charset="0"/>
                <a:cs typeface="Times New Roman" pitchFamily="18" charset="0"/>
              </a:rPr>
              <a:t>ФАКТОР</a:t>
            </a:r>
            <a:r>
              <a:rPr lang="ru-RU" sz="2800" b="1" spc="2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spc="175" dirty="0">
                <a:latin typeface="Times New Roman" pitchFamily="18" charset="0"/>
                <a:cs typeface="Times New Roman" pitchFamily="18" charset="0"/>
              </a:rPr>
              <a:t>РИСКА</a:t>
            </a:r>
            <a:r>
              <a:rPr lang="ru-RU" sz="2800" b="1" spc="2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/>
              <a:t>«Высокая доля обучающихся с рисками учебной </a:t>
            </a:r>
            <a:r>
              <a:rPr lang="ru-RU" sz="2800" dirty="0" err="1"/>
              <a:t>неуспешности</a:t>
            </a:r>
            <a:r>
              <a:rPr lang="ru-RU" sz="2800" dirty="0"/>
              <a:t>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Проведен педагогический совет « Использование ЦОР на уроках»</a:t>
            </a:r>
          </a:p>
          <a:p>
            <a:r>
              <a:rPr lang="ru-RU" dirty="0"/>
              <a:t>Разработана программа работы с неуспевающими обучающимися</a:t>
            </a:r>
          </a:p>
          <a:p>
            <a:r>
              <a:rPr lang="ru-RU" dirty="0"/>
              <a:t> проведено заседание КМО </a:t>
            </a:r>
            <a:r>
              <a:rPr lang="ru-RU" dirty="0" err="1"/>
              <a:t>Куйтунское</a:t>
            </a:r>
            <a:r>
              <a:rPr lang="ru-RU" dirty="0"/>
              <a:t> «Развитие математической грамотности на уроках в начальной школе»</a:t>
            </a:r>
          </a:p>
        </p:txBody>
      </p:sp>
      <p:pic>
        <p:nvPicPr>
          <p:cNvPr id="167938" name="Picture 2" descr="C:\Users\50CB~1\AppData\Local\Temp\Rar$DI01.654\IMG_20221021_094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5371" y="3918858"/>
            <a:ext cx="1936024" cy="2581366"/>
          </a:xfrm>
          <a:prstGeom prst="rect">
            <a:avLst/>
          </a:prstGeom>
          <a:noFill/>
        </p:spPr>
      </p:pic>
      <p:pic>
        <p:nvPicPr>
          <p:cNvPr id="167939" name="Picture 3" descr="C:\Users\50CB~1\AppData\Local\Temp\Rar$DI00.021\IMG_20221021_0916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5406" y="3719286"/>
            <a:ext cx="2288720" cy="3051626"/>
          </a:xfrm>
          <a:prstGeom prst="rect">
            <a:avLst/>
          </a:prstGeom>
          <a:noFill/>
        </p:spPr>
      </p:pic>
      <p:pic>
        <p:nvPicPr>
          <p:cNvPr id="167940" name="Picture 4" descr="C:\Users\50CB~1\AppData\Local\Temp\Rar$DI35.928\IMG_20221021_1020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8775520" y="3396343"/>
            <a:ext cx="2135777" cy="28477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91984E7-C70A-48FE-A861-4D7EE9933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15702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Анализ образовательных потребностей педагогов школы и их профессиональных затруднений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4EF062F-A47C-40F5-882D-D9A83462E1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7227" y="2912303"/>
            <a:ext cx="10515600" cy="4351338"/>
          </a:xfrm>
        </p:spPr>
        <p:txBody>
          <a:bodyPr/>
          <a:lstStyle/>
          <a:p>
            <a:r>
              <a:rPr lang="ru-RU" dirty="0"/>
              <a:t>Цель мониторингового исследования: выявить профессиональные затруднения и потребности	педагогов	школы.	</a:t>
            </a:r>
          </a:p>
          <a:p>
            <a:r>
              <a:rPr lang="ru-RU" dirty="0"/>
              <a:t>Объект наблюдения – педагоги школы </a:t>
            </a:r>
          </a:p>
          <a:p>
            <a:r>
              <a:rPr lang="ru-RU" dirty="0"/>
              <a:t>Предмет исследования – профессиональные затруднения педагогов.</a:t>
            </a:r>
          </a:p>
          <a:p>
            <a:r>
              <a:rPr lang="ru-RU" dirty="0"/>
              <a:t>Методы сбора информации: анкетирование </a:t>
            </a:r>
          </a:p>
        </p:txBody>
      </p:sp>
    </p:spTree>
    <p:extLst>
      <p:ext uri="{BB962C8B-B14F-4D97-AF65-F5344CB8AC3E}">
        <p14:creationId xmlns:p14="http://schemas.microsoft.com/office/powerpoint/2010/main" xmlns="" val="24505456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1C7FCBE-8B7C-0BFD-E09A-2834DD639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65333"/>
            <a:ext cx="10972800" cy="794841"/>
          </a:xfrm>
        </p:spPr>
        <p:txBody>
          <a:bodyPr>
            <a:normAutofit/>
          </a:bodyPr>
          <a:lstStyle/>
          <a:p>
            <a:r>
              <a:rPr lang="ru-RU" sz="2400" b="1" spc="150" dirty="0">
                <a:latin typeface="Times New Roman" pitchFamily="18" charset="0"/>
                <a:cs typeface="Times New Roman" pitchFamily="18" charset="0"/>
              </a:rPr>
              <a:t>ФАКТОР</a:t>
            </a:r>
            <a:r>
              <a:rPr lang="ru-RU" sz="2400" b="1" spc="2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spc="175" dirty="0">
                <a:latin typeface="Times New Roman" pitchFamily="18" charset="0"/>
                <a:cs typeface="Times New Roman" pitchFamily="18" charset="0"/>
              </a:rPr>
              <a:t>РИСКА</a:t>
            </a:r>
            <a:r>
              <a:rPr lang="ru-RU" sz="2400" b="1" spc="2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/>
              <a:t>«Высокая доля обучающихся с рисками учебной неуспешности»</a:t>
            </a:r>
            <a:endParaRPr lang="ru-RU" sz="2400" b="1" spc="1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B57F9C2-F741-6398-0BD0-49E69BCEEE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136518"/>
            <a:ext cx="10972800" cy="4584964"/>
          </a:xfrm>
        </p:spPr>
        <p:txBody>
          <a:bodyPr/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Проведена самодиагностика профессиональных дефицитов учителей.  Наиболее проблемные направления работы</a:t>
            </a:r>
          </a:p>
          <a:p>
            <a:endParaRPr lang="ru-RU" dirty="0"/>
          </a:p>
          <a:p>
            <a:endParaRPr lang="ru-RU" dirty="0"/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xmlns="" id="{15E01DE6-53C2-6956-2877-9935DA6829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28819777"/>
              </p:ext>
            </p:extLst>
          </p:nvPr>
        </p:nvGraphicFramePr>
        <p:xfrm>
          <a:off x="2582967" y="1661922"/>
          <a:ext cx="8999433" cy="51960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003544">
                  <a:extLst>
                    <a:ext uri="{9D8B030D-6E8A-4147-A177-3AD203B41FA5}">
                      <a16:colId xmlns:a16="http://schemas.microsoft.com/office/drawing/2014/main" xmlns="" val="152703083"/>
                    </a:ext>
                  </a:extLst>
                </a:gridCol>
                <a:gridCol w="1995889">
                  <a:extLst>
                    <a:ext uri="{9D8B030D-6E8A-4147-A177-3AD203B41FA5}">
                      <a16:colId xmlns:a16="http://schemas.microsoft.com/office/drawing/2014/main" xmlns="" val="845445210"/>
                    </a:ext>
                  </a:extLst>
                </a:gridCol>
              </a:tblGrid>
              <a:tr h="81873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Виды деятельности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Хотелось бы получить помощь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397876542"/>
                  </a:ext>
                </a:extLst>
              </a:tr>
              <a:tr h="26200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902658279"/>
                  </a:ext>
                </a:extLst>
              </a:tr>
              <a:tr h="5403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Умение отбирать методологические знания в содержание образования по теме урока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13,5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643903425"/>
                  </a:ext>
                </a:extLst>
              </a:tr>
              <a:tr h="26200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Умение осуществлять формирующее оценивание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53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06590326"/>
                  </a:ext>
                </a:extLst>
              </a:tr>
              <a:tr h="5403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Умение выстраивать индивидуальные образовательные маршруты обучающихся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13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235958393"/>
                  </a:ext>
                </a:extLst>
              </a:tr>
              <a:tr h="5403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Умение конструировать задания исследовательского характера по теме урока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26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794875214"/>
                  </a:ext>
                </a:extLst>
              </a:tr>
              <a:tr h="5403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Умение организовывать интерактивные формы обучения на уроке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13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756151126"/>
                  </a:ext>
                </a:extLst>
              </a:tr>
              <a:tr h="5403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Умение проводить педагогический анализ и самоанализ урока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13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927371598"/>
                  </a:ext>
                </a:extLst>
              </a:tr>
              <a:tr h="5403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Умение добиваться высоких образовательных результатов в сложных и неопределённых условиях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20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8294266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681047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spc="150" dirty="0">
                <a:latin typeface="Times New Roman" pitchFamily="18" charset="0"/>
                <a:cs typeface="Times New Roman" pitchFamily="18" charset="0"/>
              </a:rPr>
              <a:t>ФАКТОР</a:t>
            </a:r>
            <a:r>
              <a:rPr lang="ru-RU" sz="3200" b="1" spc="2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spc="175" dirty="0">
                <a:latin typeface="Times New Roman" pitchFamily="18" charset="0"/>
                <a:cs typeface="Times New Roman" pitchFamily="18" charset="0"/>
              </a:rPr>
              <a:t>РИСКА</a:t>
            </a:r>
            <a:r>
              <a:rPr lang="ru-RU" sz="3200" b="1" spc="2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/>
              <a:t>«Высокая доля обучающихся с рисками учебной неуспешности»</a:t>
            </a:r>
            <a:endParaRPr lang="ru-RU" sz="2800" dirty="0"/>
          </a:p>
        </p:txBody>
      </p:sp>
      <p:pic>
        <p:nvPicPr>
          <p:cNvPr id="5" name="Picture 6" descr="pic">
            <a:extLst>
              <a:ext uri="{FF2B5EF4-FFF2-40B4-BE49-F238E27FC236}">
                <a16:creationId xmlns:a16="http://schemas.microsoft.com/office/drawing/2014/main" xmlns="" id="{477BBB37-4205-A747-DA70-DD924BB5A2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514" y="1557749"/>
            <a:ext cx="2165625" cy="2165625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dirty="0"/>
              <a:t>4 учителя приняли участие в районном семинаре «День открытых дверей в центре образования естественнонаучной и технологической направленности «Точка роста» МБОУ «Селенгинская СОШ».</a:t>
            </a:r>
          </a:p>
          <a:p>
            <a:pPr lvl="0"/>
            <a:r>
              <a:rPr lang="ru-RU" dirty="0"/>
              <a:t>Организовано повышение квалификации педагогов через систему  курсов по повышению предметных и методических компетенций, по изучению обновленных ФГОС НОО и ООО: 100% учителей прошли курсы по обновленным  ФГОС</a:t>
            </a:r>
          </a:p>
          <a:p>
            <a:r>
              <a:rPr lang="ru-RU" dirty="0"/>
              <a:t>6 учителей повысили квалификационную категорию, получив 1 категорию, 1 –высшую. 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Выездной семинар-практикум ГАУ ДПО РБ "БРИОП"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4628606" cy="2377595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17 мая 2022 года центром развития адаптивного образования ГАУ ДПО РБ "БРИОП" проведен выездной семинар - практикум «Проектирование АООП в условиях реализации ФГОС НОО для обучающихся с ОВЗ и ФГОС для обучающихся с интеллектуальными нарушениями».</a:t>
            </a:r>
          </a:p>
          <a:p>
            <a:endParaRPr lang="ru-RU" dirty="0"/>
          </a:p>
        </p:txBody>
      </p:sp>
      <p:pic>
        <p:nvPicPr>
          <p:cNvPr id="6144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90411" y="1242643"/>
            <a:ext cx="3548743" cy="2662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58684" y="3491812"/>
            <a:ext cx="4049603" cy="3038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31965" y="3948627"/>
            <a:ext cx="3278642" cy="2459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Семинар  «Актуальные направления внедрения обновленных ФГОС в образовательных организациях РБ»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 Учителя  и администрация  школы  принимали участие 6 мая  на базе МБОУ «</a:t>
            </a:r>
            <a:r>
              <a:rPr lang="ru-RU" dirty="0" err="1"/>
              <a:t>Нижнесаянтуйская</a:t>
            </a:r>
            <a:r>
              <a:rPr lang="ru-RU" dirty="0"/>
              <a:t> СОШ» в семинаре «Актуальные направления внедрения обновленных ФГОС в образовательных организациях РБ» по оказанию научно-методического сопровождения и консультирования по реализации обновленных ФГОС, который провели сотрудники Центра непрерывного повышения профессионального мастерства, созданного на базе Бурятского республиканского института образовательной политики (БРИОП) в рамках реализации национального проекта «Образование» </a:t>
            </a:r>
          </a:p>
          <a:p>
            <a:endParaRPr lang="ru-RU" dirty="0"/>
          </a:p>
        </p:txBody>
      </p:sp>
      <p:pic>
        <p:nvPicPr>
          <p:cNvPr id="6246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5867" y="1809204"/>
            <a:ext cx="357187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3160" y="3710533"/>
            <a:ext cx="357187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spc="150" dirty="0">
                <a:latin typeface="Times New Roman" pitchFamily="18" charset="0"/>
                <a:cs typeface="Times New Roman" pitchFamily="18" charset="0"/>
              </a:rPr>
              <a:t>ФАКТОР</a:t>
            </a:r>
            <a:r>
              <a:rPr lang="ru-RU" sz="3200" b="1" spc="2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spc="175" dirty="0">
                <a:latin typeface="Times New Roman" pitchFamily="18" charset="0"/>
                <a:cs typeface="Times New Roman" pitchFamily="18" charset="0"/>
              </a:rPr>
              <a:t>РИСКА</a:t>
            </a:r>
            <a:r>
              <a:rPr lang="ru-RU" sz="3200" b="1" spc="2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/>
              <a:t>«Высокая доля обучающихся с рисками учебной неуспешности»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Разработаны  индивидуальные планы для обучающихся, имеющих учебную </a:t>
            </a:r>
            <a:r>
              <a:rPr lang="ru-RU" dirty="0" err="1"/>
              <a:t>неуспешность</a:t>
            </a:r>
            <a:r>
              <a:rPr lang="ru-RU" dirty="0"/>
              <a:t> для устранения дефицитов знаний.</a:t>
            </a:r>
          </a:p>
          <a:p>
            <a:pPr lvl="0"/>
            <a:r>
              <a:rPr lang="ru-RU" dirty="0"/>
              <a:t>Согласно разработанным планам проводятся  индивидуальные  дополнительные занятия с обучающимися, имеющими образовательные дефициты.</a:t>
            </a:r>
          </a:p>
          <a:p>
            <a:pPr lvl="0"/>
            <a:r>
              <a:rPr lang="ru-RU" dirty="0"/>
              <a:t> Обучающиеся , имеющие учебную </a:t>
            </a:r>
            <a:r>
              <a:rPr lang="ru-RU" dirty="0" err="1"/>
              <a:t>неуспешность</a:t>
            </a:r>
            <a:r>
              <a:rPr lang="ru-RU" dirty="0"/>
              <a:t> привлекаются   к учас­тию в общешкольных и </a:t>
            </a:r>
            <a:r>
              <a:rPr lang="ru-RU" dirty="0" err="1"/>
              <a:t>общеклассных</a:t>
            </a:r>
            <a:r>
              <a:rPr lang="ru-RU" dirty="0"/>
              <a:t> мероприятиях, внеурочной деятельности: занятия по робототехнике, секция «Бокс», шахматы и др.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70263"/>
            <a:ext cx="10972800" cy="1376825"/>
          </a:xfrm>
        </p:spPr>
        <p:txBody>
          <a:bodyPr>
            <a:noAutofit/>
          </a:bodyPr>
          <a:lstStyle/>
          <a:p>
            <a:pPr lvl="0"/>
            <a:r>
              <a:rPr lang="ru-RU" sz="3200" dirty="0"/>
              <a:t> Педсовет «Неуспеваемость школьников: причины и средства ее преодоления».</a:t>
            </a:r>
            <a:br>
              <a:rPr lang="ru-RU" sz="3200" dirty="0"/>
            </a:br>
            <a:endParaRPr lang="ru-RU" sz="3200" dirty="0"/>
          </a:p>
        </p:txBody>
      </p:sp>
      <p:pic>
        <p:nvPicPr>
          <p:cNvPr id="169986" name="Picture 2" descr="C:\Users\50CB~1\AppData\Local\Temp\Rar$DI03.406\IMG-b395cd4d1f498a4e8a506a18016d992c-V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5611" y="1464900"/>
            <a:ext cx="5852583" cy="4389437"/>
          </a:xfrm>
          <a:prstGeom prst="rect">
            <a:avLst/>
          </a:prstGeom>
          <a:noFill/>
        </p:spPr>
      </p:pic>
      <p:sp>
        <p:nvSpPr>
          <p:cNvPr id="169988" name="AutoShape 4" descr="pi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Педсовет «Использование ЦОР на уроках»</a:t>
            </a:r>
          </a:p>
        </p:txBody>
      </p:sp>
      <p:pic>
        <p:nvPicPr>
          <p:cNvPr id="168962" name="Picture 2" descr="C:\Users\50CB~1\AppData\Local\Temp\Rar$DI01.322\IMG-8db852e400f823c0b3c47f0c42e56aa1-V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8275" y="2052729"/>
            <a:ext cx="3775364" cy="2827328"/>
          </a:xfrm>
          <a:prstGeom prst="rect">
            <a:avLst/>
          </a:prstGeom>
          <a:noFill/>
        </p:spPr>
      </p:pic>
      <p:pic>
        <p:nvPicPr>
          <p:cNvPr id="168963" name="Picture 3" descr="C:\Users\50CB~1\AppData\Local\Temp\Rar$DI06.866\IMG-85f7aa0940474ec03e79efdefaf46f5e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7282" y="2299063"/>
            <a:ext cx="4360746" cy="3265714"/>
          </a:xfrm>
          <a:prstGeom prst="rect">
            <a:avLst/>
          </a:prstGeom>
          <a:noFill/>
        </p:spPr>
      </p:pic>
      <p:pic>
        <p:nvPicPr>
          <p:cNvPr id="168964" name="Picture 4" descr="C:\Users\50CB~1\AppData\Local\Temp\Rar$DI08.257\IMG-d28da5e5f2083684364853bf9ba3aef6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61856" y="4219303"/>
            <a:ext cx="2686220" cy="20116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Участие учителей в профессиональных конкурсах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В Бурятии прошел конкурс профессионального мастерства работников сферы дополнительного образования «Сердце отдаю детям». Конкурс проходил в два этапа: первый этап – республиканский заочный – с 22 по 29 марта, второй этап – республиканский финальный – с 31 марта по 1 апреля. </a:t>
            </a:r>
          </a:p>
          <a:p>
            <a:r>
              <a:rPr lang="ru-RU" dirty="0" err="1"/>
              <a:t>Тарбагатайский</a:t>
            </a:r>
            <a:r>
              <a:rPr lang="ru-RU" dirty="0"/>
              <a:t> район представляла педагог дополнительного образования хореографического кружка "Азбука танца " Егорова Валентина Николаевна , которая стала Лауреатом республиканского конкурса "Сердце отдаю детям"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endParaRPr lang="ru-RU"/>
          </a:p>
        </p:txBody>
      </p:sp>
      <p:pic>
        <p:nvPicPr>
          <p:cNvPr id="65538" name="Picture 2" descr="p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0582" y="1907178"/>
            <a:ext cx="3056708" cy="3056708"/>
          </a:xfrm>
          <a:prstGeom prst="rect">
            <a:avLst/>
          </a:prstGeom>
          <a:noFill/>
        </p:spPr>
      </p:pic>
      <p:pic>
        <p:nvPicPr>
          <p:cNvPr id="65540" name="Picture 4" descr="pi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90718" y="1763486"/>
            <a:ext cx="2377440" cy="2377440"/>
          </a:xfrm>
          <a:prstGeom prst="rect">
            <a:avLst/>
          </a:prstGeom>
          <a:noFill/>
        </p:spPr>
      </p:pic>
      <p:pic>
        <p:nvPicPr>
          <p:cNvPr id="65544" name="Picture 8" descr="pi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90000" y="3813046"/>
            <a:ext cx="2554786" cy="25547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Районный  конкурс "Учитель-2022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Бутуханова</a:t>
            </a:r>
            <a:r>
              <a:rPr lang="ru-RU" dirty="0"/>
              <a:t>  </a:t>
            </a:r>
            <a:r>
              <a:rPr lang="ru-RU" dirty="0" err="1"/>
              <a:t>Дулгар</a:t>
            </a:r>
            <a:r>
              <a:rPr lang="ru-RU" dirty="0"/>
              <a:t> </a:t>
            </a:r>
            <a:r>
              <a:rPr lang="ru-RU" dirty="0" err="1"/>
              <a:t>Бадмаевна</a:t>
            </a:r>
            <a:r>
              <a:rPr lang="ru-RU" dirty="0"/>
              <a:t>-учитель физики и  математики, награждёна дипломом "За преданность профессии»</a:t>
            </a:r>
          </a:p>
        </p:txBody>
      </p:sp>
      <p:pic>
        <p:nvPicPr>
          <p:cNvPr id="69634" name="Picture 2" descr="p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0683" y="3025049"/>
            <a:ext cx="3057888" cy="30578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Практический семинар « Школьная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неуспешность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: причины и пути преодоления»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рамках данного мероприятия педагоги провели мастер-классы, уроки . Куратор </a:t>
            </a:r>
            <a:r>
              <a:rPr lang="ru-RU" dirty="0" err="1"/>
              <a:t>Тулухеева</a:t>
            </a:r>
            <a:r>
              <a:rPr lang="ru-RU" dirty="0"/>
              <a:t> С. Провела анализ </a:t>
            </a:r>
            <a:r>
              <a:rPr lang="ru-RU" dirty="0" err="1"/>
              <a:t>взаимоэкспертизы</a:t>
            </a:r>
            <a:r>
              <a:rPr lang="ru-RU" dirty="0"/>
              <a:t> концептуальных документов, проведенных школой –партнеров МБОУ « СОШ №22» г. Челябинска.</a:t>
            </a:r>
          </a:p>
        </p:txBody>
      </p:sp>
      <p:pic>
        <p:nvPicPr>
          <p:cNvPr id="4" name="Picture 2" descr="C:\Users\школа\Downloads\IMG-c8a3619226a5811a9408f923f7b6de72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039" y="3986033"/>
            <a:ext cx="3353011" cy="2514758"/>
          </a:xfrm>
          <a:prstGeom prst="rect">
            <a:avLst/>
          </a:prstGeom>
          <a:noFill/>
        </p:spPr>
      </p:pic>
      <p:pic>
        <p:nvPicPr>
          <p:cNvPr id="5" name="Picture 3" descr="C:\Users\школа\Downloads\IMG-5d42218a5f8c21e5e316fb3627ee8170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49885" y="3592286"/>
            <a:ext cx="3692434" cy="27693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Гагаринские</a:t>
            </a:r>
            <a:r>
              <a:rPr lang="ru-RU" dirty="0"/>
              <a:t> уроки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6562" name="Picture 2" descr="p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9475" y="1847088"/>
            <a:ext cx="2522267" cy="2522267"/>
          </a:xfrm>
          <a:prstGeom prst="rect">
            <a:avLst/>
          </a:prstGeom>
          <a:noFill/>
        </p:spPr>
      </p:pic>
      <p:pic>
        <p:nvPicPr>
          <p:cNvPr id="66564" name="Picture 4" descr="pi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1661" y="1847088"/>
            <a:ext cx="2509247" cy="2509247"/>
          </a:xfrm>
          <a:prstGeom prst="rect">
            <a:avLst/>
          </a:prstGeom>
          <a:noFill/>
        </p:spPr>
      </p:pic>
      <p:pic>
        <p:nvPicPr>
          <p:cNvPr id="66566" name="Picture 6" descr="pi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2690" y="2027251"/>
            <a:ext cx="2803497" cy="2803497"/>
          </a:xfrm>
          <a:prstGeom prst="rect">
            <a:avLst/>
          </a:prstGeom>
          <a:noFill/>
        </p:spPr>
      </p:pic>
      <p:pic>
        <p:nvPicPr>
          <p:cNvPr id="66568" name="Picture 8" descr="pic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14276" y="3644665"/>
            <a:ext cx="2509247" cy="2509247"/>
          </a:xfrm>
          <a:prstGeom prst="rect">
            <a:avLst/>
          </a:prstGeom>
          <a:noFill/>
        </p:spPr>
      </p:pic>
      <p:pic>
        <p:nvPicPr>
          <p:cNvPr id="66570" name="Picture 10" descr="pic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91598" y="4369355"/>
            <a:ext cx="1655618" cy="16556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Дня единых действий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Учащиеся  5_7 классов в количестве 50 человек посетили музей "Партизанская деревня" в Сосновом бору. Экскурсовод Людмила Трухина рассказала ребятам историю партизанского движения, о зверстве нацистов и геноциде советского народа в годы Великой Отечественной войны. После экскурсии  многие ребята говорили, что не хотели бы такое пережить  такое, и, самое главное, что они очень горды за Победу своего народа и страны в этой страшной войне"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endParaRPr lang="ru-RU" dirty="0"/>
          </a:p>
        </p:txBody>
      </p:sp>
      <p:pic>
        <p:nvPicPr>
          <p:cNvPr id="64514" name="Picture 2" descr="p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82650" y="1920241"/>
            <a:ext cx="2586445" cy="2586445"/>
          </a:xfrm>
          <a:prstGeom prst="rect">
            <a:avLst/>
          </a:prstGeom>
          <a:noFill/>
        </p:spPr>
      </p:pic>
      <p:pic>
        <p:nvPicPr>
          <p:cNvPr id="64516" name="Picture 4" descr="pi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89825" y="3487783"/>
            <a:ext cx="2795451" cy="27954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9036730" cy="872163"/>
          </a:xfrm>
        </p:spPr>
        <p:txBody>
          <a:bodyPr>
            <a:noAutofit/>
          </a:bodyPr>
          <a:lstStyle/>
          <a:p>
            <a:r>
              <a:rPr lang="ru-RU" sz="2800" dirty="0"/>
              <a:t>Районный смотр-конкурс "Дети. Техника. Творчество"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8610" name="Picture 2" descr="pic"/>
          <p:cNvPicPr>
            <a:picLocks noChangeAspect="1" noChangeArrowheads="1"/>
          </p:cNvPicPr>
          <p:nvPr/>
        </p:nvPicPr>
        <p:blipFill rotWithShape="1">
          <a:blip r:embed="rId2" cstate="print"/>
          <a:srcRect t="4990" r="4968"/>
          <a:stretch/>
        </p:blipFill>
        <p:spPr bwMode="auto">
          <a:xfrm>
            <a:off x="704404" y="2096682"/>
            <a:ext cx="2741161" cy="2992152"/>
          </a:xfrm>
          <a:prstGeom prst="rect">
            <a:avLst/>
          </a:prstGeom>
          <a:noFill/>
        </p:spPr>
      </p:pic>
      <p:pic>
        <p:nvPicPr>
          <p:cNvPr id="68612" name="Picture 4" descr="pi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29499" y="2803773"/>
            <a:ext cx="2626814" cy="2626814"/>
          </a:xfrm>
          <a:prstGeom prst="rect">
            <a:avLst/>
          </a:prstGeom>
          <a:noFill/>
        </p:spPr>
      </p:pic>
      <p:pic>
        <p:nvPicPr>
          <p:cNvPr id="68614" name="Picture 6" descr="pic"/>
          <p:cNvPicPr>
            <a:picLocks noChangeAspect="1" noChangeArrowheads="1"/>
          </p:cNvPicPr>
          <p:nvPr/>
        </p:nvPicPr>
        <p:blipFill rotWithShape="1">
          <a:blip r:embed="rId4" cstate="print"/>
          <a:srcRect l="-30962" t="31767" r="30962" b="-28804"/>
          <a:stretch/>
        </p:blipFill>
        <p:spPr bwMode="auto">
          <a:xfrm rot="16200000">
            <a:off x="3438332" y="2380540"/>
            <a:ext cx="3088966" cy="2531167"/>
          </a:xfrm>
          <a:prstGeom prst="rect">
            <a:avLst/>
          </a:prstGeom>
          <a:noFill/>
        </p:spPr>
      </p:pic>
      <p:pic>
        <p:nvPicPr>
          <p:cNvPr id="68616" name="Picture 8" descr="pic"/>
          <p:cNvPicPr>
            <a:picLocks noChangeAspect="1" noChangeArrowheads="1"/>
          </p:cNvPicPr>
          <p:nvPr/>
        </p:nvPicPr>
        <p:blipFill rotWithShape="1">
          <a:blip r:embed="rId5" cstate="print"/>
          <a:srcRect t="6000" b="20335"/>
          <a:stretch/>
        </p:blipFill>
        <p:spPr bwMode="auto">
          <a:xfrm>
            <a:off x="4982815" y="2743199"/>
            <a:ext cx="3810000" cy="2806637"/>
          </a:xfrm>
          <a:prstGeom prst="rect">
            <a:avLst/>
          </a:prstGeom>
          <a:noFill/>
        </p:spPr>
      </p:pic>
      <p:pic>
        <p:nvPicPr>
          <p:cNvPr id="68618" name="Picture 10" descr="pic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860448" y="162364"/>
            <a:ext cx="1864464" cy="18644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Всероссийский  проект "Парта героя"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  Ветеран Пограничного Управления </a:t>
            </a:r>
            <a:r>
              <a:rPr lang="ru-RU" dirty="0" err="1"/>
              <a:t>Коблицкий</a:t>
            </a:r>
            <a:r>
              <a:rPr lang="ru-RU" dirty="0"/>
              <a:t> ВН и ст. лейтенант этого же управления Лысенко ПО провели в нашей школе урок Мужества, посвящённый нашему земляку Виктору  Илларионовичу Гаврилову.  В ходе мероприятия ребята 5- 8 классов узнали много нового о конфликте на О. </a:t>
            </a:r>
            <a:r>
              <a:rPr lang="ru-RU" dirty="0" err="1"/>
              <a:t>Даманском</a:t>
            </a:r>
            <a:r>
              <a:rPr lang="ru-RU" dirty="0"/>
              <a:t>,  о  его причинах и о судьбе многих участников данных военных действий.</a:t>
            </a:r>
          </a:p>
        </p:txBody>
      </p:sp>
      <p:pic>
        <p:nvPicPr>
          <p:cNvPr id="67586" name="Picture 2" descr="p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47769" y="4206241"/>
            <a:ext cx="2247991" cy="2247991"/>
          </a:xfrm>
          <a:prstGeom prst="rect">
            <a:avLst/>
          </a:prstGeom>
          <a:noFill/>
        </p:spPr>
      </p:pic>
      <p:pic>
        <p:nvPicPr>
          <p:cNvPr id="67588" name="Picture 4" descr="pi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92490" y="4650376"/>
            <a:ext cx="1537063" cy="1537063"/>
          </a:xfrm>
          <a:prstGeom prst="rect">
            <a:avLst/>
          </a:prstGeom>
          <a:noFill/>
        </p:spPr>
      </p:pic>
      <p:pic>
        <p:nvPicPr>
          <p:cNvPr id="67590" name="Picture 6" descr="pi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55598" y="4524293"/>
            <a:ext cx="2206752" cy="22067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 </a:t>
            </a:r>
            <a:r>
              <a:rPr lang="ru-RU" sz="2000" dirty="0"/>
              <a:t>5 сентября в нашей школе прошла Всероссийская акция "Голубь мира", в которой приняли участие учащихся школы, родители, педагогический коллектив школы. </a:t>
            </a:r>
          </a:p>
        </p:txBody>
      </p:sp>
      <p:pic>
        <p:nvPicPr>
          <p:cNvPr id="593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0286" y="2039112"/>
            <a:ext cx="30861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07" y="2259874"/>
            <a:ext cx="2888523" cy="3851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Робототехника </a:t>
            </a:r>
          </a:p>
        </p:txBody>
      </p:sp>
      <p:pic>
        <p:nvPicPr>
          <p:cNvPr id="563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4064" y="1948226"/>
            <a:ext cx="3292078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1882" y="2595152"/>
            <a:ext cx="2364379" cy="3152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5860" y="1081494"/>
            <a:ext cx="4113202" cy="302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7F460B4-3AD5-9084-9C55-BCEBF813E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04088"/>
            <a:ext cx="7765774" cy="1143000"/>
          </a:xfrm>
        </p:spPr>
        <p:txBody>
          <a:bodyPr>
            <a:normAutofit fontScale="90000"/>
          </a:bodyPr>
          <a:lstStyle/>
          <a:p>
            <a:r>
              <a:rPr lang="ru-RU" b="0" i="0" dirty="0">
                <a:solidFill>
                  <a:srgbClr val="555555"/>
                </a:solidFill>
                <a:effectLst/>
                <a:latin typeface="Tahoma" panose="020B0604030504040204" pitchFamily="34" charset="0"/>
              </a:rPr>
              <a:t>"СТИЛЬ ЖИЗНИ - ЗДОРОВЬЕ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E14DB3F-00A9-FEFE-6258-44A4A324E8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121011"/>
            <a:ext cx="10972800" cy="4389120"/>
          </a:xfrm>
        </p:spPr>
        <p:txBody>
          <a:bodyPr>
            <a:normAutofit/>
          </a:bodyPr>
          <a:lstStyle/>
          <a:p>
            <a:endParaRPr lang="ru-RU" b="0" i="0" dirty="0">
              <a:solidFill>
                <a:srgbClr val="555555"/>
              </a:solidFill>
              <a:effectLst/>
              <a:latin typeface="Tahoma" panose="020B0604030504040204" pitchFamily="34" charset="0"/>
            </a:endParaRPr>
          </a:p>
          <a:p>
            <a:endParaRPr lang="ru-RU" dirty="0">
              <a:solidFill>
                <a:srgbClr val="555555"/>
              </a:solidFill>
              <a:latin typeface="Tahoma" panose="020B0604030504040204" pitchFamily="34" charset="0"/>
            </a:endParaRPr>
          </a:p>
          <a:p>
            <a:r>
              <a:rPr lang="ru-RU" b="0" i="0" dirty="0">
                <a:solidFill>
                  <a:srgbClr val="555555"/>
                </a:solidFill>
                <a:effectLst/>
                <a:latin typeface="Tahoma" panose="020B0604030504040204" pitchFamily="34" charset="0"/>
              </a:rPr>
              <a:t>1 место в Республиканском этапе Всероссийского </a:t>
            </a:r>
          </a:p>
          <a:p>
            <a:pPr marL="0" indent="0">
              <a:buNone/>
            </a:pPr>
            <a:r>
              <a:rPr lang="ru-RU" b="0" i="0" dirty="0">
                <a:solidFill>
                  <a:srgbClr val="555555"/>
                </a:solidFill>
                <a:effectLst/>
                <a:latin typeface="Tahoma" panose="020B0604030504040204" pitchFamily="34" charset="0"/>
              </a:rPr>
              <a:t>конкурса социальной рекламы в области </a:t>
            </a:r>
          </a:p>
          <a:p>
            <a:pPr marL="0" indent="0">
              <a:buNone/>
            </a:pPr>
            <a:r>
              <a:rPr lang="ru-RU" b="0" i="0" dirty="0">
                <a:solidFill>
                  <a:srgbClr val="555555"/>
                </a:solidFill>
                <a:effectLst/>
                <a:latin typeface="Tahoma" panose="020B0604030504040204" pitchFamily="34" charset="0"/>
              </a:rPr>
              <a:t>культуры здорового и безопасного образа жизни</a:t>
            </a:r>
          </a:p>
          <a:p>
            <a:pPr marL="0" indent="0">
              <a:buNone/>
            </a:pPr>
            <a:r>
              <a:rPr lang="ru-RU" b="0" i="0" dirty="0">
                <a:solidFill>
                  <a:srgbClr val="555555"/>
                </a:solidFill>
                <a:effectLst/>
                <a:latin typeface="Tahoma" panose="020B0604030504040204" pitchFamily="34" charset="0"/>
              </a:rPr>
              <a:t> "СТИЛЬ ЖИЗНИ - ЗДОРОВЬЕ". Наша работа отобрана от Республики Бурятия и отправляется на Федеральный уровень в г. Москва, где будет бороться со всеми регионами нашей страны</a:t>
            </a:r>
            <a:endParaRPr lang="ru-RU" dirty="0"/>
          </a:p>
        </p:txBody>
      </p:sp>
      <p:pic>
        <p:nvPicPr>
          <p:cNvPr id="1026" name="Picture 2" descr="pic">
            <a:extLst>
              <a:ext uri="{FF2B5EF4-FFF2-40B4-BE49-F238E27FC236}">
                <a16:creationId xmlns:a16="http://schemas.microsoft.com/office/drawing/2014/main" xmlns="" id="{F00EE65D-A355-F9B8-1BDD-686EDB497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09992" y="0"/>
            <a:ext cx="3220278" cy="3220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8933367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участие в спортивных соревнованиях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/>
              <a:t>В с. Н-Саянтуй проходил турнир по шахматам на призы депутата Народного Хурала РБ Кушнарева А.Г., где приняли участие учащиеся Тарбагатайского, Заиграевского, Иволгинского районови школа 50 г. Улан- Удэ. По итогам турнира ученик Заводской школы Греловский Никита занял 2 место и был награжден медалью и денежным призом.</a:t>
            </a:r>
            <a:endParaRPr lang="ru-RU" dirty="0"/>
          </a:p>
        </p:txBody>
      </p:sp>
      <p:pic>
        <p:nvPicPr>
          <p:cNvPr id="7" name="Picture 2" descr="pic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2651" y="2042595"/>
            <a:ext cx="3026740" cy="30267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Первенство  Иволгинского района по боксу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С 1-3 ноября прошло открытое первенство </a:t>
            </a:r>
            <a:r>
              <a:rPr lang="ru-RU" dirty="0" err="1"/>
              <a:t>Иволгинского</a:t>
            </a:r>
            <a:r>
              <a:rPr lang="ru-RU" dirty="0"/>
              <a:t> района по боксу, памяти А. К. </a:t>
            </a:r>
            <a:r>
              <a:rPr lang="ru-RU" dirty="0" err="1"/>
              <a:t>Бороноева</a:t>
            </a:r>
            <a:r>
              <a:rPr lang="ru-RU" dirty="0"/>
              <a:t>, основоположника школы бокса в с. Сотниково </a:t>
            </a:r>
            <a:r>
              <a:rPr lang="ru-RU" dirty="0" err="1"/>
              <a:t>Иволгинского</a:t>
            </a:r>
            <a:r>
              <a:rPr lang="ru-RU" dirty="0"/>
              <a:t> района. Данный турнир собрал 214 участников со всей Республики, на данном турнире присутствовало 24 команды, а также представители Забайкальского края. По итогам турнира наши боксёры из п. Николаевский заняли следующие места: 1 место Красильников Максим, 2 места Новикова </a:t>
            </a:r>
            <a:r>
              <a:rPr lang="ru-RU" dirty="0" err="1"/>
              <a:t>Милена</a:t>
            </a:r>
            <a:r>
              <a:rPr lang="ru-RU" dirty="0"/>
              <a:t>, Казанцев Юрий, Зырянова Екатерина, Колесников Даниил, Перевалов Руслан, 3 место </a:t>
            </a:r>
            <a:r>
              <a:rPr lang="ru-RU" dirty="0" err="1"/>
              <a:t>Курикалов</a:t>
            </a:r>
            <a:r>
              <a:rPr lang="ru-RU" dirty="0"/>
              <a:t> Егор, </a:t>
            </a:r>
            <a:r>
              <a:rPr lang="ru-RU" dirty="0" err="1"/>
              <a:t>Фольц</a:t>
            </a:r>
            <a:r>
              <a:rPr lang="ru-RU" dirty="0"/>
              <a:t> Андрей, Зырянова Милана</a:t>
            </a:r>
          </a:p>
        </p:txBody>
      </p:sp>
      <p:pic>
        <p:nvPicPr>
          <p:cNvPr id="55298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97794" y="2532856"/>
            <a:ext cx="3810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1C7DDAE-E895-56BF-F987-010139D4A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0" i="0" dirty="0">
                <a:solidFill>
                  <a:srgbClr val="00B0F0"/>
                </a:solidFill>
                <a:effectLst/>
                <a:latin typeface="Tahoma" panose="020B0604030504040204" pitchFamily="34" charset="0"/>
              </a:rPr>
              <a:t>XI Региональный турнир по боксу памяти профессора </a:t>
            </a:r>
            <a:r>
              <a:rPr lang="ru-RU" sz="3600" b="0" i="0" dirty="0" err="1">
                <a:solidFill>
                  <a:srgbClr val="00B0F0"/>
                </a:solidFill>
                <a:effectLst/>
                <a:latin typeface="Tahoma" panose="020B0604030504040204" pitchFamily="34" charset="0"/>
              </a:rPr>
              <a:t>Балдуева</a:t>
            </a:r>
            <a:r>
              <a:rPr lang="ru-RU" sz="3600" b="0" i="0" dirty="0">
                <a:solidFill>
                  <a:srgbClr val="00B0F0"/>
                </a:solidFill>
                <a:effectLst/>
                <a:latin typeface="Tahoma" panose="020B0604030504040204" pitchFamily="34" charset="0"/>
              </a:rPr>
              <a:t> А. Ц. в с. Корсаково Кабанского района</a:t>
            </a:r>
            <a:r>
              <a:rPr lang="ru-RU" b="0" i="0" dirty="0">
                <a:solidFill>
                  <a:srgbClr val="555555"/>
                </a:solidFill>
                <a:effectLst/>
                <a:latin typeface="Tahoma" panose="020B0604030504040204" pitchFamily="34" charset="0"/>
              </a:rPr>
              <a:t>.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A3F773E-331B-1C7F-ABC4-C84F607863C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b="0" i="0" dirty="0">
                <a:solidFill>
                  <a:srgbClr val="555555"/>
                </a:solidFill>
                <a:effectLst/>
                <a:latin typeface="Tahoma" panose="020B0604030504040204" pitchFamily="34" charset="0"/>
              </a:rPr>
              <a:t>На  турнире были представлены Кабанский район, Хоринский район, Кижингинский район, г. Улан-Удэ СШОР-11, Забайкальский край г. Чита и Тарбагатайский район п. Николаевский. По итогам турнира Ивашкин Вячеслав занял 2 место, Ефремов Павел 3 место, Красильников Иван 3 место, Патрин Артур 3 место. </a:t>
            </a:r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F33CB40-4CA6-025F-7D31-672C9FC9A59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ru-RU"/>
          </a:p>
        </p:txBody>
      </p:sp>
      <p:pic>
        <p:nvPicPr>
          <p:cNvPr id="2050" name="Picture 2" descr="pic">
            <a:extLst>
              <a:ext uri="{FF2B5EF4-FFF2-40B4-BE49-F238E27FC236}">
                <a16:creationId xmlns:a16="http://schemas.microsoft.com/office/drawing/2014/main" xmlns="" id="{E5AB4D28-2A95-A5AD-DE94-687CD27EC2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22165" y="2067339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4761628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D09D1BA-1685-A40A-6201-77071878E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/>
              <a:t>Взаимоэкспертиза</a:t>
            </a:r>
            <a:r>
              <a:rPr lang="ru-RU" dirty="0"/>
              <a:t>  СОШ № 26 г. Челябинск 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E7463DC-A7C7-6453-C937-CF692AB5C4D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91E0691-D147-773D-2A3A-9C1CB2DC30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3671"/>
          <a:stretch/>
        </p:blipFill>
        <p:spPr>
          <a:xfrm>
            <a:off x="6586329" y="1920086"/>
            <a:ext cx="5533007" cy="316744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78BD411B-B09E-4D61-F386-95246350AB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61" t="15652" r="16631"/>
          <a:stretch/>
        </p:blipFill>
        <p:spPr>
          <a:xfrm>
            <a:off x="794156" y="2016252"/>
            <a:ext cx="4866508" cy="2975113"/>
          </a:xfrm>
          <a:prstGeom prst="rect">
            <a:avLst/>
          </a:prstGeom>
        </p:spPr>
      </p:pic>
      <p:sp>
        <p:nvSpPr>
          <p:cNvPr id="11" name="Объект 10">
            <a:extLst>
              <a:ext uri="{FF2B5EF4-FFF2-40B4-BE49-F238E27FC236}">
                <a16:creationId xmlns:a16="http://schemas.microsoft.com/office/drawing/2014/main" xmlns="" id="{51C7A92F-6D3C-DEDB-4DE1-9D6F22F9457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03413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1133</TotalTime>
  <Words>1802</Words>
  <Application>Microsoft Office PowerPoint</Application>
  <PresentationFormat>Произвольный</PresentationFormat>
  <Paragraphs>165</Paragraphs>
  <Slides>46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Поток</vt:lpstr>
      <vt:lpstr>Муниципальная бюджетная общеобразовательная организация «Заводская СОШ» п. Николаевский  Тарбагатайского района </vt:lpstr>
      <vt:lpstr>Реализация проекта 500+ в МАОО «Заводская СОШ» п. Николаевский Тарбагатайского района</vt:lpstr>
      <vt:lpstr>ЗНАКОМСТВО С ИНФОРМАЦИОННЫМИ РЕСУРСАМИ ПРОЕКТА «500+» </vt:lpstr>
      <vt:lpstr>Самодиагностика  </vt:lpstr>
      <vt:lpstr>Слайд 5</vt:lpstr>
      <vt:lpstr>Слайд 6</vt:lpstr>
      <vt:lpstr>Слайд 7</vt:lpstr>
      <vt:lpstr>Подготовка концептуальных документов : концепция  развития школы  Среднесрочная программа развития,  программы антирисковых мер</vt:lpstr>
      <vt:lpstr>ФАКТОР РИСКА «Низкий уровень оснащения школы» </vt:lpstr>
      <vt:lpstr>ФАКТОР РИСКА «Низкий уровень оснащения школы» </vt:lpstr>
      <vt:lpstr>ФАКТОР РИСКА «Низкий уровень оснащения школы» </vt:lpstr>
      <vt:lpstr>ФАКТОР РИСКА «Низкий уровень оснащения школы» </vt:lpstr>
      <vt:lpstr>ФАКТОР РИСКА «Низкий уровень оснащения школы» </vt:lpstr>
      <vt:lpstr>ФАКТОР РИСКА «Дефицит педагогических кадров» </vt:lpstr>
      <vt:lpstr>ФАКТОР РИСКА «Дефицит педагогических кадров» </vt:lpstr>
      <vt:lpstr>Профориентация </vt:lpstr>
      <vt:lpstr>День самоуправления</vt:lpstr>
      <vt:lpstr>ФАКТОР РИСКА «Высокая доля обучающихся с рисками учебной неуспешности» </vt:lpstr>
      <vt:lpstr>Диагностика </vt:lpstr>
      <vt:lpstr>Причины школьной неуспешности (обучающиеся)</vt:lpstr>
      <vt:lpstr>Причины школьной неуспешности (родители)</vt:lpstr>
      <vt:lpstr>Причины школьной неуспешности (педагоги)</vt:lpstr>
      <vt:lpstr>Анализ результатов диагностики позволил выявить причины школьной неуспешности обучающихся: </vt:lpstr>
      <vt:lpstr>ФАКТОР РИСКА «Высокая доля обучающихся с рисками учебной неуспешности»</vt:lpstr>
      <vt:lpstr>Анализ образовательных потребностей педагогов школы и их профессиональных затруднений</vt:lpstr>
      <vt:lpstr>ФАКТОР РИСКА «Высокая доля обучающихся с рисками учебной неуспешности»</vt:lpstr>
      <vt:lpstr>ФАКТОР РИСКА «Высокая доля обучающихся с рисками учебной неуспешности»</vt:lpstr>
      <vt:lpstr>Выездной семинар-практикум ГАУ ДПО РБ "БРИОП"</vt:lpstr>
      <vt:lpstr>Семинар  «Актуальные направления внедрения обновленных ФГОС в образовательных организациях РБ»</vt:lpstr>
      <vt:lpstr>ФАКТОР РИСКА «Высокая доля обучающихся с рисками учебной неуспешности»</vt:lpstr>
      <vt:lpstr> Педсовет «Неуспеваемость школьников: причины и средства ее преодоления». </vt:lpstr>
      <vt:lpstr>Педсовет «Использование ЦОР на уроках»</vt:lpstr>
      <vt:lpstr>Участие учителей в профессиональных конкурсах </vt:lpstr>
      <vt:lpstr>Районный  конкурс "Учитель-2022</vt:lpstr>
      <vt:lpstr>Практический семинар « Школьная неуспешность: причины и пути преодоления»</vt:lpstr>
      <vt:lpstr>Гагаринские уроки </vt:lpstr>
      <vt:lpstr>Дня единых действий</vt:lpstr>
      <vt:lpstr>Районный смотр-конкурс "Дети. Техника. Творчество"</vt:lpstr>
      <vt:lpstr>Всероссийский  проект "Парта героя"</vt:lpstr>
      <vt:lpstr> 5 сентября в нашей школе прошла Всероссийская акция "Голубь мира", в которой приняли участие учащихся школы, родители, педагогический коллектив школы. </vt:lpstr>
      <vt:lpstr>Робототехника </vt:lpstr>
      <vt:lpstr>"СТИЛЬ ЖИЗНИ - ЗДОРОВЬЕ</vt:lpstr>
      <vt:lpstr> участие в спортивных соревнованиях </vt:lpstr>
      <vt:lpstr>Первенство  Иволгинского района по боксу</vt:lpstr>
      <vt:lpstr>XI Региональный турнир по боксу памяти профессора Балдуева А. Ц. в с. Корсаково Кабанского района.</vt:lpstr>
      <vt:lpstr>Взаимоэкспертиза  СОШ № 26 г. Челябинск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по программе антирисковых мер «Повышение профессиональной компетентности педагогов в области учебной мотивации обучающихся»</dc:title>
  <dc:creator>User2</dc:creator>
  <cp:lastModifiedBy>IMC</cp:lastModifiedBy>
  <cp:revision>110</cp:revision>
  <dcterms:created xsi:type="dcterms:W3CDTF">2021-06-03T04:09:27Z</dcterms:created>
  <dcterms:modified xsi:type="dcterms:W3CDTF">2022-11-17T03:06:54Z</dcterms:modified>
</cp:coreProperties>
</file>