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1" r:id="rId8"/>
    <p:sldId id="265" r:id="rId9"/>
    <p:sldId id="264" r:id="rId10"/>
    <p:sldId id="266" r:id="rId11"/>
    <p:sldId id="268" r:id="rId12"/>
    <p:sldId id="267" r:id="rId13"/>
    <p:sldId id="272" r:id="rId14"/>
    <p:sldId id="271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2" r:id="rId24"/>
    <p:sldId id="283" r:id="rId25"/>
    <p:sldId id="281" r:id="rId26"/>
    <p:sldId id="284" r:id="rId27"/>
    <p:sldId id="287" r:id="rId28"/>
    <p:sldId id="285" r:id="rId29"/>
    <p:sldId id="288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nsaya.buryatschool.ru/upload/buryascnsaya_new/files/0c/7b/0c7b6c70df17378c0d76a12f8d70a42a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nsaya.buryatschool.ru/site/pub?id=45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8640960" cy="3024336"/>
          </a:xfrm>
        </p:spPr>
        <p:txBody>
          <a:bodyPr>
            <a:normAutofit/>
          </a:bodyPr>
          <a:lstStyle/>
          <a:p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Реализация проекта «500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+»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</a:t>
            </a:r>
            <a:b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МБОУ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Нижнесаянтуйская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СОШ»,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МБОУ «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Тарбагатайская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СОШ»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Тарбагатайского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4509120"/>
            <a:ext cx="6080720" cy="1296144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>
                <a:latin typeface="+mj-lt"/>
              </a:rPr>
              <a:t>Куратор </a:t>
            </a:r>
            <a:r>
              <a:rPr lang="ru-RU" i="1" dirty="0" err="1" smtClean="0">
                <a:latin typeface="+mj-lt"/>
              </a:rPr>
              <a:t>И.П.Цыренова</a:t>
            </a:r>
            <a:r>
              <a:rPr lang="ru-RU" i="1" dirty="0" smtClean="0">
                <a:latin typeface="+mj-lt"/>
              </a:rPr>
              <a:t>,</a:t>
            </a:r>
          </a:p>
          <a:p>
            <a:r>
              <a:rPr lang="ru-RU" i="1" dirty="0" err="1" smtClean="0">
                <a:latin typeface="+mj-lt"/>
              </a:rPr>
              <a:t>ст.преп.КГД</a:t>
            </a:r>
            <a:r>
              <a:rPr lang="ru-RU" i="1" dirty="0" smtClean="0">
                <a:latin typeface="+mj-lt"/>
              </a:rPr>
              <a:t> ГАУ ДПО РБ «БРИОП»</a:t>
            </a:r>
            <a:endParaRPr lang="ru-RU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99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-9939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МБОУ «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Нижнесаянтуйская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СОШ»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86" t="27054" r="18382" b="39940"/>
          <a:stretch/>
        </p:blipFill>
        <p:spPr bwMode="auto">
          <a:xfrm>
            <a:off x="323528" y="1340768"/>
            <a:ext cx="4739438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738991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Constantia" panose="02030602050306030303" pitchFamily="18" charset="0"/>
              </a:rPr>
              <a:t>готовность управленческой команды к выработке  общих целевых </a:t>
            </a:r>
            <a:r>
              <a:rPr lang="ru-RU" dirty="0" smtClean="0">
                <a:latin typeface="Constantia" panose="02030602050306030303" pitchFamily="18" charset="0"/>
              </a:rPr>
              <a:t>ориентиров;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Constantia" panose="02030602050306030303" pitchFamily="18" charset="0"/>
              </a:rPr>
              <a:t>школа </a:t>
            </a:r>
            <a:r>
              <a:rPr lang="ru-RU" dirty="0">
                <a:latin typeface="Constantia" panose="02030602050306030303" pitchFamily="18" charset="0"/>
              </a:rPr>
              <a:t>новая, обладает достаточными </a:t>
            </a:r>
            <a:r>
              <a:rPr lang="ru-RU" dirty="0" smtClean="0">
                <a:latin typeface="Constantia" panose="02030602050306030303" pitchFamily="18" charset="0"/>
              </a:rPr>
              <a:t>ресурсами, позволяющими </a:t>
            </a:r>
            <a:r>
              <a:rPr lang="ru-RU" dirty="0">
                <a:latin typeface="Constantia" panose="02030602050306030303" pitchFamily="18" charset="0"/>
              </a:rPr>
              <a:t>организовать качественную урочную и внеурочную деятельность, дополнительное </a:t>
            </a:r>
            <a:r>
              <a:rPr lang="ru-RU" dirty="0" smtClean="0">
                <a:latin typeface="Constantia" panose="02030602050306030303" pitchFamily="18" charset="0"/>
              </a:rPr>
              <a:t>образование;</a:t>
            </a:r>
            <a:endParaRPr lang="ru-RU" dirty="0">
              <a:latin typeface="Constantia" panose="0203060205030603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5517232"/>
            <a:ext cx="8275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Constantia" panose="02030602050306030303" pitchFamily="18" charset="0"/>
              </a:rPr>
              <a:t>сложный контингент обучающихся;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Constantia" panose="02030602050306030303" pitchFamily="18" charset="0"/>
              </a:rPr>
              <a:t>низкий уровень взаимодействия с родителями.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62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</a:t>
            </a:r>
            <a:r>
              <a:rPr lang="ru-RU" dirty="0"/>
              <a:t>работу взяты три фактора риска: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204864"/>
            <a:ext cx="8352928" cy="424847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Constantia" panose="02030602050306030303" pitchFamily="18" charset="0"/>
              </a:rPr>
              <a:t>- </a:t>
            </a:r>
            <a:r>
              <a:rPr lang="ru-RU" dirty="0" err="1">
                <a:latin typeface="Constantia" panose="02030602050306030303" pitchFamily="18" charset="0"/>
              </a:rPr>
              <a:t>Несформированность</a:t>
            </a:r>
            <a:r>
              <a:rPr lang="ru-RU" dirty="0">
                <a:latin typeface="Constantia" panose="02030602050306030303" pitchFamily="18" charset="0"/>
              </a:rPr>
              <a:t> </a:t>
            </a:r>
            <a:r>
              <a:rPr lang="ru-RU" dirty="0" err="1">
                <a:latin typeface="Constantia" panose="02030602050306030303" pitchFamily="18" charset="0"/>
              </a:rPr>
              <a:t>внутришкольной</a:t>
            </a:r>
            <a:r>
              <a:rPr lang="ru-RU" dirty="0">
                <a:latin typeface="Constantia" panose="02030602050306030303" pitchFamily="18" charset="0"/>
              </a:rPr>
              <a:t> системы повышения квалификации.</a:t>
            </a:r>
          </a:p>
          <a:p>
            <a:pPr marL="0" indent="0">
              <a:buNone/>
            </a:pPr>
            <a:r>
              <a:rPr lang="ru-RU" dirty="0">
                <a:latin typeface="Constantia" panose="02030602050306030303" pitchFamily="18" charset="0"/>
              </a:rPr>
              <a:t>-     Высокая доля обучающихся с рисками учебной </a:t>
            </a:r>
            <a:r>
              <a:rPr lang="ru-RU" dirty="0" err="1">
                <a:latin typeface="Constantia" panose="02030602050306030303" pitchFamily="18" charset="0"/>
              </a:rPr>
              <a:t>неуспешности</a:t>
            </a:r>
            <a:r>
              <a:rPr lang="ru-RU" dirty="0">
                <a:latin typeface="Constantia" panose="02030602050306030303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Constantia" panose="02030602050306030303" pitchFamily="18" charset="0"/>
              </a:rPr>
              <a:t>- Пониженный уровень качества школьной образовательной и воспитательной среды.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650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19256" cy="55774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Constantia" panose="02030602050306030303" pitchFamily="18" charset="0"/>
              </a:rPr>
              <a:t>Разработана «Дорожная карта» по повышению качества общего образования в МБОУ «</a:t>
            </a:r>
            <a:r>
              <a:rPr lang="ru-RU" dirty="0" err="1">
                <a:latin typeface="Constantia" panose="02030602050306030303" pitchFamily="18" charset="0"/>
              </a:rPr>
              <a:t>Нижнесаянтуйская</a:t>
            </a:r>
            <a:r>
              <a:rPr lang="ru-RU" dirty="0">
                <a:latin typeface="Constantia" panose="02030602050306030303" pitchFamily="18" charset="0"/>
              </a:rPr>
              <a:t> СОШ» </a:t>
            </a:r>
            <a:r>
              <a:rPr lang="ru-RU" dirty="0" err="1">
                <a:latin typeface="Constantia" panose="02030602050306030303" pitchFamily="18" charset="0"/>
              </a:rPr>
              <a:t>Тарбагатайского</a:t>
            </a:r>
            <a:r>
              <a:rPr lang="ru-RU" dirty="0">
                <a:latin typeface="Constantia" panose="02030602050306030303" pitchFamily="18" charset="0"/>
              </a:rPr>
              <a:t> района республики Бурятия в 2022 </a:t>
            </a:r>
            <a:r>
              <a:rPr lang="ru-RU" dirty="0" smtClean="0">
                <a:latin typeface="Constantia" panose="02030602050306030303" pitchFamily="18" charset="0"/>
              </a:rPr>
              <a:t>году»: </a:t>
            </a:r>
            <a:r>
              <a:rPr lang="ru-RU" dirty="0" smtClean="0">
                <a:latin typeface="Constantia" panose="02030602050306030303" pitchFamily="18" charset="0"/>
                <a:hlinkClick r:id="rId2"/>
              </a:rPr>
              <a:t>https</a:t>
            </a:r>
            <a:r>
              <a:rPr lang="ru-RU" dirty="0">
                <a:latin typeface="Constantia" panose="02030602050306030303" pitchFamily="18" charset="0"/>
                <a:hlinkClick r:id="rId2"/>
              </a:rPr>
              <a:t>://</a:t>
            </a:r>
            <a:r>
              <a:rPr lang="ru-RU" dirty="0" smtClean="0">
                <a:latin typeface="Constantia" panose="02030602050306030303" pitchFamily="18" charset="0"/>
                <a:hlinkClick r:id="rId2"/>
              </a:rPr>
              <a:t>nsaya.buryatschool.ru/upload/buryascnsaya_new/files/0c/7b/0c7b6c70df17378c0d76a12f8d70a42a.pdf</a:t>
            </a:r>
            <a:r>
              <a:rPr lang="ru-RU" dirty="0" smtClean="0">
                <a:latin typeface="Constantia" panose="02030602050306030303" pitchFamily="18" charset="0"/>
              </a:rPr>
              <a:t> </a:t>
            </a:r>
            <a:endParaRPr lang="ru-RU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32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Высокая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доля обучающихся с рисками учебной 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неуспешности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5"/>
            <a:ext cx="8424936" cy="4392489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>
                <a:latin typeface="Constantia" panose="02030602050306030303" pitchFamily="18" charset="0"/>
              </a:rPr>
              <a:t>Количество обучающихся с рисками учебной </a:t>
            </a:r>
            <a:r>
              <a:rPr lang="ru-RU" sz="2400" dirty="0" err="1">
                <a:latin typeface="Constantia" panose="02030602050306030303" pitchFamily="18" charset="0"/>
              </a:rPr>
              <a:t>неуспешности</a:t>
            </a:r>
            <a:r>
              <a:rPr lang="ru-RU" sz="2400" dirty="0">
                <a:latin typeface="Constantia" panose="02030602050306030303" pitchFamily="18" charset="0"/>
              </a:rPr>
              <a:t>, охваченных дополнительными занятиями;</a:t>
            </a:r>
          </a:p>
          <a:p>
            <a:r>
              <a:rPr lang="ru-RU" sz="2400" dirty="0">
                <a:latin typeface="Constantia" panose="02030602050306030303" pitchFamily="18" charset="0"/>
              </a:rPr>
              <a:t>Количество обучающихся с рисками учебной </a:t>
            </a:r>
            <a:r>
              <a:rPr lang="ru-RU" sz="2400" dirty="0" err="1">
                <a:latin typeface="Constantia" panose="02030602050306030303" pitchFamily="18" charset="0"/>
              </a:rPr>
              <a:t>неуспешности</a:t>
            </a:r>
            <a:r>
              <a:rPr lang="ru-RU" sz="2400" dirty="0">
                <a:latin typeface="Constantia" panose="02030602050306030303" pitchFamily="18" charset="0"/>
              </a:rPr>
              <a:t>, которым организована  психологическая и </a:t>
            </a:r>
            <a:r>
              <a:rPr lang="ru-RU" sz="2400" dirty="0" err="1">
                <a:latin typeface="Constantia" panose="02030602050306030303" pitchFamily="18" charset="0"/>
              </a:rPr>
              <a:t>тьюторская</a:t>
            </a:r>
            <a:r>
              <a:rPr lang="ru-RU" sz="2400" dirty="0">
                <a:latin typeface="Constantia" panose="02030602050306030303" pitchFamily="18" charset="0"/>
              </a:rPr>
              <a:t> поддержка</a:t>
            </a:r>
            <a:r>
              <a:rPr lang="ru-RU" sz="2400" dirty="0" smtClean="0">
                <a:latin typeface="Constantia" panose="02030602050306030303" pitchFamily="18" charset="0"/>
              </a:rPr>
              <a:t>;</a:t>
            </a:r>
          </a:p>
          <a:p>
            <a:r>
              <a:rPr lang="ru-RU" sz="2400" dirty="0" smtClean="0">
                <a:latin typeface="Constantia" panose="02030602050306030303" pitchFamily="18" charset="0"/>
              </a:rPr>
              <a:t>Количество </a:t>
            </a:r>
            <a:r>
              <a:rPr lang="ru-RU" sz="2400" dirty="0">
                <a:latin typeface="Constantia" panose="02030602050306030303" pitchFamily="18" charset="0"/>
              </a:rPr>
              <a:t>учащихся, ориентированных на </a:t>
            </a:r>
            <a:r>
              <a:rPr lang="ru-RU" sz="2400" dirty="0" smtClean="0">
                <a:latin typeface="Constantia" panose="02030602050306030303" pitchFamily="18" charset="0"/>
              </a:rPr>
              <a:t>получение дополнительного образования;</a:t>
            </a:r>
          </a:p>
          <a:p>
            <a:r>
              <a:rPr lang="ru-RU" sz="2400" dirty="0" smtClean="0">
                <a:latin typeface="Constantia" panose="02030602050306030303" pitchFamily="18" charset="0"/>
              </a:rPr>
              <a:t>Количество </a:t>
            </a:r>
            <a:r>
              <a:rPr lang="ru-RU" sz="2400" dirty="0">
                <a:latin typeface="Constantia" panose="02030602050306030303" pitchFamily="18" charset="0"/>
              </a:rPr>
              <a:t>учащихся с ОВЗ, получающих психолого-педагогическое </a:t>
            </a:r>
            <a:r>
              <a:rPr lang="ru-RU" sz="2400" dirty="0" smtClean="0">
                <a:latin typeface="Constantia" panose="02030602050306030303" pitchFamily="18" charset="0"/>
              </a:rPr>
              <a:t>сопровождение;</a:t>
            </a:r>
            <a:endParaRPr lang="ru-RU" sz="2400" dirty="0">
              <a:latin typeface="Constantia" panose="02030602050306030303" pitchFamily="18" charset="0"/>
            </a:endParaRPr>
          </a:p>
          <a:p>
            <a:r>
              <a:rPr lang="ru-RU" sz="2400" dirty="0" smtClean="0">
                <a:latin typeface="Constantia" panose="02030602050306030303" pitchFamily="18" charset="0"/>
              </a:rPr>
              <a:t>Своевременное </a:t>
            </a:r>
            <a:r>
              <a:rPr lang="ru-RU" sz="2400" dirty="0">
                <a:latin typeface="Constantia" panose="02030602050306030303" pitchFamily="18" charset="0"/>
              </a:rPr>
              <a:t>направление на ПМПК </a:t>
            </a:r>
            <a:r>
              <a:rPr lang="ru-RU" sz="2400" dirty="0" smtClean="0">
                <a:latin typeface="Constantia" panose="02030602050306030303" pitchFamily="18" charset="0"/>
              </a:rPr>
              <a:t>обучающихся;</a:t>
            </a:r>
          </a:p>
          <a:p>
            <a:r>
              <a:rPr lang="ru-RU" sz="2400" dirty="0" smtClean="0">
                <a:latin typeface="Constantia" panose="02030602050306030303" pitchFamily="18" charset="0"/>
              </a:rPr>
              <a:t>   Доступность </a:t>
            </a:r>
            <a:r>
              <a:rPr lang="ru-RU" sz="2400" dirty="0">
                <a:latin typeface="Constantia" panose="02030602050306030303" pitchFamily="18" charset="0"/>
              </a:rPr>
              <a:t>раздела школьного сайта «Психолого-педагогическая помощь», размещенные в разделе консультации логопеда, психолога и других </a:t>
            </a:r>
            <a:r>
              <a:rPr lang="ru-RU" sz="2400" dirty="0" smtClean="0">
                <a:latin typeface="Constantia" panose="02030602050306030303" pitchFamily="18" charset="0"/>
              </a:rPr>
              <a:t>специалистов;</a:t>
            </a:r>
          </a:p>
          <a:p>
            <a:r>
              <a:rPr lang="ru-RU" sz="2400" dirty="0" err="1">
                <a:latin typeface="Constantia" panose="02030602050306030303" pitchFamily="18" charset="0"/>
              </a:rPr>
              <a:t>Профориентационная</a:t>
            </a:r>
            <a:r>
              <a:rPr lang="ru-RU" sz="2400" dirty="0">
                <a:latin typeface="Constantia" panose="02030602050306030303" pitchFamily="18" charset="0"/>
              </a:rPr>
              <a:t> программа для </a:t>
            </a:r>
            <a:r>
              <a:rPr lang="ru-RU" sz="2400" dirty="0" smtClean="0">
                <a:latin typeface="Constantia" panose="02030602050306030303" pitchFamily="18" charset="0"/>
              </a:rPr>
              <a:t>учащихся</a:t>
            </a:r>
          </a:p>
          <a:p>
            <a:endParaRPr lang="ru-RU" sz="2400" dirty="0">
              <a:latin typeface="Constantia" panose="02030602050306030303" pitchFamily="18" charset="0"/>
            </a:endParaRPr>
          </a:p>
          <a:p>
            <a:endParaRPr lang="ru-RU" dirty="0">
              <a:latin typeface="Constantia" panose="02030602050306030303" pitchFamily="18" charset="0"/>
            </a:endParaRPr>
          </a:p>
          <a:p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19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856984" cy="6264696"/>
          </a:xfrm>
        </p:spPr>
        <p:txBody>
          <a:bodyPr>
            <a:normAutofit/>
          </a:bodyPr>
          <a:lstStyle/>
          <a:p>
            <a:r>
              <a:rPr lang="ru-RU" sz="2600" dirty="0" smtClean="0">
                <a:latin typeface="Constantia" panose="02030602050306030303" pitchFamily="18" charset="0"/>
              </a:rPr>
              <a:t>Разработаны  индивидуальные образовательные планы  </a:t>
            </a:r>
            <a:r>
              <a:rPr lang="ru-RU" sz="2600" dirty="0">
                <a:latin typeface="Constantia" panose="02030602050306030303" pitchFamily="18" charset="0"/>
              </a:rPr>
              <a:t>для учащихся, имеющих учебную </a:t>
            </a:r>
            <a:r>
              <a:rPr lang="ru-RU" sz="2600" dirty="0" err="1" smtClean="0">
                <a:latin typeface="Constantia" panose="02030602050306030303" pitchFamily="18" charset="0"/>
              </a:rPr>
              <a:t>неуспешность</a:t>
            </a:r>
            <a:r>
              <a:rPr lang="ru-RU" sz="2600" dirty="0" smtClean="0">
                <a:latin typeface="Constantia" panose="02030602050306030303" pitchFamily="18" charset="0"/>
              </a:rPr>
              <a:t>;</a:t>
            </a:r>
          </a:p>
          <a:p>
            <a:r>
              <a:rPr lang="ru-RU" sz="2600" dirty="0" smtClean="0">
                <a:latin typeface="Constantia" panose="02030602050306030303" pitchFamily="18" charset="0"/>
              </a:rPr>
              <a:t>Активизировалась  научно-исследовательская, творческая, проектная, социальная деятельность учащихся;</a:t>
            </a:r>
          </a:p>
          <a:p>
            <a:r>
              <a:rPr lang="ru-RU" sz="2600" dirty="0">
                <a:latin typeface="Constantia" panose="02030602050306030303" pitchFamily="18" charset="0"/>
              </a:rPr>
              <a:t>Организация </a:t>
            </a:r>
            <a:r>
              <a:rPr lang="ru-RU" sz="2600" dirty="0" err="1">
                <a:latin typeface="Constantia" panose="02030602050306030303" pitchFamily="18" charset="0"/>
              </a:rPr>
              <a:t>предпрофильного</a:t>
            </a:r>
            <a:r>
              <a:rPr lang="ru-RU" sz="2600" dirty="0">
                <a:latin typeface="Constantia" panose="02030602050306030303" pitchFamily="18" charset="0"/>
              </a:rPr>
              <a:t> и профильного обучения по предметам: </a:t>
            </a:r>
            <a:r>
              <a:rPr lang="ru-RU" sz="2600" dirty="0" smtClean="0">
                <a:latin typeface="Constantia" panose="02030602050306030303" pitchFamily="18" charset="0"/>
              </a:rPr>
              <a:t>обучение по </a:t>
            </a:r>
            <a:r>
              <a:rPr lang="ru-RU" sz="2600" dirty="0">
                <a:latin typeface="Constantia" panose="02030602050306030303" pitchFamily="18" charset="0"/>
              </a:rPr>
              <a:t>программам дополнительного образования «</a:t>
            </a:r>
            <a:r>
              <a:rPr lang="ru-RU" sz="2600" dirty="0" err="1">
                <a:latin typeface="Constantia" panose="02030602050306030303" pitchFamily="18" charset="0"/>
              </a:rPr>
              <a:t>Агрокласс</a:t>
            </a:r>
            <a:r>
              <a:rPr lang="ru-RU" sz="2600" dirty="0">
                <a:latin typeface="Constantia" panose="02030602050306030303" pitchFamily="18" charset="0"/>
              </a:rPr>
              <a:t>» </a:t>
            </a:r>
            <a:r>
              <a:rPr lang="ru-RU" sz="2600" dirty="0" smtClean="0">
                <a:latin typeface="Constantia" panose="02030602050306030303" pitchFamily="18" charset="0"/>
              </a:rPr>
              <a:t> ГБПОУ </a:t>
            </a:r>
            <a:r>
              <a:rPr lang="ru-RU" sz="2600" dirty="0">
                <a:latin typeface="Constantia" panose="02030602050306030303" pitchFamily="18" charset="0"/>
              </a:rPr>
              <a:t>"Бурятский аграрный колледж им. М.Н. </a:t>
            </a:r>
            <a:r>
              <a:rPr lang="ru-RU" sz="2600" dirty="0" err="1" smtClean="0">
                <a:latin typeface="Constantia" panose="02030602050306030303" pitchFamily="18" charset="0"/>
              </a:rPr>
              <a:t>Ербанова</a:t>
            </a:r>
            <a:r>
              <a:rPr lang="ru-RU" sz="2600" dirty="0" smtClean="0">
                <a:latin typeface="Constantia" panose="02030602050306030303" pitchFamily="18" charset="0"/>
              </a:rPr>
              <a:t>» </a:t>
            </a:r>
            <a:r>
              <a:rPr lang="ru-RU" sz="2600" dirty="0" smtClean="0">
                <a:latin typeface="Constantia" panose="02030602050306030303" pitchFamily="18" charset="0"/>
                <a:hlinkClick r:id="rId2"/>
              </a:rPr>
              <a:t>https</a:t>
            </a:r>
            <a:r>
              <a:rPr lang="ru-RU" sz="2600" dirty="0">
                <a:latin typeface="Constantia" panose="02030602050306030303" pitchFamily="18" charset="0"/>
                <a:hlinkClick r:id="rId2"/>
              </a:rPr>
              <a:t>://</a:t>
            </a:r>
            <a:r>
              <a:rPr lang="ru-RU" sz="2600" dirty="0" smtClean="0">
                <a:latin typeface="Constantia" panose="02030602050306030303" pitchFamily="18" charset="0"/>
                <a:hlinkClick r:id="rId2"/>
              </a:rPr>
              <a:t>nsaya.buryatschool.ru/site/pub?id=45</a:t>
            </a:r>
            <a:r>
              <a:rPr lang="ru-RU" dirty="0" smtClean="0">
                <a:latin typeface="Constantia" panose="02030602050306030303" pitchFamily="18" charset="0"/>
                <a:hlinkClick r:id="rId2"/>
              </a:rPr>
              <a:t>0</a:t>
            </a:r>
            <a:r>
              <a:rPr lang="ru-RU" dirty="0" smtClean="0">
                <a:latin typeface="Constantia" panose="02030602050306030303" pitchFamily="18" charset="0"/>
              </a:rPr>
              <a:t> </a:t>
            </a:r>
          </a:p>
          <a:p>
            <a:r>
              <a:rPr lang="ru-RU" sz="2400" dirty="0">
                <a:latin typeface="Constantia" panose="02030602050306030303" pitchFamily="18" charset="0"/>
              </a:rPr>
              <a:t>Проведение индивидуальных </a:t>
            </a:r>
            <a:r>
              <a:rPr lang="ru-RU" sz="2400" dirty="0" smtClean="0">
                <a:latin typeface="Constantia" panose="02030602050306030303" pitchFamily="18" charset="0"/>
              </a:rPr>
              <a:t>дополнительных консультаций с учащимися.</a:t>
            </a:r>
            <a:endParaRPr lang="ru-RU" sz="2400" dirty="0">
              <a:latin typeface="Constantia" panose="02030602050306030303" pitchFamily="18" charset="0"/>
            </a:endParaRPr>
          </a:p>
          <a:p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93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282154"/>
          </a:xfrm>
        </p:spPr>
        <p:txBody>
          <a:bodyPr>
            <a:normAutofit/>
          </a:bodyPr>
          <a:lstStyle/>
          <a:p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Несформированность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внутришкольной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системы повышения 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квалификации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56792"/>
            <a:ext cx="8208912" cy="504056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dirty="0">
                <a:latin typeface="Constantia" panose="02030602050306030303" pitchFamily="18" charset="0"/>
              </a:rPr>
              <a:t>Количество учителей, прошедших курсы </a:t>
            </a:r>
            <a:r>
              <a:rPr lang="ru-RU" sz="2800" dirty="0" smtClean="0">
                <a:latin typeface="Constantia" panose="02030602050306030303" pitchFamily="18" charset="0"/>
              </a:rPr>
              <a:t>повышения квалификации </a:t>
            </a:r>
            <a:r>
              <a:rPr lang="ru-RU" sz="2800" dirty="0">
                <a:latin typeface="Constantia" panose="02030602050306030303" pitchFamily="18" charset="0"/>
              </a:rPr>
              <a:t>соответствующего </a:t>
            </a:r>
            <a:r>
              <a:rPr lang="ru-RU" sz="2800" dirty="0" smtClean="0">
                <a:latin typeface="Constantia" panose="02030602050306030303" pitchFamily="18" charset="0"/>
              </a:rPr>
              <a:t>направления;</a:t>
            </a:r>
          </a:p>
          <a:p>
            <a:pPr algn="just"/>
            <a:r>
              <a:rPr lang="ru-RU" sz="2800" dirty="0" smtClean="0">
                <a:latin typeface="Constantia" panose="02030602050306030303" pitchFamily="18" charset="0"/>
              </a:rPr>
              <a:t>Количество </a:t>
            </a:r>
            <a:r>
              <a:rPr lang="ru-RU" sz="2800" dirty="0">
                <a:latin typeface="Constantia" panose="02030602050306030303" pitchFamily="18" charset="0"/>
              </a:rPr>
              <a:t>учителей, участвующих в семинарах, </a:t>
            </a:r>
            <a:r>
              <a:rPr lang="ru-RU" sz="2800" dirty="0" err="1">
                <a:latin typeface="Constantia" panose="02030602050306030303" pitchFamily="18" charset="0"/>
              </a:rPr>
              <a:t>вебинарах</a:t>
            </a:r>
            <a:r>
              <a:rPr lang="ru-RU" sz="2800" dirty="0" smtClean="0">
                <a:latin typeface="Constantia" panose="02030602050306030303" pitchFamily="18" charset="0"/>
              </a:rPr>
              <a:t>, конференциях</a:t>
            </a:r>
            <a:r>
              <a:rPr lang="ru-RU" sz="2800" dirty="0">
                <a:latin typeface="Constantia" panose="02030602050306030303" pitchFamily="18" charset="0"/>
              </a:rPr>
              <a:t>, </a:t>
            </a:r>
            <a:r>
              <a:rPr lang="ru-RU" sz="2800" dirty="0" smtClean="0">
                <a:latin typeface="Constantia" panose="02030602050306030303" pitchFamily="18" charset="0"/>
              </a:rPr>
              <a:t>конкурсах;</a:t>
            </a:r>
            <a:endParaRPr lang="ru-RU" sz="2800" dirty="0">
              <a:latin typeface="Constantia" panose="02030602050306030303" pitchFamily="18" charset="0"/>
            </a:endParaRPr>
          </a:p>
          <a:p>
            <a:pPr algn="just"/>
            <a:r>
              <a:rPr lang="ru-RU" sz="2800" dirty="0" smtClean="0">
                <a:latin typeface="Constantia" panose="02030602050306030303" pitchFamily="18" charset="0"/>
              </a:rPr>
              <a:t>Количество </a:t>
            </a:r>
            <a:r>
              <a:rPr lang="ru-RU" sz="2800" dirty="0" err="1">
                <a:latin typeface="Constantia" panose="02030602050306030303" pitchFamily="18" charset="0"/>
              </a:rPr>
              <a:t>взаимопосещенных</a:t>
            </a:r>
            <a:r>
              <a:rPr lang="ru-RU" sz="2800" dirty="0">
                <a:latin typeface="Constantia" panose="02030602050306030303" pitchFamily="18" charset="0"/>
              </a:rPr>
              <a:t> </a:t>
            </a:r>
            <a:r>
              <a:rPr lang="ru-RU" sz="2800" dirty="0" smtClean="0">
                <a:latin typeface="Constantia" panose="02030602050306030303" pitchFamily="18" charset="0"/>
              </a:rPr>
              <a:t>уроков;</a:t>
            </a:r>
            <a:endParaRPr lang="ru-RU" sz="2800" dirty="0">
              <a:latin typeface="Constantia" panose="02030602050306030303" pitchFamily="18" charset="0"/>
            </a:endParaRPr>
          </a:p>
          <a:p>
            <a:pPr algn="just"/>
            <a:r>
              <a:rPr lang="ru-RU" sz="2800" dirty="0" smtClean="0">
                <a:latin typeface="Constantia" panose="02030602050306030303" pitchFamily="18" charset="0"/>
              </a:rPr>
              <a:t>Наличие </a:t>
            </a:r>
            <a:r>
              <a:rPr lang="ru-RU" sz="2800" dirty="0">
                <a:latin typeface="Constantia" panose="02030602050306030303" pitchFamily="18" charset="0"/>
              </a:rPr>
              <a:t>программы наставничества «Учитель - учителю</a:t>
            </a:r>
            <a:r>
              <a:rPr lang="ru-RU" sz="2800" dirty="0" smtClean="0">
                <a:latin typeface="Constantia" panose="02030602050306030303" pitchFamily="18" charset="0"/>
              </a:rPr>
              <a:t>»;</a:t>
            </a:r>
            <a:endParaRPr lang="ru-RU" sz="2800" dirty="0">
              <a:latin typeface="Constantia" panose="02030602050306030303" pitchFamily="18" charset="0"/>
            </a:endParaRPr>
          </a:p>
          <a:p>
            <a:pPr algn="just"/>
            <a:r>
              <a:rPr lang="ru-RU" sz="2800" dirty="0" smtClean="0">
                <a:latin typeface="Constantia" panose="02030602050306030303" pitchFamily="18" charset="0"/>
              </a:rPr>
              <a:t>Наличие </a:t>
            </a:r>
            <a:r>
              <a:rPr lang="ru-RU" sz="2800" dirty="0">
                <a:latin typeface="Constantia" panose="02030602050306030303" pitchFamily="18" charset="0"/>
              </a:rPr>
              <a:t>индивидуальных </a:t>
            </a:r>
            <a:r>
              <a:rPr lang="ru-RU" sz="2800" dirty="0" smtClean="0">
                <a:latin typeface="Constantia" panose="02030602050306030303" pitchFamily="18" charset="0"/>
              </a:rPr>
              <a:t>образовательных маршрутов педагогов</a:t>
            </a:r>
            <a:r>
              <a:rPr lang="ru-RU" sz="2800" dirty="0">
                <a:latin typeface="Constantia" panose="02030602050306030303" pitchFamily="18" charset="0"/>
              </a:rPr>
              <a:t>.</a:t>
            </a:r>
          </a:p>
          <a:p>
            <a:endParaRPr lang="ru-RU" sz="2400" dirty="0" smtClean="0">
              <a:latin typeface="Constantia" panose="02030602050306030303" pitchFamily="18" charset="0"/>
            </a:endParaRPr>
          </a:p>
          <a:p>
            <a:endParaRPr lang="ru-RU" sz="2400" dirty="0">
              <a:latin typeface="Constantia" panose="02030602050306030303" pitchFamily="18" charset="0"/>
            </a:endParaRPr>
          </a:p>
          <a:p>
            <a:endParaRPr lang="ru-RU" sz="2400" dirty="0" smtClean="0">
              <a:latin typeface="Constantia" panose="02030602050306030303" pitchFamily="18" charset="0"/>
            </a:endParaRPr>
          </a:p>
          <a:p>
            <a:endParaRPr lang="ru-RU" sz="2400" dirty="0">
              <a:latin typeface="Constantia" panose="02030602050306030303" pitchFamily="18" charset="0"/>
            </a:endParaRPr>
          </a:p>
          <a:p>
            <a:endParaRPr lang="ru-RU" dirty="0">
              <a:latin typeface="Constantia" panose="02030602050306030303" pitchFamily="18" charset="0"/>
            </a:endParaRPr>
          </a:p>
          <a:p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86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616624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latin typeface="Constantia" panose="02030602050306030303" pitchFamily="18" charset="0"/>
              </a:rPr>
              <a:t>Составление </a:t>
            </a:r>
            <a:r>
              <a:rPr lang="ru-RU" dirty="0" err="1">
                <a:latin typeface="Constantia" panose="02030602050306030303" pitchFamily="18" charset="0"/>
              </a:rPr>
              <a:t>ИОМов</a:t>
            </a:r>
            <a:r>
              <a:rPr lang="ru-RU" dirty="0">
                <a:latin typeface="Constantia" panose="02030602050306030303" pitchFamily="18" charset="0"/>
              </a:rPr>
              <a:t> на педагогов, имеющих профессиональные </a:t>
            </a:r>
            <a:r>
              <a:rPr lang="ru-RU" dirty="0" smtClean="0">
                <a:latin typeface="Constantia" panose="02030602050306030303" pitchFamily="18" charset="0"/>
              </a:rPr>
              <a:t>дефициты;</a:t>
            </a:r>
          </a:p>
          <a:p>
            <a:r>
              <a:rPr lang="ru-RU" dirty="0">
                <a:latin typeface="Constantia" panose="02030602050306030303" pitchFamily="18" charset="0"/>
              </a:rPr>
              <a:t>Участие в </a:t>
            </a:r>
            <a:r>
              <a:rPr lang="ru-RU" dirty="0" smtClean="0">
                <a:latin typeface="Constantia" panose="02030602050306030303" pitchFamily="18" charset="0"/>
              </a:rPr>
              <a:t>исследовании предметных и ИКТ компетенций учителей;</a:t>
            </a:r>
          </a:p>
          <a:p>
            <a:r>
              <a:rPr lang="ru-RU" dirty="0">
                <a:latin typeface="Constantia" panose="02030602050306030303" pitchFamily="18" charset="0"/>
              </a:rPr>
              <a:t>Проведение серии методических семинаров по актуальным темам, направленным на повышение эффективности реализации </a:t>
            </a:r>
            <a:r>
              <a:rPr lang="ru-RU" dirty="0" smtClean="0">
                <a:latin typeface="Constantia" panose="02030602050306030303" pitchFamily="18" charset="0"/>
              </a:rPr>
              <a:t>программы;</a:t>
            </a:r>
          </a:p>
          <a:p>
            <a:r>
              <a:rPr lang="ru-RU" dirty="0">
                <a:latin typeface="Constantia" panose="02030602050306030303" pitchFamily="18" charset="0"/>
              </a:rPr>
              <a:t> Посещение курсов повышения квалификации по повышению предметных и методических </a:t>
            </a:r>
            <a:r>
              <a:rPr lang="ru-RU" dirty="0" smtClean="0">
                <a:latin typeface="Constantia" panose="02030602050306030303" pitchFamily="18" charset="0"/>
              </a:rPr>
              <a:t>компетенций;</a:t>
            </a:r>
          </a:p>
          <a:p>
            <a:r>
              <a:rPr lang="ru-RU" dirty="0" smtClean="0">
                <a:latin typeface="Constantia" panose="02030602050306030303" pitchFamily="18" charset="0"/>
              </a:rPr>
              <a:t>Взаимодействие  клубов «Молодые учителя»  и «Наставник»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87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51304" cy="115699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Пониженный 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уровень качества школьной образовательной и воспитательной 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среды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352928" cy="4896544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Constantia" panose="02030602050306030303" pitchFamily="18" charset="0"/>
              </a:rPr>
              <a:t>Использование оборудования центра «Точка роста</a:t>
            </a:r>
            <a:r>
              <a:rPr lang="ru-RU" dirty="0" smtClean="0">
                <a:latin typeface="Constantia" panose="02030602050306030303" pitchFamily="18" charset="0"/>
              </a:rPr>
              <a:t>»;</a:t>
            </a:r>
            <a:endParaRPr lang="ru-RU" dirty="0">
              <a:latin typeface="Constantia" panose="02030602050306030303" pitchFamily="18" charset="0"/>
            </a:endParaRPr>
          </a:p>
          <a:p>
            <a:pPr algn="just"/>
            <a:r>
              <a:rPr lang="ru-RU" dirty="0" smtClean="0">
                <a:latin typeface="Constantia" panose="02030602050306030303" pitchFamily="18" charset="0"/>
              </a:rPr>
              <a:t>Программа </a:t>
            </a:r>
            <a:r>
              <a:rPr lang="ru-RU" dirty="0">
                <a:latin typeface="Constantia" panose="02030602050306030303" pitchFamily="18" charset="0"/>
              </a:rPr>
              <a:t>родительского </a:t>
            </a:r>
            <a:r>
              <a:rPr lang="ru-RU" dirty="0" smtClean="0">
                <a:latin typeface="Constantia" panose="02030602050306030303" pitchFamily="18" charset="0"/>
              </a:rPr>
              <a:t>всеобуча;</a:t>
            </a:r>
            <a:endParaRPr lang="ru-RU" dirty="0">
              <a:latin typeface="Constantia" panose="02030602050306030303" pitchFamily="18" charset="0"/>
            </a:endParaRPr>
          </a:p>
          <a:p>
            <a:pPr algn="just"/>
            <a:r>
              <a:rPr lang="ru-RU" dirty="0" smtClean="0">
                <a:latin typeface="Constantia" panose="02030602050306030303" pitchFamily="18" charset="0"/>
              </a:rPr>
              <a:t>Количество </a:t>
            </a:r>
            <a:r>
              <a:rPr lang="ru-RU" dirty="0">
                <a:latin typeface="Constantia" panose="02030602050306030303" pitchFamily="18" charset="0"/>
              </a:rPr>
              <a:t>родителей, принимающих участие в школьной </a:t>
            </a:r>
            <a:r>
              <a:rPr lang="ru-RU" dirty="0" smtClean="0">
                <a:latin typeface="Constantia" panose="02030602050306030303" pitchFamily="18" charset="0"/>
              </a:rPr>
              <a:t>жизни;</a:t>
            </a:r>
            <a:endParaRPr lang="ru-RU" dirty="0">
              <a:latin typeface="Constantia" panose="02030602050306030303" pitchFamily="18" charset="0"/>
            </a:endParaRPr>
          </a:p>
          <a:p>
            <a:pPr algn="just"/>
            <a:r>
              <a:rPr lang="ru-RU" dirty="0" smtClean="0">
                <a:latin typeface="Constantia" panose="02030602050306030303" pitchFamily="18" charset="0"/>
              </a:rPr>
              <a:t>Охват </a:t>
            </a:r>
            <a:r>
              <a:rPr lang="ru-RU" dirty="0">
                <a:latin typeface="Constantia" panose="02030602050306030303" pitchFamily="18" charset="0"/>
              </a:rPr>
              <a:t>родителей </a:t>
            </a:r>
            <a:r>
              <a:rPr lang="ru-RU" dirty="0" smtClean="0">
                <a:latin typeface="Constantia" panose="02030602050306030303" pitchFamily="18" charset="0"/>
              </a:rPr>
              <a:t>анкетированием;</a:t>
            </a:r>
            <a:endParaRPr lang="ru-RU" dirty="0">
              <a:latin typeface="Constantia" panose="02030602050306030303" pitchFamily="18" charset="0"/>
            </a:endParaRP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Количество мероприятий совместной проектной деятельности.</a:t>
            </a:r>
          </a:p>
          <a:p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93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6192688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>
                <a:latin typeface="Constantia" panose="02030602050306030303" pitchFamily="18" charset="0"/>
              </a:rPr>
              <a:t>Участие в открытых онлайн-мероприятиях </a:t>
            </a:r>
            <a:r>
              <a:rPr lang="ru-RU" dirty="0" err="1">
                <a:latin typeface="Constantia" panose="02030602050306030303" pitchFamily="18" charset="0"/>
              </a:rPr>
              <a:t>профориентационной</a:t>
            </a:r>
            <a:r>
              <a:rPr lang="ru-RU" dirty="0">
                <a:latin typeface="Constantia" panose="02030602050306030303" pitchFamily="18" charset="0"/>
              </a:rPr>
              <a:t> </a:t>
            </a:r>
            <a:r>
              <a:rPr lang="ru-RU" dirty="0" smtClean="0">
                <a:latin typeface="Constantia" panose="02030602050306030303" pitchFamily="18" charset="0"/>
              </a:rPr>
              <a:t>направленности;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Образовательные события с использованием оборудования Центра гуманитарного и цифрового образования «Точка роста</a:t>
            </a:r>
            <a:r>
              <a:rPr lang="ru-RU" dirty="0" smtClean="0">
                <a:latin typeface="Constantia" panose="02030602050306030303" pitchFamily="18" charset="0"/>
              </a:rPr>
              <a:t>»;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Проведение родительских собраний на тему «Повышение учебной мотивации школьников</a:t>
            </a:r>
            <a:r>
              <a:rPr lang="ru-RU" dirty="0" smtClean="0">
                <a:latin typeface="Constantia" panose="02030602050306030303" pitchFamily="18" charset="0"/>
              </a:rPr>
              <a:t>»</a:t>
            </a:r>
          </a:p>
          <a:p>
            <a:pPr algn="just"/>
            <a:r>
              <a:rPr lang="ru-RU" dirty="0">
                <a:latin typeface="Constantia" panose="02030602050306030303" pitchFamily="18" charset="0"/>
              </a:rPr>
              <a:t>Проведение общешкольной деловой игры «Выборы</a:t>
            </a:r>
            <a:r>
              <a:rPr lang="ru-RU" dirty="0" smtClean="0">
                <a:latin typeface="Constantia" panose="02030602050306030303" pitchFamily="18" charset="0"/>
              </a:rPr>
              <a:t>».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6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err="1" smtClean="0">
                <a:latin typeface="+mj-lt"/>
              </a:rPr>
              <a:t>Взаимоэкспертиза</a:t>
            </a:r>
            <a:r>
              <a:rPr lang="ru-RU" dirty="0">
                <a:latin typeface="+mj-lt"/>
              </a:rPr>
              <a:t> </a:t>
            </a:r>
            <a:r>
              <a:rPr lang="ru-RU" dirty="0" smtClean="0">
                <a:latin typeface="+mj-lt"/>
              </a:rPr>
              <a:t>документов с МОУ «</a:t>
            </a:r>
            <a:r>
              <a:rPr lang="ru-RU" dirty="0" err="1" smtClean="0">
                <a:latin typeface="+mj-lt"/>
              </a:rPr>
              <a:t>Тубинская</a:t>
            </a:r>
            <a:r>
              <a:rPr lang="ru-RU" dirty="0" smtClean="0">
                <a:latin typeface="+mj-lt"/>
              </a:rPr>
              <a:t> </a:t>
            </a:r>
            <a:r>
              <a:rPr lang="ru-RU" dirty="0">
                <a:latin typeface="+mj-lt"/>
              </a:rPr>
              <a:t>СОШ» </a:t>
            </a:r>
            <a:r>
              <a:rPr lang="ru-RU" dirty="0" smtClean="0">
                <a:latin typeface="+mj-lt"/>
              </a:rPr>
              <a:t>Усть-Илимского района Иркутской области.</a:t>
            </a:r>
            <a:endParaRPr lang="ru-RU" dirty="0">
              <a:latin typeface="+mj-lt"/>
            </a:endParaRPr>
          </a:p>
        </p:txBody>
      </p:sp>
      <p:pic>
        <p:nvPicPr>
          <p:cNvPr id="1026" name="Picture 2" descr="C:\Users\Irina\Desktop\ТЕКУЧКА 2022\ШНОР\IMG_95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0" t="35135" r="25387" b="27291"/>
          <a:stretch/>
        </p:blipFill>
        <p:spPr bwMode="auto">
          <a:xfrm>
            <a:off x="899592" y="2276872"/>
            <a:ext cx="5658416" cy="325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52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МБОУ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</a:t>
            </a:r>
            <a:r>
              <a:rPr lang="ru-RU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Тарбагатайская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СОШ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СОШ»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1" t="6009" b="41077"/>
          <a:stretch/>
        </p:blipFill>
        <p:spPr bwMode="auto">
          <a:xfrm>
            <a:off x="899592" y="2060848"/>
            <a:ext cx="6388671" cy="2944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27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</a:t>
            </a:r>
            <a:r>
              <a:rPr lang="ru-RU" dirty="0"/>
              <a:t>работу взяты три фактора риска: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8064896" cy="489654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Constantia" panose="02030602050306030303" pitchFamily="18" charset="0"/>
              </a:rPr>
              <a:t>- </a:t>
            </a:r>
            <a:r>
              <a:rPr lang="ru-RU" dirty="0">
                <a:latin typeface="Constantia" panose="02030602050306030303" pitchFamily="18" charset="0"/>
              </a:rPr>
              <a:t>Низкий уровень оснащения школы.</a:t>
            </a:r>
          </a:p>
          <a:p>
            <a:pPr marL="0" indent="0">
              <a:buNone/>
            </a:pPr>
            <a:r>
              <a:rPr lang="ru-RU" dirty="0">
                <a:latin typeface="Constantia" panose="02030602050306030303" pitchFamily="18" charset="0"/>
              </a:rPr>
              <a:t>- Недостаточная предметная и методическая компетентность педагогических работников.</a:t>
            </a:r>
          </a:p>
          <a:p>
            <a:pPr marL="0" indent="0">
              <a:buNone/>
            </a:pPr>
            <a:r>
              <a:rPr lang="ru-RU" dirty="0">
                <a:latin typeface="Constantia" panose="02030602050306030303" pitchFamily="18" charset="0"/>
              </a:rPr>
              <a:t>-  Высокая доля обучающихся с рисками учебной </a:t>
            </a:r>
            <a:r>
              <a:rPr lang="ru-RU" dirty="0" err="1">
                <a:latin typeface="Constantia" panose="02030602050306030303" pitchFamily="18" charset="0"/>
              </a:rPr>
              <a:t>неуспешности</a:t>
            </a:r>
            <a:r>
              <a:rPr lang="ru-RU" dirty="0">
                <a:latin typeface="Constantia" panose="02030602050306030303" pitchFamily="18" charset="0"/>
              </a:rPr>
              <a:t>.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96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4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Низкий уровень оснащения школы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212976"/>
            <a:ext cx="8435280" cy="30572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200" dirty="0">
                <a:latin typeface="+mj-lt"/>
              </a:rPr>
              <a:t>1.Провести 	мониторинг 	актуального материально-технического 	обеспечения образовательного процесса. </a:t>
            </a:r>
          </a:p>
          <a:p>
            <a:pPr marL="0" indent="0" algn="just">
              <a:buNone/>
            </a:pPr>
            <a:r>
              <a:rPr lang="ru-RU" sz="2200" dirty="0">
                <a:latin typeface="+mj-lt"/>
              </a:rPr>
              <a:t>2.Определить 	необходимый 	перечень оборудования и средств обучения с учетом результатов мониторинга. </a:t>
            </a:r>
          </a:p>
          <a:p>
            <a:pPr marL="0" indent="0" algn="just">
              <a:buNone/>
            </a:pPr>
            <a:r>
              <a:rPr lang="ru-RU" sz="2200" dirty="0">
                <a:latin typeface="+mj-lt"/>
              </a:rPr>
              <a:t>3.Повысить 	 	оснащенность материально-технической базы школы.</a:t>
            </a:r>
          </a:p>
          <a:p>
            <a:pPr marL="0" indent="0" algn="just">
              <a:buNone/>
            </a:pPr>
            <a:r>
              <a:rPr lang="ru-RU" sz="2200" dirty="0">
                <a:latin typeface="+mj-lt"/>
              </a:rPr>
              <a:t>4.Увеличить скорость сети Интернет к началу 2022-2023 учебного года (50-70 </a:t>
            </a:r>
            <a:r>
              <a:rPr lang="ru-RU" sz="2200" dirty="0" err="1">
                <a:latin typeface="+mj-lt"/>
              </a:rPr>
              <a:t>мБ</a:t>
            </a:r>
            <a:r>
              <a:rPr lang="ru-RU" sz="2200" dirty="0">
                <a:latin typeface="+mj-lt"/>
              </a:rPr>
              <a:t>).</a:t>
            </a:r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8720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+mj-lt"/>
              </a:rPr>
              <a:t>Повышение уровня оснащения школы. Совершенствование материально-технической базы школы для обеспечения высокого качества непрерывного образовательного процесса, оптимизации взаимодействия всех его </a:t>
            </a:r>
            <a:r>
              <a:rPr lang="ru-RU" sz="2400" dirty="0" smtClean="0">
                <a:latin typeface="+mj-lt"/>
              </a:rPr>
              <a:t>участников.</a:t>
            </a:r>
            <a:endParaRPr lang="ru-RU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1055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1206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+mj-lt"/>
              </a:rPr>
              <a:t> 	Проведена работа с ПАО «Ростелеком» по улучшению качества доступа к сети Интернет. Проведена перенастройка оборудования, определено рациональное и оптимальное размещение </a:t>
            </a:r>
            <a:r>
              <a:rPr lang="ru-RU" dirty="0" err="1">
                <a:latin typeface="+mj-lt"/>
              </a:rPr>
              <a:t>Wi-Fi</a:t>
            </a:r>
            <a:r>
              <a:rPr lang="ru-RU" dirty="0">
                <a:latin typeface="+mj-lt"/>
              </a:rPr>
              <a:t> роутеров. Ежемесячный мониторинг показывает стабильную скорость входящего интернет трафика 87.5Мбит/с и исходящую скорость 76 Мбит/с. </a:t>
            </a:r>
          </a:p>
          <a:p>
            <a:pPr marL="0" indent="0" algn="just">
              <a:buNone/>
            </a:pPr>
            <a:r>
              <a:rPr lang="ru-RU" dirty="0">
                <a:latin typeface="+mj-lt"/>
              </a:rPr>
              <a:t> 	Сумма средств на улучшение МТБ </a:t>
            </a:r>
            <a:r>
              <a:rPr lang="ru-RU" dirty="0" smtClean="0">
                <a:latin typeface="+mj-lt"/>
              </a:rPr>
              <a:t>–</a:t>
            </a:r>
          </a:p>
          <a:p>
            <a:pPr marL="0" indent="0" algn="just">
              <a:buNone/>
            </a:pPr>
            <a:r>
              <a:rPr lang="ru-RU" dirty="0" smtClean="0">
                <a:latin typeface="+mj-lt"/>
              </a:rPr>
              <a:t>2 </a:t>
            </a:r>
            <a:r>
              <a:rPr lang="ru-RU" dirty="0">
                <a:latin typeface="+mj-lt"/>
              </a:rPr>
              <a:t>898 </a:t>
            </a:r>
            <a:r>
              <a:rPr lang="ru-RU" dirty="0" smtClean="0">
                <a:latin typeface="+mj-lt"/>
              </a:rPr>
              <a:t>664,  </a:t>
            </a:r>
            <a:r>
              <a:rPr lang="ru-RU" dirty="0">
                <a:latin typeface="+mj-lt"/>
              </a:rPr>
              <a:t>	93 090  - мебель в </a:t>
            </a:r>
            <a:r>
              <a:rPr lang="ru-RU" dirty="0" smtClean="0">
                <a:latin typeface="+mj-lt"/>
              </a:rPr>
              <a:t>столовую.</a:t>
            </a:r>
            <a:endParaRPr lang="ru-RU" dirty="0">
              <a:latin typeface="+mj-lt"/>
            </a:endParaRP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235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Недостаточная предметная и методическая компетентность педагогических работнико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568952" cy="49685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+mj-lt"/>
              </a:rPr>
              <a:t>Внешняя оценка уровня профессиональной компетентности </a:t>
            </a:r>
            <a:r>
              <a:rPr lang="ru-RU" dirty="0" smtClean="0">
                <a:latin typeface="+mj-lt"/>
              </a:rPr>
              <a:t>учителей:</a:t>
            </a:r>
          </a:p>
          <a:p>
            <a:r>
              <a:rPr lang="ru-RU" dirty="0" smtClean="0">
                <a:latin typeface="+mj-lt"/>
              </a:rPr>
              <a:t>12 </a:t>
            </a:r>
            <a:r>
              <a:rPr lang="ru-RU" dirty="0">
                <a:latin typeface="+mj-lt"/>
              </a:rPr>
              <a:t>педагогов МБОУ «</a:t>
            </a:r>
            <a:r>
              <a:rPr lang="ru-RU" dirty="0" err="1">
                <a:latin typeface="+mj-lt"/>
              </a:rPr>
              <a:t>Тарбагатайская</a:t>
            </a:r>
            <a:r>
              <a:rPr lang="ru-RU" dirty="0">
                <a:latin typeface="+mj-lt"/>
              </a:rPr>
              <a:t> СОШ»  (32%).Высокий уровень показали: Вяткина Е.В. (предмет – история), </a:t>
            </a:r>
            <a:r>
              <a:rPr lang="ru-RU" dirty="0" err="1">
                <a:latin typeface="+mj-lt"/>
              </a:rPr>
              <a:t>Курдюкова</a:t>
            </a:r>
            <a:r>
              <a:rPr lang="ru-RU" dirty="0">
                <a:latin typeface="+mj-lt"/>
              </a:rPr>
              <a:t> Н.Л. (предмет – русский язык)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Учителя, не прошедшие внешнюю оценку прошли диагностику   по выявлению профессиональных затруднений у педагогических работников по 4 профилям: 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цифровые </a:t>
            </a:r>
            <a:r>
              <a:rPr lang="ru-RU" dirty="0">
                <a:latin typeface="+mj-lt"/>
              </a:rPr>
              <a:t>компетенции педагога, 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компетенции </a:t>
            </a:r>
            <a:r>
              <a:rPr lang="ru-RU" dirty="0">
                <a:latin typeface="+mj-lt"/>
              </a:rPr>
              <a:t>успешных современных учителей, 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компетенции </a:t>
            </a:r>
            <a:r>
              <a:rPr lang="ru-RU" dirty="0">
                <a:latin typeface="+mj-lt"/>
              </a:rPr>
              <a:t>учителя по формированию функциональной грамотности учеников, 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работа </a:t>
            </a:r>
            <a:r>
              <a:rPr lang="ru-RU" dirty="0">
                <a:latin typeface="+mj-lt"/>
              </a:rPr>
              <a:t>с </a:t>
            </a:r>
            <a:r>
              <a:rPr lang="ru-RU" dirty="0" smtClean="0">
                <a:latin typeface="+mj-lt"/>
              </a:rPr>
              <a:t>детьми с </a:t>
            </a:r>
            <a:r>
              <a:rPr lang="ru-RU" dirty="0" err="1" smtClean="0">
                <a:latin typeface="+mj-lt"/>
              </a:rPr>
              <a:t>девиантным</a:t>
            </a:r>
            <a:r>
              <a:rPr lang="ru-RU" dirty="0" smtClean="0">
                <a:latin typeface="+mj-lt"/>
              </a:rPr>
              <a:t>  </a:t>
            </a:r>
            <a:r>
              <a:rPr lang="ru-RU" dirty="0">
                <a:latin typeface="+mj-lt"/>
              </a:rPr>
              <a:t>поведением. </a:t>
            </a:r>
          </a:p>
          <a:p>
            <a:endParaRPr lang="ru-RU" dirty="0">
              <a:latin typeface="+mj-lt"/>
            </a:endParaRPr>
          </a:p>
          <a:p>
            <a:endParaRPr lang="ru-RU" dirty="0">
              <a:latin typeface="+mj-lt"/>
            </a:endParaRPr>
          </a:p>
          <a:p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1508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+mj-lt"/>
              </a:rPr>
              <a:t>Выявленные  </a:t>
            </a:r>
            <a:r>
              <a:rPr lang="ru-RU" dirty="0">
                <a:latin typeface="+mj-lt"/>
              </a:rPr>
              <a:t>профессиональные </a:t>
            </a:r>
            <a:r>
              <a:rPr lang="ru-RU" dirty="0" smtClean="0">
                <a:latin typeface="+mj-lt"/>
              </a:rPr>
              <a:t>затруднения </a:t>
            </a:r>
            <a:r>
              <a:rPr lang="ru-RU" dirty="0">
                <a:latin typeface="+mj-lt"/>
              </a:rPr>
              <a:t>у педагогических работников были использованы  для составления графика прохождения КПК, </a:t>
            </a:r>
            <a:r>
              <a:rPr lang="ru-RU" dirty="0" smtClean="0">
                <a:latin typeface="+mj-lt"/>
              </a:rPr>
              <a:t>составления индивидуальных образовательных маршрутов.</a:t>
            </a:r>
            <a:endParaRPr lang="ru-RU" dirty="0">
              <a:latin typeface="+mj-lt"/>
            </a:endParaRP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Структура </a:t>
            </a:r>
            <a:r>
              <a:rPr lang="ru-RU" dirty="0">
                <a:latin typeface="+mj-lt"/>
              </a:rPr>
              <a:t>ИОМ-а педагога обсуждалась на заседаниях ШМО, форма ИОМ утверждена на педагогическом совете</a:t>
            </a:r>
          </a:p>
        </p:txBody>
      </p:sp>
    </p:spTree>
    <p:extLst>
      <p:ext uri="{BB962C8B-B14F-4D97-AF65-F5344CB8AC3E}">
        <p14:creationId xmlns:p14="http://schemas.microsoft.com/office/powerpoint/2010/main" val="412500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19256" cy="5649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+mj-lt"/>
              </a:rPr>
              <a:t>Проведено исследование для определения уровня эмоционального выгорания среди сотрудников учреждения и тренинг  с педагогом </a:t>
            </a:r>
            <a:r>
              <a:rPr lang="ru-RU" dirty="0" smtClean="0">
                <a:latin typeface="+mj-lt"/>
              </a:rPr>
              <a:t>– психологом.</a:t>
            </a:r>
            <a:endParaRPr lang="ru-RU" dirty="0">
              <a:latin typeface="+mj-lt"/>
            </a:endParaRPr>
          </a:p>
          <a:p>
            <a:pPr marL="0" indent="0" algn="just">
              <a:buNone/>
            </a:pPr>
            <a:r>
              <a:rPr lang="ru-RU" dirty="0">
                <a:latin typeface="+mj-lt"/>
              </a:rPr>
              <a:t>Результатом данных мероприятий стало повышение  уровня психологических знаний и навыков у сотрудников учреждения, желание использовать их в работе над своими проблемами и потребность в </a:t>
            </a:r>
            <a:r>
              <a:rPr lang="ru-RU" dirty="0" smtClean="0">
                <a:latin typeface="+mj-lt"/>
              </a:rPr>
              <a:t>саморазвитии.</a:t>
            </a:r>
            <a:endParaRPr lang="ru-RU" dirty="0">
              <a:latin typeface="+mj-lt"/>
            </a:endParaRP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727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Высокая доля обучающихся с рисками учебной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неуспешности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latin typeface="+mj-lt"/>
              </a:rPr>
              <a:t>Создание банка данных учащихся, испытывающих затруднения в обучении.</a:t>
            </a:r>
          </a:p>
          <a:p>
            <a:r>
              <a:rPr lang="ru-RU" dirty="0">
                <a:latin typeface="+mj-lt"/>
              </a:rPr>
              <a:t>Диагностика обучающихся с рисками учебной </a:t>
            </a:r>
            <a:r>
              <a:rPr lang="ru-RU" dirty="0" err="1">
                <a:latin typeface="+mj-lt"/>
              </a:rPr>
              <a:t>неуспешности</a:t>
            </a:r>
            <a:r>
              <a:rPr lang="ru-RU" dirty="0">
                <a:latin typeface="+mj-lt"/>
              </a:rPr>
              <a:t> педагогом-психологом</a:t>
            </a:r>
          </a:p>
          <a:p>
            <a:r>
              <a:rPr lang="ru-RU" dirty="0" smtClean="0">
                <a:latin typeface="+mj-lt"/>
              </a:rPr>
              <a:t>Разработаны  </a:t>
            </a:r>
            <a:r>
              <a:rPr lang="ru-RU" dirty="0">
                <a:latin typeface="+mj-lt"/>
              </a:rPr>
              <a:t>индивидуальные образовательные маршруты для учащихся с  рисками учебной </a:t>
            </a:r>
            <a:r>
              <a:rPr lang="ru-RU" dirty="0" err="1">
                <a:latin typeface="+mj-lt"/>
              </a:rPr>
              <a:t>неуспешности</a:t>
            </a:r>
            <a:r>
              <a:rPr lang="ru-RU" dirty="0">
                <a:latin typeface="+mj-lt"/>
              </a:rPr>
              <a:t> по предметам</a:t>
            </a:r>
          </a:p>
          <a:p>
            <a:r>
              <a:rPr lang="ru-RU" dirty="0">
                <a:latin typeface="+mj-lt"/>
              </a:rPr>
              <a:t>Проводится мониторинг динамики успеваемости обучающихся по учебным </a:t>
            </a:r>
            <a:r>
              <a:rPr lang="ru-RU" dirty="0" smtClean="0">
                <a:latin typeface="+mj-lt"/>
              </a:rPr>
              <a:t>предметам.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3787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Высокая доля обучающихся с рисками учебной </a:t>
            </a:r>
            <a:r>
              <a:rPr lang="ru-RU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неуспешности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88840"/>
            <a:ext cx="8424936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+mj-lt"/>
              </a:rPr>
              <a:t>Аналитическая справка педагога-психолога по работе с  учащимися имеющими риски учебной </a:t>
            </a:r>
            <a:r>
              <a:rPr lang="ru-RU" dirty="0" err="1" smtClean="0">
                <a:latin typeface="+mj-lt"/>
              </a:rPr>
              <a:t>неуспешности</a:t>
            </a:r>
            <a:r>
              <a:rPr lang="ru-RU" dirty="0" smtClean="0">
                <a:latin typeface="+mj-lt"/>
              </a:rPr>
              <a:t>:</a:t>
            </a:r>
          </a:p>
          <a:p>
            <a:r>
              <a:rPr lang="ru-RU" dirty="0" smtClean="0">
                <a:latin typeface="+mj-lt"/>
              </a:rPr>
              <a:t> в которой выявлены основные  причины </a:t>
            </a:r>
            <a:r>
              <a:rPr lang="ru-RU" dirty="0">
                <a:latin typeface="+mj-lt"/>
              </a:rPr>
              <a:t>трудностей в </a:t>
            </a:r>
            <a:r>
              <a:rPr lang="ru-RU" dirty="0" smtClean="0">
                <a:latin typeface="+mj-lt"/>
              </a:rPr>
              <a:t>обучении;</a:t>
            </a:r>
          </a:p>
          <a:p>
            <a:r>
              <a:rPr lang="ru-RU" dirty="0" err="1" smtClean="0">
                <a:latin typeface="+mj-lt"/>
              </a:rPr>
              <a:t>рекомендаци</a:t>
            </a:r>
            <a:r>
              <a:rPr lang="ru-RU" dirty="0" smtClean="0">
                <a:latin typeface="+mj-lt"/>
              </a:rPr>
              <a:t>  </a:t>
            </a:r>
            <a:r>
              <a:rPr lang="ru-RU" dirty="0">
                <a:latin typeface="+mj-lt"/>
              </a:rPr>
              <a:t>учителям – </a:t>
            </a:r>
            <a:r>
              <a:rPr lang="ru-RU" dirty="0" smtClean="0">
                <a:latin typeface="+mj-lt"/>
              </a:rPr>
              <a:t>предметникам.</a:t>
            </a:r>
            <a:endParaRPr lang="ru-RU" dirty="0">
              <a:latin typeface="+mj-lt"/>
            </a:endParaRPr>
          </a:p>
          <a:p>
            <a:endParaRPr lang="ru-RU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357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5793507"/>
          </a:xfrm>
        </p:spPr>
        <p:txBody>
          <a:bodyPr/>
          <a:lstStyle/>
          <a:p>
            <a:pPr algn="just"/>
            <a:r>
              <a:rPr lang="ru-RU" dirty="0">
                <a:latin typeface="+mj-lt"/>
              </a:rPr>
              <a:t>Педагогический совет по теме «Технология формирующего оценивания как средство повышения учебной мотивации</a:t>
            </a:r>
            <a:r>
              <a:rPr lang="ru-RU" dirty="0" smtClean="0">
                <a:latin typeface="+mj-lt"/>
              </a:rPr>
              <a:t>»;</a:t>
            </a:r>
          </a:p>
          <a:p>
            <a:pPr algn="just"/>
            <a:r>
              <a:rPr lang="ru-RU" dirty="0" smtClean="0">
                <a:latin typeface="+mj-lt"/>
              </a:rPr>
              <a:t>Использование ресурсов Центра </a:t>
            </a:r>
            <a:r>
              <a:rPr lang="ru-RU" dirty="0">
                <a:latin typeface="+mj-lt"/>
              </a:rPr>
              <a:t>«Точка роста» </a:t>
            </a:r>
            <a:r>
              <a:rPr lang="ru-RU" dirty="0" smtClean="0">
                <a:latin typeface="+mj-lt"/>
              </a:rPr>
              <a:t>для формирования </a:t>
            </a:r>
            <a:r>
              <a:rPr lang="ru-RU" dirty="0">
                <a:latin typeface="+mj-lt"/>
              </a:rPr>
              <a:t>цифровых и гуманитарных </a:t>
            </a:r>
            <a:r>
              <a:rPr lang="ru-RU" dirty="0" smtClean="0">
                <a:latin typeface="+mj-lt"/>
              </a:rPr>
              <a:t>компетенций обучающихся.</a:t>
            </a:r>
            <a:endParaRPr lang="ru-RU" dirty="0">
              <a:latin typeface="+mj-lt"/>
            </a:endParaRPr>
          </a:p>
          <a:p>
            <a:pPr algn="just"/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4348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424936" cy="626469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+mj-lt"/>
              </a:rPr>
              <a:t>Реализация основных </a:t>
            </a:r>
            <a:r>
              <a:rPr lang="ru-RU" dirty="0">
                <a:latin typeface="+mj-lt"/>
              </a:rPr>
              <a:t>и дополнительных общеобразовательных программ цифрового, </a:t>
            </a:r>
            <a:r>
              <a:rPr lang="ru-RU" dirty="0" smtClean="0">
                <a:latin typeface="+mj-lt"/>
              </a:rPr>
              <a:t>естественно-научного</a:t>
            </a:r>
            <a:r>
              <a:rPr lang="ru-RU" dirty="0">
                <a:latin typeface="+mj-lt"/>
              </a:rPr>
              <a:t>, технического и гуманитарного профилей благодаря новейшему материально-техническому обеспечению </a:t>
            </a:r>
            <a:r>
              <a:rPr lang="ru-RU" dirty="0" smtClean="0">
                <a:latin typeface="+mj-lt"/>
              </a:rPr>
              <a:t> центра «Точка роста»:</a:t>
            </a:r>
            <a:endParaRPr lang="ru-RU" dirty="0">
              <a:latin typeface="+mj-lt"/>
            </a:endParaRPr>
          </a:p>
          <a:p>
            <a:pPr marL="0" indent="0">
              <a:buNone/>
            </a:pPr>
            <a:r>
              <a:rPr lang="ru-RU" dirty="0">
                <a:latin typeface="+mj-lt"/>
              </a:rPr>
              <a:t>- "Основы программирования";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"Умелые руки"; 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"ЮИД "Светофор";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"Робототехника";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"Юный конструктор"; 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"Шахматное королевство";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"Чудо шашки";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_ "Занимательное программирование </a:t>
            </a:r>
            <a:r>
              <a:rPr lang="ru-RU" dirty="0" err="1">
                <a:latin typeface="+mj-lt"/>
              </a:rPr>
              <a:t>Scratch</a:t>
            </a:r>
            <a:r>
              <a:rPr lang="ru-RU" dirty="0">
                <a:latin typeface="+mj-lt"/>
              </a:rPr>
              <a:t>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</a:t>
            </a:r>
            <a:r>
              <a:rPr lang="ru-RU" dirty="0" err="1">
                <a:latin typeface="+mj-lt"/>
              </a:rPr>
              <a:t>Wedo</a:t>
            </a:r>
            <a:r>
              <a:rPr lang="ru-RU" dirty="0">
                <a:latin typeface="+mj-lt"/>
              </a:rPr>
              <a:t> 2.0";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- "3-D моделирование".</a:t>
            </a: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65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332656"/>
            <a:ext cx="8003232" cy="5793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+mj-lt"/>
              </a:rPr>
              <a:t>Повышение результативности участия  </a:t>
            </a:r>
            <a:r>
              <a:rPr lang="ru-RU" dirty="0">
                <a:latin typeface="+mj-lt"/>
              </a:rPr>
              <a:t>учащихся в </a:t>
            </a:r>
            <a:r>
              <a:rPr lang="ru-RU" dirty="0" smtClean="0">
                <a:latin typeface="+mj-lt"/>
              </a:rPr>
              <a:t>научно-исследовательской , проектной деятельности;</a:t>
            </a:r>
          </a:p>
          <a:p>
            <a:pPr marL="0" indent="0">
              <a:buNone/>
            </a:pPr>
            <a:r>
              <a:rPr lang="ru-RU" dirty="0">
                <a:latin typeface="+mj-lt"/>
              </a:rPr>
              <a:t>Повышение </a:t>
            </a:r>
            <a:r>
              <a:rPr lang="ru-RU" dirty="0" smtClean="0">
                <a:latin typeface="+mj-lt"/>
              </a:rPr>
              <a:t>результатов ОГЭ, ЕГЭ;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Открытие инженерных классов.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6628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8834863"/>
              </p:ext>
            </p:extLst>
          </p:nvPr>
        </p:nvGraphicFramePr>
        <p:xfrm>
          <a:off x="251520" y="908720"/>
          <a:ext cx="8712968" cy="56753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319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802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4881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054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78229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436235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№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Фамилия И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класс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Тема 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Руководитель 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Секция 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Результат 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4352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1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Торгашин А.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9 </a:t>
                      </a:r>
                      <a:r>
                        <a:rPr lang="ru-RU" sz="1600" dirty="0" err="1">
                          <a:effectLst/>
                          <a:latin typeface="+mj-lt"/>
                        </a:rPr>
                        <a:t>кл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«Решение уравнений с помощью циркуля и линейки 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Степанова Л.А.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Алгебра 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Муниципальный этап – 1 место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26822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2</a:t>
                      </a:r>
                      <a:endParaRPr lang="ru-RU" sz="16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Пашинина В.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11 </a:t>
                      </a:r>
                      <a:r>
                        <a:rPr lang="ru-RU" sz="1600" dirty="0" err="1">
                          <a:effectLst/>
                          <a:latin typeface="+mj-lt"/>
                        </a:rPr>
                        <a:t>кл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«Дыхание Земли» и некоторые другие  малоизвестные геологические особенности территории </a:t>
                      </a:r>
                      <a:r>
                        <a:rPr lang="ru-RU" sz="1600" dirty="0" err="1">
                          <a:effectLst/>
                          <a:latin typeface="+mj-lt"/>
                        </a:rPr>
                        <a:t>р.Куйтунка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Черных Н.А.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География 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Муниципальный этап – 3 место</a:t>
                      </a:r>
                    </a:p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Республиканский  - 1 место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2470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3</a:t>
                      </a:r>
                      <a:endParaRPr lang="ru-RU" sz="160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Жук Ю.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10 кл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Экологические традиции в культуре </a:t>
                      </a:r>
                      <a:r>
                        <a:rPr lang="ru-RU" sz="1600" dirty="0" err="1">
                          <a:effectLst/>
                          <a:latin typeface="+mj-lt"/>
                        </a:rPr>
                        <a:t>семейских</a:t>
                      </a:r>
                      <a:r>
                        <a:rPr lang="ru-RU" sz="1600" dirty="0">
                          <a:effectLst/>
                          <a:latin typeface="+mj-lt"/>
                        </a:rPr>
                        <a:t>, эвенков и бурят»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Кушнарев А.Л.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Экология регионов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Муниципальный этап – 3 место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6235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4</a:t>
                      </a:r>
                      <a:endParaRPr lang="ru-RU" sz="160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Клементьев С.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11 кл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Мой прадед – участник ВОВ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Вяткина Е.В.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Краеведение 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Муниципальный этап – 1 место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42437"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5</a:t>
                      </a:r>
                      <a:endParaRPr lang="ru-RU" sz="160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Думнова О.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+mj-lt"/>
                        </a:rPr>
                        <a:t>9 кл</a:t>
                      </a:r>
                      <a:endParaRPr lang="ru-RU" sz="1600" b="1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Вклад моей семьи в Великую Победу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Вяткина Е.В.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Краеведение 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90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j-lt"/>
                        </a:rPr>
                        <a:t>Муниципальный этап – 2 место</a:t>
                      </a:r>
                      <a:endParaRPr lang="ru-RU" sz="1600" b="1" dirty="0">
                        <a:effectLst/>
                        <a:latin typeface="+mj-lt"/>
                        <a:ea typeface="Cambria" panose="02040503050406030204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НПК «Шаг в будущее»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275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Результаты ЕГЭ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8423371"/>
              </p:ext>
            </p:extLst>
          </p:nvPr>
        </p:nvGraphicFramePr>
        <p:xfrm>
          <a:off x="323527" y="1412775"/>
          <a:ext cx="8424937" cy="4208966"/>
        </p:xfrm>
        <a:graphic>
          <a:graphicData uri="http://schemas.openxmlformats.org/drawingml/2006/table">
            <a:tbl>
              <a:tblPr/>
              <a:tblGrid>
                <a:gridCol w="16829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54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800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568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6975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4067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Количество обучающихся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Средний балл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Средний балл по району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% обучающихся, прошедших минимальный порог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Средний балл, 2021 г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9277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РУССКИЙ </a:t>
                      </a:r>
                      <a:r>
                        <a:rPr lang="en-US" sz="1800" dirty="0">
                          <a:effectLst/>
                          <a:latin typeface="+mj-lt"/>
                        </a:rPr>
                        <a:t>ЯЗЫК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47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9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72,44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63,38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800" dirty="0">
                          <a:effectLst/>
                          <a:latin typeface="+mj-lt"/>
                        </a:rPr>
                        <a:t>100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64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19277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МАТЕМАТИКА (профильный уровень)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147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6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59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42,29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100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43,5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19277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МАТЕМАТИКА (базовый уровень)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147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3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4</a:t>
                      </a:r>
                      <a:endParaRPr lang="ru-RU" sz="1800" b="1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3,9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>
                          <a:effectLst/>
                          <a:latin typeface="+mj-lt"/>
                        </a:rPr>
                        <a:t>100</a:t>
                      </a:r>
                      <a:endParaRPr lang="ru-RU" sz="1800" b="1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+mj-lt"/>
                        </a:rPr>
                        <a:t>-</a:t>
                      </a:r>
                      <a:endParaRPr lang="ru-RU" sz="18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 w="12700" cmpd="sng">
                      <a:solidFill>
                        <a:srgbClr val="BD582C"/>
                      </a:solidFill>
                    </a:lnL>
                    <a:lnR w="12700" cmpd="sng">
                      <a:solidFill>
                        <a:srgbClr val="BD582C"/>
                      </a:solidFill>
                    </a:lnR>
                    <a:lnT w="12700" cmpd="sng">
                      <a:solidFill>
                        <a:srgbClr val="BD582C"/>
                      </a:solidFill>
                    </a:lnT>
                    <a:lnB w="12700" cmpd="sng">
                      <a:solidFill>
                        <a:srgbClr val="BD582C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157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Результаты поступления учащихся сетевого инженерного класса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88840"/>
            <a:ext cx="8291264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latin typeface="+mj-lt"/>
              </a:rPr>
              <a:t>ГБПОУ «Авиационный техникум», </a:t>
            </a:r>
            <a:r>
              <a:rPr lang="ru-RU" sz="2800" b="1" dirty="0" err="1" smtClean="0">
                <a:latin typeface="+mj-lt"/>
              </a:rPr>
              <a:t>г.Улан</a:t>
            </a:r>
            <a:r>
              <a:rPr lang="ru-RU" sz="2800" b="1" dirty="0" smtClean="0">
                <a:latin typeface="+mj-lt"/>
              </a:rPr>
              <a:t>-Удэ</a:t>
            </a:r>
            <a:r>
              <a:rPr lang="ru-RU" sz="2800" dirty="0" smtClean="0">
                <a:latin typeface="+mj-lt"/>
              </a:rPr>
              <a:t>:  </a:t>
            </a:r>
            <a:endParaRPr lang="ru-RU" sz="2800" dirty="0">
              <a:latin typeface="+mj-lt"/>
            </a:endParaRPr>
          </a:p>
          <a:p>
            <a:pPr marL="0" indent="0">
              <a:buNone/>
            </a:pPr>
            <a:r>
              <a:rPr lang="ru-RU" sz="2800" dirty="0" err="1">
                <a:latin typeface="+mj-lt"/>
              </a:rPr>
              <a:t>Мехатроника</a:t>
            </a:r>
            <a:r>
              <a:rPr lang="ru-RU" sz="2800" dirty="0">
                <a:latin typeface="+mj-lt"/>
              </a:rPr>
              <a:t> и мобильная робототехника-2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Слесарь-сборщик авиационной техники-3</a:t>
            </a:r>
          </a:p>
          <a:p>
            <a:pPr marL="0" indent="0">
              <a:buNone/>
            </a:pPr>
            <a:r>
              <a:rPr lang="ru-RU" sz="2800" b="1" dirty="0" smtClean="0">
                <a:latin typeface="+mj-lt"/>
              </a:rPr>
              <a:t>ФГБОУ </a:t>
            </a:r>
            <a:r>
              <a:rPr lang="ru-RU" sz="2800" b="1" dirty="0">
                <a:latin typeface="+mj-lt"/>
              </a:rPr>
              <a:t>ВО «Московский авиационный институт, </a:t>
            </a:r>
            <a:r>
              <a:rPr lang="ru-RU" sz="2800" b="1" dirty="0" err="1">
                <a:latin typeface="+mj-lt"/>
              </a:rPr>
              <a:t>г.Москва</a:t>
            </a:r>
            <a:r>
              <a:rPr lang="ru-RU" sz="2800" b="1" dirty="0" smtClean="0">
                <a:latin typeface="+mj-lt"/>
              </a:rPr>
              <a:t>»:</a:t>
            </a:r>
            <a:endParaRPr lang="ru-RU" sz="2800" b="1" dirty="0">
              <a:latin typeface="+mj-lt"/>
            </a:endParaRP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Проектирование авиационных и ракетных двигателей – 1</a:t>
            </a: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442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136904" cy="521744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err="1">
                <a:latin typeface="+mj-lt"/>
              </a:rPr>
              <a:t>Взаимоэкспертиза</a:t>
            </a:r>
            <a:r>
              <a:rPr lang="ru-RU" dirty="0">
                <a:latin typeface="+mj-lt"/>
              </a:rPr>
              <a:t> документов с </a:t>
            </a:r>
            <a:r>
              <a:rPr lang="ru-RU" dirty="0" smtClean="0">
                <a:latin typeface="+mj-lt"/>
              </a:rPr>
              <a:t>МКОУ «</a:t>
            </a:r>
            <a:r>
              <a:rPr lang="ru-RU" dirty="0" err="1" smtClean="0">
                <a:latin typeface="+mj-lt"/>
              </a:rPr>
              <a:t>Большеничкинская</a:t>
            </a:r>
            <a:r>
              <a:rPr lang="ru-RU" dirty="0" smtClean="0">
                <a:latin typeface="+mj-lt"/>
              </a:rPr>
              <a:t> СОШ №5» Минусинского района  Красноярского края.</a:t>
            </a:r>
            <a:endParaRPr lang="ru-RU" dirty="0">
              <a:latin typeface="+mj-lt"/>
            </a:endParaRPr>
          </a:p>
          <a:p>
            <a:pPr marL="0" indent="0">
              <a:buNone/>
            </a:pP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4778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3116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Деятельность куратора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80920" cy="54006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latin typeface="+mj-lt"/>
              </a:rPr>
              <a:t>Первичное посещение. </a:t>
            </a:r>
            <a:r>
              <a:rPr lang="ru-RU" dirty="0" smtClean="0">
                <a:latin typeface="+mj-lt"/>
              </a:rPr>
              <a:t>Встреча с коллективом. Обсуждение  </a:t>
            </a:r>
            <a:r>
              <a:rPr lang="ru-RU" dirty="0">
                <a:latin typeface="+mj-lt"/>
              </a:rPr>
              <a:t>разработки концептуальных документов и мер по реализации </a:t>
            </a:r>
            <a:r>
              <a:rPr lang="ru-RU" dirty="0" err="1">
                <a:latin typeface="+mj-lt"/>
              </a:rPr>
              <a:t>антирисковых</a:t>
            </a:r>
            <a:r>
              <a:rPr lang="ru-RU" dirty="0">
                <a:latin typeface="+mj-lt"/>
              </a:rPr>
              <a:t> программ с управленческой </a:t>
            </a:r>
            <a:r>
              <a:rPr lang="ru-RU" dirty="0" smtClean="0">
                <a:latin typeface="+mj-lt"/>
              </a:rPr>
              <a:t>командой.</a:t>
            </a:r>
          </a:p>
          <a:p>
            <a:pPr algn="just"/>
            <a:r>
              <a:rPr lang="ru-RU" dirty="0" err="1" smtClean="0">
                <a:latin typeface="+mj-lt"/>
              </a:rPr>
              <a:t>Вебинар</a:t>
            </a:r>
            <a:r>
              <a:rPr lang="ru-RU" dirty="0" smtClean="0">
                <a:latin typeface="+mj-lt"/>
              </a:rPr>
              <a:t> по составлению и реализации индивидуального образовательного маршрута педагога.</a:t>
            </a:r>
          </a:p>
          <a:p>
            <a:pPr algn="just"/>
            <a:r>
              <a:rPr lang="ru-RU" dirty="0">
                <a:latin typeface="+mj-lt"/>
              </a:rPr>
              <a:t>Выездной </a:t>
            </a:r>
            <a:r>
              <a:rPr lang="ru-RU" dirty="0" smtClean="0">
                <a:latin typeface="+mj-lt"/>
              </a:rPr>
              <a:t>семинар: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+mj-lt"/>
              </a:rPr>
              <a:t>«</a:t>
            </a:r>
            <a:r>
              <a:rPr lang="ru-RU" dirty="0">
                <a:latin typeface="+mj-lt"/>
              </a:rPr>
              <a:t>Реализация требований, обновленных ФГОС НОО, ФГОС ООО в работе учителя», </a:t>
            </a:r>
            <a:endParaRPr lang="ru-RU" dirty="0" smtClean="0">
              <a:latin typeface="+mj-lt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+mj-lt"/>
              </a:rPr>
              <a:t>«</a:t>
            </a:r>
            <a:r>
              <a:rPr lang="ru-RU" dirty="0">
                <a:latin typeface="+mj-lt"/>
              </a:rPr>
              <a:t>Непрерывное повышение профессионального мастерства педагога. </a:t>
            </a:r>
            <a:endParaRPr lang="ru-RU" dirty="0" smtClean="0">
              <a:latin typeface="+mj-lt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+mj-lt"/>
              </a:rPr>
              <a:t>Методическое </a:t>
            </a:r>
            <a:r>
              <a:rPr lang="ru-RU" dirty="0">
                <a:latin typeface="+mj-lt"/>
              </a:rPr>
              <a:t>сопровождение в образовательной организации индивидуального образовательного маршрута педагога», </a:t>
            </a:r>
            <a:endParaRPr lang="ru-RU" dirty="0" smtClean="0">
              <a:latin typeface="+mj-lt"/>
            </a:endParaRPr>
          </a:p>
          <a:p>
            <a:pPr algn="just">
              <a:buFontTx/>
              <a:buChar char="-"/>
            </a:pPr>
            <a:r>
              <a:rPr lang="ru-RU" dirty="0" smtClean="0">
                <a:latin typeface="+mj-lt"/>
              </a:rPr>
              <a:t>«</a:t>
            </a:r>
            <a:r>
              <a:rPr lang="ru-RU" dirty="0">
                <a:latin typeface="+mj-lt"/>
              </a:rPr>
              <a:t>Формирование единой региональной научно-методической службы. Проблемы и перспективы</a:t>
            </a:r>
            <a:r>
              <a:rPr lang="ru-RU" dirty="0" smtClean="0">
                <a:latin typeface="+mj-lt"/>
              </a:rPr>
              <a:t>».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3233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640960" cy="3024336"/>
          </a:xfrm>
        </p:spPr>
        <p:txBody>
          <a:bodyPr>
            <a:normAutofit/>
          </a:bodyPr>
          <a:lstStyle/>
          <a:p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Реализация проекта «500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+»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</a:t>
            </a:r>
            <a:b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МБОУ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Нижнесаянтуйская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СОШ»,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МБОУ «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Тарбагатайская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СОШ»</a:t>
            </a:r>
            <a:b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Тарбагатайского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573016"/>
            <a:ext cx="8024936" cy="1296144"/>
          </a:xfrm>
        </p:spPr>
        <p:txBody>
          <a:bodyPr>
            <a:normAutofit/>
          </a:bodyPr>
          <a:lstStyle/>
          <a:p>
            <a:r>
              <a:rPr lang="ru-RU" i="1" dirty="0" smtClean="0">
                <a:latin typeface="+mj-lt"/>
              </a:rPr>
              <a:t>Куратор </a:t>
            </a:r>
            <a:r>
              <a:rPr lang="ru-RU" i="1" dirty="0" err="1" smtClean="0">
                <a:latin typeface="+mj-lt"/>
              </a:rPr>
              <a:t>И.П.Цыренова</a:t>
            </a:r>
            <a:r>
              <a:rPr lang="ru-RU" i="1" dirty="0" smtClean="0">
                <a:latin typeface="+mj-lt"/>
              </a:rPr>
              <a:t>,</a:t>
            </a:r>
          </a:p>
          <a:p>
            <a:r>
              <a:rPr lang="ru-RU" i="1" dirty="0" err="1" smtClean="0">
                <a:latin typeface="+mj-lt"/>
              </a:rPr>
              <a:t>ст.преп.КГД</a:t>
            </a:r>
            <a:r>
              <a:rPr lang="ru-RU" i="1" dirty="0" smtClean="0">
                <a:latin typeface="+mj-lt"/>
              </a:rPr>
              <a:t> ГАУ ДПО РБ «БРИОП»</a:t>
            </a:r>
            <a:endParaRPr lang="ru-RU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9774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1209</Words>
  <Application>Microsoft Office PowerPoint</Application>
  <PresentationFormat>Экран (4:3)</PresentationFormat>
  <Paragraphs>190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Реализация проекта «500+» в МБОУ «Нижнесаянтуйская СОШ», МБОУ «Тарбагатайская СОШ» Тарбагатайского района</vt:lpstr>
      <vt:lpstr>МБОУ «Нижнесаянтуйская СОШ»</vt:lpstr>
      <vt:lpstr>В работу взяты три фактора риска: </vt:lpstr>
      <vt:lpstr>Презентация PowerPoint</vt:lpstr>
      <vt:lpstr>Высокая доля обучающихся с рисками учебной неуспешности</vt:lpstr>
      <vt:lpstr>Презентация PowerPoint</vt:lpstr>
      <vt:lpstr>Несформированность внутришкольной системы повышения квалификации</vt:lpstr>
      <vt:lpstr>Презентация PowerPoint</vt:lpstr>
      <vt:lpstr>Пониженный уровень качества школьной образовательной и воспитательной среды</vt:lpstr>
      <vt:lpstr>Презентация PowerPoint</vt:lpstr>
      <vt:lpstr>Презентация PowerPoint</vt:lpstr>
      <vt:lpstr>МБОУ «Тарбагатайская СОШ СОШ»</vt:lpstr>
      <vt:lpstr>В работу взяты три фактора риска: </vt:lpstr>
      <vt:lpstr>Низкий уровень оснащения школы</vt:lpstr>
      <vt:lpstr>Презентация PowerPoint</vt:lpstr>
      <vt:lpstr>Недостаточная предметная и методическая компетентность педагогических работников</vt:lpstr>
      <vt:lpstr>Презентация PowerPoint</vt:lpstr>
      <vt:lpstr>Презентация PowerPoint</vt:lpstr>
      <vt:lpstr>Высокая доля обучающихся с рисками учебной неуспешности</vt:lpstr>
      <vt:lpstr>Высокая доля обучающихся с рисками учебной неуспешности</vt:lpstr>
      <vt:lpstr>Презентация PowerPoint</vt:lpstr>
      <vt:lpstr>Презентация PowerPoint</vt:lpstr>
      <vt:lpstr>Презентация PowerPoint</vt:lpstr>
      <vt:lpstr>НПК «Шаг в будущее»</vt:lpstr>
      <vt:lpstr>Результаты ЕГЭ</vt:lpstr>
      <vt:lpstr>Результаты поступления учащихся сетевого инженерного класса</vt:lpstr>
      <vt:lpstr>Презентация PowerPoint</vt:lpstr>
      <vt:lpstr>Деятельность куратора</vt:lpstr>
      <vt:lpstr>Реализация проекта «500+» в МБОУ «Нижнесаянтуйская СОШ», МБОУ «Тарбагатайская СОШ» Тарбагатайского района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куратора проекта «500+»</dc:title>
  <dc:creator>Irina</dc:creator>
  <cp:lastModifiedBy>Irina</cp:lastModifiedBy>
  <cp:revision>14</cp:revision>
  <dcterms:created xsi:type="dcterms:W3CDTF">2022-11-16T02:14:06Z</dcterms:created>
  <dcterms:modified xsi:type="dcterms:W3CDTF">2022-11-16T05:35:20Z</dcterms:modified>
</cp:coreProperties>
</file>