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6" r:id="rId1"/>
  </p:sldMasterIdLst>
  <p:sldIdLst>
    <p:sldId id="256" r:id="rId2"/>
    <p:sldId id="257" r:id="rId3"/>
    <p:sldId id="258" r:id="rId4"/>
    <p:sldId id="263" r:id="rId5"/>
    <p:sldId id="262" r:id="rId6"/>
    <p:sldId id="264" r:id="rId7"/>
    <p:sldId id="260" r:id="rId8"/>
    <p:sldId id="265" r:id="rId9"/>
    <p:sldId id="266" r:id="rId10"/>
    <p:sldId id="267" r:id="rId11"/>
    <p:sldId id="268" r:id="rId12"/>
    <p:sldId id="261" r:id="rId13"/>
    <p:sldId id="269" r:id="rId14"/>
    <p:sldId id="270" r:id="rId15"/>
    <p:sldId id="259" r:id="rId16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D0E0F8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10" d="100"/>
          <a:sy n="110" d="100"/>
        </p:scale>
        <p:origin x="-1110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Заголовок 7"/>
          <p:cNvSpPr>
            <a:spLocks noGrp="1"/>
          </p:cNvSpPr>
          <p:nvPr>
            <p:ph type="ctrTitle"/>
          </p:nvPr>
        </p:nvSpPr>
        <p:spPr>
          <a:xfrm>
            <a:off x="1219200" y="3886200"/>
            <a:ext cx="6858000" cy="990600"/>
          </a:xfrm>
        </p:spPr>
        <p:txBody>
          <a:bodyPr anchor="t" anchorCtr="0"/>
          <a:lstStyle>
            <a:lvl1pPr algn="r">
              <a:defRPr sz="3200">
                <a:solidFill>
                  <a:schemeClr val="tx1"/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1219200" y="5124450"/>
            <a:ext cx="6858000" cy="533400"/>
          </a:xfrm>
        </p:spPr>
        <p:txBody>
          <a:bodyPr/>
          <a:lstStyle>
            <a:lvl1pPr marL="0" indent="0" algn="r">
              <a:buNone/>
              <a:defRPr sz="20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28" name="Дата 27"/>
          <p:cNvSpPr>
            <a:spLocks noGrp="1"/>
          </p:cNvSpPr>
          <p:nvPr>
            <p:ph type="dt" sz="half" idx="10"/>
          </p:nvPr>
        </p:nvSpPr>
        <p:spPr>
          <a:xfrm>
            <a:off x="6400800" y="6355080"/>
            <a:ext cx="2286000" cy="365760"/>
          </a:xfrm>
        </p:spPr>
        <p:txBody>
          <a:bodyPr/>
          <a:lstStyle>
            <a:lvl1pPr>
              <a:defRPr sz="1400"/>
            </a:lvl1pPr>
          </a:lstStyle>
          <a:p>
            <a:fld id="{E0A9AFE2-B7E6-4307-B645-250572BFEA3F}" type="datetimeFigureOut">
              <a:rPr lang="ru-RU" smtClean="0"/>
              <a:pPr/>
              <a:t>13.05.2021</a:t>
            </a:fld>
            <a:endParaRPr lang="ru-RU"/>
          </a:p>
        </p:txBody>
      </p:sp>
      <p:sp>
        <p:nvSpPr>
          <p:cNvPr id="17" name="Нижний колонтитул 16"/>
          <p:cNvSpPr>
            <a:spLocks noGrp="1"/>
          </p:cNvSpPr>
          <p:nvPr>
            <p:ph type="ftr" sz="quarter" idx="11"/>
          </p:nvPr>
        </p:nvSpPr>
        <p:spPr>
          <a:xfrm>
            <a:off x="2898648" y="6355080"/>
            <a:ext cx="3474720" cy="365760"/>
          </a:xfrm>
        </p:spPr>
        <p:txBody>
          <a:bodyPr/>
          <a:lstStyle/>
          <a:p>
            <a:endParaRPr lang="ru-RU"/>
          </a:p>
        </p:txBody>
      </p:sp>
      <p:sp>
        <p:nvSpPr>
          <p:cNvPr id="29" name="Номер слайда 28"/>
          <p:cNvSpPr>
            <a:spLocks noGrp="1"/>
          </p:cNvSpPr>
          <p:nvPr>
            <p:ph type="sldNum" sz="quarter" idx="12"/>
          </p:nvPr>
        </p:nvSpPr>
        <p:spPr>
          <a:xfrm>
            <a:off x="1216152" y="6355080"/>
            <a:ext cx="1219200" cy="365760"/>
          </a:xfrm>
        </p:spPr>
        <p:txBody>
          <a:bodyPr/>
          <a:lstStyle/>
          <a:p>
            <a:fld id="{6B31C247-6C1D-41E7-B92D-B3B62D5664C4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1" name="Прямоугольник 20"/>
          <p:cNvSpPr/>
          <p:nvPr/>
        </p:nvSpPr>
        <p:spPr>
          <a:xfrm>
            <a:off x="904875" y="3648075"/>
            <a:ext cx="7315200" cy="1280160"/>
          </a:xfrm>
          <a:prstGeom prst="rect">
            <a:avLst/>
          </a:prstGeom>
          <a:noFill/>
          <a:ln w="6350" cap="rnd" cmpd="sng" algn="ctr">
            <a:solidFill>
              <a:schemeClr val="accent1"/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3" name="Прямоугольник 32"/>
          <p:cNvSpPr/>
          <p:nvPr/>
        </p:nvSpPr>
        <p:spPr>
          <a:xfrm>
            <a:off x="914400" y="5048250"/>
            <a:ext cx="7315200" cy="685800"/>
          </a:xfrm>
          <a:prstGeom prst="rect">
            <a:avLst/>
          </a:prstGeom>
          <a:noFill/>
          <a:ln w="6350" cap="rnd" cmpd="sng" algn="ctr">
            <a:solidFill>
              <a:schemeClr val="accent2"/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2" name="Прямоугольник 21"/>
          <p:cNvSpPr/>
          <p:nvPr/>
        </p:nvSpPr>
        <p:spPr>
          <a:xfrm>
            <a:off x="904875" y="3648075"/>
            <a:ext cx="228600" cy="1280160"/>
          </a:xfrm>
          <a:prstGeom prst="rect">
            <a:avLst/>
          </a:prstGeom>
          <a:solidFill>
            <a:schemeClr val="accent1"/>
          </a:solidFill>
          <a:ln w="635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2" name="Прямоугольник 31"/>
          <p:cNvSpPr/>
          <p:nvPr/>
        </p:nvSpPr>
        <p:spPr>
          <a:xfrm>
            <a:off x="914400" y="5048250"/>
            <a:ext cx="228600" cy="685800"/>
          </a:xfrm>
          <a:prstGeom prst="rect">
            <a:avLst/>
          </a:prstGeom>
          <a:solidFill>
            <a:schemeClr val="accent2"/>
          </a:solidFill>
          <a:ln w="635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A9AFE2-B7E6-4307-B645-250572BFEA3F}" type="datetimeFigureOut">
              <a:rPr lang="ru-RU" smtClean="0"/>
              <a:pPr/>
              <a:t>13.05.2021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31C247-6C1D-41E7-B92D-B3B62D5664C4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Содержимое 7"/>
          <p:cNvSpPr>
            <a:spLocks noGrp="1"/>
          </p:cNvSpPr>
          <p:nvPr>
            <p:ph sz="quarter" idx="1"/>
          </p:nvPr>
        </p:nvSpPr>
        <p:spPr>
          <a:xfrm>
            <a:off x="457200" y="1219200"/>
            <a:ext cx="8229600" cy="493776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219200" y="2971800"/>
            <a:ext cx="6858000" cy="1066800"/>
          </a:xfrm>
        </p:spPr>
        <p:txBody>
          <a:bodyPr anchor="t" anchorCtr="0"/>
          <a:lstStyle>
            <a:lvl1pPr algn="r">
              <a:buNone/>
              <a:defRPr sz="3200" b="0" cap="none" baseline="0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1295400" y="4267200"/>
            <a:ext cx="6781800" cy="1143000"/>
          </a:xfrm>
        </p:spPr>
        <p:txBody>
          <a:bodyPr anchor="t" anchorCtr="0"/>
          <a:lstStyle>
            <a:lvl1pPr marL="0" indent="0" algn="r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>
          <a:xfrm>
            <a:off x="6400800" y="6355080"/>
            <a:ext cx="2286000" cy="365760"/>
          </a:xfrm>
        </p:spPr>
        <p:txBody>
          <a:bodyPr/>
          <a:lstStyle/>
          <a:p>
            <a:fld id="{E0A9AFE2-B7E6-4307-B645-250572BFEA3F}" type="datetimeFigureOut">
              <a:rPr lang="ru-RU" smtClean="0"/>
              <a:pPr/>
              <a:t>13.05.2021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2898648" y="6355080"/>
            <a:ext cx="3474720" cy="365760"/>
          </a:xfrm>
        </p:spPr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1069848" y="6355080"/>
            <a:ext cx="1520952" cy="365760"/>
          </a:xfrm>
        </p:spPr>
        <p:txBody>
          <a:bodyPr/>
          <a:lstStyle/>
          <a:p>
            <a:fld id="{6B31C247-6C1D-41E7-B92D-B3B62D5664C4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7" name="Прямоугольник 6"/>
          <p:cNvSpPr/>
          <p:nvPr/>
        </p:nvSpPr>
        <p:spPr>
          <a:xfrm>
            <a:off x="914400" y="2819400"/>
            <a:ext cx="7315200" cy="1280160"/>
          </a:xfrm>
          <a:prstGeom prst="rect">
            <a:avLst/>
          </a:prstGeom>
          <a:noFill/>
          <a:ln w="6350" cap="rnd" cmpd="sng" algn="ctr">
            <a:solidFill>
              <a:schemeClr val="accent1"/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Прямоугольник 7"/>
          <p:cNvSpPr/>
          <p:nvPr/>
        </p:nvSpPr>
        <p:spPr>
          <a:xfrm>
            <a:off x="914400" y="2819400"/>
            <a:ext cx="228600" cy="1280160"/>
          </a:xfrm>
          <a:prstGeom prst="rect">
            <a:avLst/>
          </a:prstGeom>
          <a:solidFill>
            <a:schemeClr val="accent1"/>
          </a:solidFill>
          <a:ln w="635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28600"/>
            <a:ext cx="8229600" cy="914400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A9AFE2-B7E6-4307-B645-250572BFEA3F}" type="datetimeFigureOut">
              <a:rPr lang="ru-RU" smtClean="0"/>
              <a:pPr/>
              <a:t>13.05.2021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31C247-6C1D-41E7-B92D-B3B62D5664C4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9" name="Содержимое 8"/>
          <p:cNvSpPr>
            <a:spLocks noGrp="1"/>
          </p:cNvSpPr>
          <p:nvPr>
            <p:ph sz="quarter" idx="1"/>
          </p:nvPr>
        </p:nvSpPr>
        <p:spPr>
          <a:xfrm>
            <a:off x="457200" y="1219200"/>
            <a:ext cx="4041648" cy="493776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1" name="Содержимое 10"/>
          <p:cNvSpPr>
            <a:spLocks noGrp="1"/>
          </p:cNvSpPr>
          <p:nvPr>
            <p:ph sz="quarter" idx="2"/>
          </p:nvPr>
        </p:nvSpPr>
        <p:spPr>
          <a:xfrm>
            <a:off x="4632198" y="1216152"/>
            <a:ext cx="4041648" cy="493776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28600"/>
            <a:ext cx="8229600" cy="91440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285875"/>
            <a:ext cx="4040188" cy="685800"/>
          </a:xfrm>
          <a:noFill/>
          <a:ln>
            <a:noFill/>
          </a:ln>
        </p:spPr>
        <p:txBody>
          <a:bodyPr lIns="91440" anchor="b" anchorCtr="0">
            <a:noAutofit/>
          </a:bodyPr>
          <a:lstStyle>
            <a:lvl1pPr marL="0" indent="0">
              <a:buNone/>
              <a:defRPr sz="2400" b="1">
                <a:solidFill>
                  <a:schemeClr val="accent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48200" y="1295400"/>
            <a:ext cx="4041775" cy="685800"/>
          </a:xfrm>
          <a:noFill/>
          <a:ln>
            <a:noFill/>
          </a:ln>
        </p:spPr>
        <p:txBody>
          <a:bodyPr lIns="91440" anchor="b" anchorCtr="0"/>
          <a:lstStyle>
            <a:lvl1pPr marL="0" indent="0">
              <a:buNone/>
              <a:defRPr sz="2400" b="1">
                <a:solidFill>
                  <a:schemeClr val="accent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A9AFE2-B7E6-4307-B645-250572BFEA3F}" type="datetimeFigureOut">
              <a:rPr lang="ru-RU" smtClean="0"/>
              <a:pPr/>
              <a:t>13.05.2021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31C247-6C1D-41E7-B92D-B3B62D5664C4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1" name="Содержимое 10"/>
          <p:cNvSpPr>
            <a:spLocks noGrp="1"/>
          </p:cNvSpPr>
          <p:nvPr>
            <p:ph sz="quarter" idx="2"/>
          </p:nvPr>
        </p:nvSpPr>
        <p:spPr>
          <a:xfrm>
            <a:off x="457200" y="2133600"/>
            <a:ext cx="4038600" cy="40386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3" name="Содержимое 12"/>
          <p:cNvSpPr>
            <a:spLocks noGrp="1"/>
          </p:cNvSpPr>
          <p:nvPr>
            <p:ph sz="quarter" idx="4"/>
          </p:nvPr>
        </p:nvSpPr>
        <p:spPr>
          <a:xfrm>
            <a:off x="4648200" y="2133600"/>
            <a:ext cx="4038600" cy="40386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28600"/>
            <a:ext cx="8229600" cy="914400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A9AFE2-B7E6-4307-B645-250572BFEA3F}" type="datetimeFigureOut">
              <a:rPr lang="ru-RU" smtClean="0"/>
              <a:pPr/>
              <a:t>13.05.2021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31C247-6C1D-41E7-B92D-B3B62D5664C4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6" name="Равнобедренный треугольник 5"/>
          <p:cNvSpPr>
            <a:spLocks noChangeAspect="1"/>
          </p:cNvSpPr>
          <p:nvPr/>
        </p:nvSpPr>
        <p:spPr>
          <a:xfrm rot="5400000">
            <a:off x="419100" y="6467475"/>
            <a:ext cx="190849" cy="120314"/>
          </a:xfrm>
          <a:prstGeom prst="triangle">
            <a:avLst>
              <a:gd name="adj" fmla="val 50000"/>
            </a:avLst>
          </a:prstGeom>
          <a:solidFill>
            <a:schemeClr val="accent2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A9AFE2-B7E6-4307-B645-250572BFEA3F}" type="datetimeFigureOut">
              <a:rPr lang="ru-RU" smtClean="0"/>
              <a:pPr/>
              <a:t>13.05.2021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31C247-6C1D-41E7-B92D-B3B62D5664C4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5" name="Прямая соединительная линия 4"/>
          <p:cNvSpPr>
            <a:spLocks noChangeShapeType="1"/>
          </p:cNvSpPr>
          <p:nvPr/>
        </p:nvSpPr>
        <p:spPr bwMode="auto">
          <a:xfrm>
            <a:off x="457200" y="6353175"/>
            <a:ext cx="8229600" cy="0"/>
          </a:xfrm>
          <a:prstGeom prst="line">
            <a:avLst/>
          </a:prstGeom>
          <a:noFill/>
          <a:ln w="9525" cap="flat" cmpd="sng" algn="ctr">
            <a:solidFill>
              <a:schemeClr val="accent2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Равнобедренный треугольник 5"/>
          <p:cNvSpPr>
            <a:spLocks noChangeAspect="1"/>
          </p:cNvSpPr>
          <p:nvPr/>
        </p:nvSpPr>
        <p:spPr>
          <a:xfrm rot="5400000">
            <a:off x="419100" y="6467475"/>
            <a:ext cx="190849" cy="120314"/>
          </a:xfrm>
          <a:prstGeom prst="triangle">
            <a:avLst>
              <a:gd name="adj" fmla="val 50000"/>
            </a:avLst>
          </a:prstGeom>
          <a:solidFill>
            <a:schemeClr val="accent2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324600" y="304800"/>
            <a:ext cx="2514600" cy="838200"/>
          </a:xfrm>
        </p:spPr>
        <p:txBody>
          <a:bodyPr anchor="b" anchorCtr="0">
            <a:noAutofit/>
          </a:bodyPr>
          <a:lstStyle>
            <a:lvl1pPr algn="l">
              <a:buNone/>
              <a:defRPr sz="2000" b="1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6324600" y="1219200"/>
            <a:ext cx="2514600" cy="4843463"/>
          </a:xfrm>
        </p:spPr>
        <p:txBody>
          <a:bodyPr/>
          <a:lstStyle>
            <a:lvl1pPr marL="0" indent="0">
              <a:lnSpc>
                <a:spcPts val="2200"/>
              </a:lnSpc>
              <a:spcAft>
                <a:spcPts val="1000"/>
              </a:spcAft>
              <a:buNone/>
              <a:defRPr sz="1600">
                <a:solidFill>
                  <a:schemeClr val="tx2"/>
                </a:solidFill>
              </a:defRPr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A9AFE2-B7E6-4307-B645-250572BFEA3F}" type="datetimeFigureOut">
              <a:rPr lang="ru-RU" smtClean="0"/>
              <a:pPr/>
              <a:t>13.05.2021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31C247-6C1D-41E7-B92D-B3B62D5664C4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Прямая соединительная линия 7"/>
          <p:cNvSpPr>
            <a:spLocks noChangeShapeType="1"/>
          </p:cNvSpPr>
          <p:nvPr/>
        </p:nvSpPr>
        <p:spPr bwMode="auto">
          <a:xfrm>
            <a:off x="457200" y="6353175"/>
            <a:ext cx="8229600" cy="0"/>
          </a:xfrm>
          <a:prstGeom prst="line">
            <a:avLst/>
          </a:prstGeom>
          <a:noFill/>
          <a:ln w="9525" cap="flat" cmpd="sng" algn="ctr">
            <a:solidFill>
              <a:schemeClr val="accent2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0" name="Прямая соединительная линия 9"/>
          <p:cNvSpPr>
            <a:spLocks noChangeShapeType="1"/>
          </p:cNvSpPr>
          <p:nvPr/>
        </p:nvSpPr>
        <p:spPr bwMode="auto">
          <a:xfrm rot="5400000">
            <a:off x="3160645" y="3324225"/>
            <a:ext cx="6035040" cy="0"/>
          </a:xfrm>
          <a:prstGeom prst="line">
            <a:avLst/>
          </a:prstGeom>
          <a:noFill/>
          <a:ln w="9525" cap="flat" cmpd="sng" algn="ctr">
            <a:solidFill>
              <a:schemeClr val="accent2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9" name="Равнобедренный треугольник 8"/>
          <p:cNvSpPr>
            <a:spLocks noChangeAspect="1"/>
          </p:cNvSpPr>
          <p:nvPr/>
        </p:nvSpPr>
        <p:spPr>
          <a:xfrm rot="5400000">
            <a:off x="419100" y="6467475"/>
            <a:ext cx="190849" cy="120314"/>
          </a:xfrm>
          <a:prstGeom prst="triangle">
            <a:avLst>
              <a:gd name="adj" fmla="val 50000"/>
            </a:avLst>
          </a:prstGeom>
          <a:solidFill>
            <a:schemeClr val="accent2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Содержимое 11"/>
          <p:cNvSpPr>
            <a:spLocks noGrp="1"/>
          </p:cNvSpPr>
          <p:nvPr>
            <p:ph sz="quarter" idx="1"/>
          </p:nvPr>
        </p:nvSpPr>
        <p:spPr>
          <a:xfrm>
            <a:off x="304800" y="304800"/>
            <a:ext cx="5715000" cy="57150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500856"/>
            <a:ext cx="8229600" cy="674688"/>
          </a:xfrm>
          <a:ln>
            <a:solidFill>
              <a:schemeClr val="accent1"/>
            </a:solidFill>
          </a:ln>
        </p:spPr>
        <p:txBody>
          <a:bodyPr lIns="274320" anchor="ctr"/>
          <a:lstStyle>
            <a:lvl1pPr algn="r">
              <a:buNone/>
              <a:defRPr sz="2000" b="0">
                <a:solidFill>
                  <a:schemeClr val="tx1"/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457200" y="1905000"/>
            <a:ext cx="8229600" cy="4270248"/>
          </a:xfrm>
          <a:solidFill>
            <a:schemeClr val="tx1">
              <a:shade val="50000"/>
            </a:schemeClr>
          </a:solidFill>
          <a:ln>
            <a:noFill/>
          </a:ln>
          <a:effectLst/>
        </p:spPr>
        <p:txBody>
          <a:bodyPr/>
          <a:lstStyle>
            <a:lvl1pPr marL="0" indent="0">
              <a:spcBef>
                <a:spcPts val="600"/>
              </a:spcBef>
              <a:buNone/>
              <a:defRPr sz="3200"/>
            </a:lvl1pPr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219200"/>
            <a:ext cx="8229600" cy="533400"/>
          </a:xfrm>
        </p:spPr>
        <p:txBody>
          <a:bodyPr anchor="ctr" anchorCtr="0"/>
          <a:lstStyle>
            <a:lvl1pPr marL="0" indent="0" algn="l">
              <a:buFontTx/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A9AFE2-B7E6-4307-B645-250572BFEA3F}" type="datetimeFigureOut">
              <a:rPr lang="ru-RU" smtClean="0"/>
              <a:pPr/>
              <a:t>13.05.2021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31C247-6C1D-41E7-B92D-B3B62D5664C4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Прямая соединительная линия 7"/>
          <p:cNvSpPr>
            <a:spLocks noChangeShapeType="1"/>
          </p:cNvSpPr>
          <p:nvPr/>
        </p:nvSpPr>
        <p:spPr bwMode="auto">
          <a:xfrm>
            <a:off x="457200" y="6353175"/>
            <a:ext cx="8229600" cy="0"/>
          </a:xfrm>
          <a:prstGeom prst="line">
            <a:avLst/>
          </a:prstGeom>
          <a:noFill/>
          <a:ln w="9525" cap="flat" cmpd="sng" algn="ctr">
            <a:solidFill>
              <a:schemeClr val="accent2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Равнобедренный треугольник 8"/>
          <p:cNvSpPr>
            <a:spLocks noChangeAspect="1"/>
          </p:cNvSpPr>
          <p:nvPr/>
        </p:nvSpPr>
        <p:spPr>
          <a:xfrm rot="5400000">
            <a:off x="419100" y="6467475"/>
            <a:ext cx="190849" cy="120314"/>
          </a:xfrm>
          <a:prstGeom prst="triangle">
            <a:avLst>
              <a:gd name="adj" fmla="val 50000"/>
            </a:avLst>
          </a:prstGeom>
          <a:solidFill>
            <a:schemeClr val="accent2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Прямоугольник 9"/>
          <p:cNvSpPr/>
          <p:nvPr/>
        </p:nvSpPr>
        <p:spPr>
          <a:xfrm>
            <a:off x="457200" y="500856"/>
            <a:ext cx="182880" cy="685800"/>
          </a:xfrm>
          <a:prstGeom prst="rect">
            <a:avLst/>
          </a:prstGeom>
          <a:solidFill>
            <a:schemeClr val="accent1"/>
          </a:solidFill>
          <a:ln w="635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A9AFE2-B7E6-4307-B645-250572BFEA3F}" type="datetimeFigureOut">
              <a:rPr lang="ru-RU" smtClean="0"/>
              <a:pPr/>
              <a:t>13.05.2021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31C247-6C1D-41E7-B92D-B3B62D5664C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A9AFE2-B7E6-4307-B645-250572BFEA3F}" type="datetimeFigureOut">
              <a:rPr lang="ru-RU" smtClean="0"/>
              <a:pPr/>
              <a:t>13.05.2021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31C247-6C1D-41E7-B92D-B3B62D5664C4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457200" y="6353175"/>
            <a:ext cx="8229600" cy="0"/>
          </a:xfrm>
          <a:prstGeom prst="line">
            <a:avLst/>
          </a:prstGeom>
          <a:noFill/>
          <a:ln w="9525" cap="flat" cmpd="sng" algn="ctr">
            <a:solidFill>
              <a:schemeClr val="accent2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8" name="Равнобедренный треугольник 7"/>
          <p:cNvSpPr>
            <a:spLocks noChangeAspect="1"/>
          </p:cNvSpPr>
          <p:nvPr/>
        </p:nvSpPr>
        <p:spPr>
          <a:xfrm rot="5400000">
            <a:off x="419100" y="6467475"/>
            <a:ext cx="190849" cy="120314"/>
          </a:xfrm>
          <a:prstGeom prst="triangle">
            <a:avLst>
              <a:gd name="adj" fmla="val 50000"/>
            </a:avLst>
          </a:prstGeom>
          <a:solidFill>
            <a:schemeClr val="accent2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 rot="5400000">
            <a:off x="3629607" y="3201952"/>
            <a:ext cx="5852160" cy="0"/>
          </a:xfrm>
          <a:prstGeom prst="line">
            <a:avLst/>
          </a:prstGeom>
          <a:noFill/>
          <a:ln w="9525" cap="flat" cmpd="sng" algn="ctr">
            <a:solidFill>
              <a:schemeClr val="accent2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Заголовок 21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990600"/>
          </a:xfrm>
          <a:prstGeom prst="rect">
            <a:avLst/>
          </a:prstGeom>
        </p:spPr>
        <p:txBody>
          <a:bodyPr vert="horz" anchor="b" anchorCtr="0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457200" y="1219200"/>
            <a:ext cx="8229600" cy="4910328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4" name="Дата 13"/>
          <p:cNvSpPr>
            <a:spLocks noGrp="1"/>
          </p:cNvSpPr>
          <p:nvPr>
            <p:ph type="dt" sz="half" idx="2"/>
          </p:nvPr>
        </p:nvSpPr>
        <p:spPr>
          <a:xfrm>
            <a:off x="6400800" y="6356350"/>
            <a:ext cx="2289048" cy="365760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fld id="{E0A9AFE2-B7E6-4307-B645-250572BFEA3F}" type="datetimeFigureOut">
              <a:rPr lang="ru-RU" smtClean="0"/>
              <a:pPr/>
              <a:t>13.05.2021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3"/>
          </p:nvPr>
        </p:nvSpPr>
        <p:spPr>
          <a:xfrm>
            <a:off x="2898648" y="6356350"/>
            <a:ext cx="3505200" cy="365760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endParaRPr lang="ru-RU"/>
          </a:p>
        </p:txBody>
      </p:sp>
      <p:sp>
        <p:nvSpPr>
          <p:cNvPr id="23" name="Номер слайда 22"/>
          <p:cNvSpPr>
            <a:spLocks noGrp="1"/>
          </p:cNvSpPr>
          <p:nvPr>
            <p:ph type="sldNum" sz="quarter" idx="4"/>
          </p:nvPr>
        </p:nvSpPr>
        <p:spPr>
          <a:xfrm>
            <a:off x="612648" y="6356350"/>
            <a:ext cx="1981200" cy="365760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fld id="{6B31C247-6C1D-41E7-B92D-B3B62D5664C4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8" name="Прямая соединительная линия 27"/>
          <p:cNvSpPr>
            <a:spLocks noChangeShapeType="1"/>
          </p:cNvSpPr>
          <p:nvPr/>
        </p:nvSpPr>
        <p:spPr bwMode="auto">
          <a:xfrm>
            <a:off x="457200" y="6353175"/>
            <a:ext cx="8229600" cy="0"/>
          </a:xfrm>
          <a:prstGeom prst="line">
            <a:avLst/>
          </a:prstGeom>
          <a:noFill/>
          <a:ln w="9525" cap="flat" cmpd="sng" algn="ctr">
            <a:solidFill>
              <a:schemeClr val="accent2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9" name="Прямая соединительная линия 28"/>
          <p:cNvSpPr>
            <a:spLocks noChangeShapeType="1"/>
          </p:cNvSpPr>
          <p:nvPr/>
        </p:nvSpPr>
        <p:spPr bwMode="auto">
          <a:xfrm>
            <a:off x="457200" y="1143000"/>
            <a:ext cx="8229600" cy="0"/>
          </a:xfrm>
          <a:prstGeom prst="line">
            <a:avLst/>
          </a:prstGeom>
          <a:noFill/>
          <a:ln w="9525" cap="flat" cmpd="sng" algn="ctr">
            <a:solidFill>
              <a:schemeClr val="accent2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0" name="Равнобедренный треугольник 9"/>
          <p:cNvSpPr>
            <a:spLocks noChangeAspect="1"/>
          </p:cNvSpPr>
          <p:nvPr/>
        </p:nvSpPr>
        <p:spPr>
          <a:xfrm rot="5400000">
            <a:off x="419100" y="6467475"/>
            <a:ext cx="190849" cy="120314"/>
          </a:xfrm>
          <a:prstGeom prst="triangle">
            <a:avLst>
              <a:gd name="adj" fmla="val 50000"/>
            </a:avLst>
          </a:prstGeom>
          <a:solidFill>
            <a:schemeClr val="accent2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txStyles>
    <p:titleStyle>
      <a:lvl1pPr algn="l" rtl="0" eaLnBrk="1" latinLnBrk="0" hangingPunct="1">
        <a:spcBef>
          <a:spcPct val="0"/>
        </a:spcBef>
        <a:buNone/>
        <a:defRPr kumimoji="0" sz="32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600"/>
        </a:spcBef>
        <a:buClr>
          <a:schemeClr val="accent1"/>
        </a:buClr>
        <a:buSzPct val="76000"/>
        <a:buFont typeface="Wingdings 3"/>
        <a:buChar char="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548640" indent="-274320" algn="l" rtl="0" eaLnBrk="1" latinLnBrk="0" hangingPunct="1">
        <a:spcBef>
          <a:spcPts val="500"/>
        </a:spcBef>
        <a:buClr>
          <a:schemeClr val="accent2"/>
        </a:buClr>
        <a:buSzPct val="76000"/>
        <a:buFont typeface="Wingdings 3"/>
        <a:buChar char=""/>
        <a:defRPr kumimoji="0" sz="2300" kern="1200">
          <a:solidFill>
            <a:schemeClr val="tx2"/>
          </a:solidFill>
          <a:latin typeface="+mn-lt"/>
          <a:ea typeface="+mn-ea"/>
          <a:cs typeface="+mn-cs"/>
        </a:defRPr>
      </a:lvl2pPr>
      <a:lvl3pPr marL="822960" indent="-228600" algn="l" rtl="0" eaLnBrk="1" latinLnBrk="0" hangingPunct="1">
        <a:spcBef>
          <a:spcPts val="500"/>
        </a:spcBef>
        <a:buClr>
          <a:schemeClr val="bg1">
            <a:shade val="50000"/>
          </a:schemeClr>
        </a:buClr>
        <a:buSzPct val="76000"/>
        <a:buFont typeface="Wingdings 3"/>
        <a:buChar char="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228600" algn="l" rtl="0" eaLnBrk="1" latinLnBrk="0" hangingPunct="1">
        <a:spcBef>
          <a:spcPts val="400"/>
        </a:spcBef>
        <a:buClr>
          <a:schemeClr val="accent2">
            <a:shade val="75000"/>
          </a:schemeClr>
        </a:buClr>
        <a:buSzPct val="70000"/>
        <a:buFont typeface="Wingdings"/>
        <a:buChar char="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00"/>
        </a:spcBef>
        <a:buClr>
          <a:schemeClr val="accent2"/>
        </a:buClr>
        <a:buSzPct val="70000"/>
        <a:buFont typeface="Wingdings"/>
        <a:buChar char="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645920" indent="-182880" algn="l" rtl="0" eaLnBrk="1" latinLnBrk="0" hangingPunct="1">
        <a:spcBef>
          <a:spcPts val="300"/>
        </a:spcBef>
        <a:buClr>
          <a:srgbClr val="9FB8CD">
            <a:shade val="75000"/>
          </a:srgbClr>
        </a:buClr>
        <a:buSzPct val="75000"/>
        <a:buFont typeface="Wingdings 3"/>
        <a:buChar char=""/>
        <a:defRPr kumimoji="0" lang="en-US" sz="1600" kern="1200" smtClean="0">
          <a:solidFill>
            <a:schemeClr val="tx1"/>
          </a:solidFill>
          <a:latin typeface="+mn-lt"/>
          <a:ea typeface="+mn-ea"/>
          <a:cs typeface="+mn-cs"/>
        </a:defRPr>
      </a:lvl6pPr>
      <a:lvl7pPr marL="1828800" indent="-182880" algn="l" rtl="0" eaLnBrk="1" latinLnBrk="0" hangingPunct="1">
        <a:spcBef>
          <a:spcPts val="300"/>
        </a:spcBef>
        <a:buClr>
          <a:srgbClr val="727CA3">
            <a:shade val="75000"/>
          </a:srgbClr>
        </a:buClr>
        <a:buSzPct val="75000"/>
        <a:buFont typeface="Wingdings 3"/>
        <a:buChar char=""/>
        <a:defRPr kumimoji="0" lang="en-US" sz="1400" kern="1200" smtClean="0">
          <a:solidFill>
            <a:schemeClr val="tx1"/>
          </a:solidFill>
          <a:latin typeface="+mn-lt"/>
          <a:ea typeface="+mn-ea"/>
          <a:cs typeface="+mn-cs"/>
        </a:defRPr>
      </a:lvl7pPr>
      <a:lvl8pPr marL="2011680" indent="-182880" algn="l" rtl="0" eaLnBrk="1" latinLnBrk="0" hangingPunct="1">
        <a:spcBef>
          <a:spcPts val="300"/>
        </a:spcBef>
        <a:buClr>
          <a:prstClr val="white">
            <a:shade val="50000"/>
          </a:prstClr>
        </a:buClr>
        <a:buSzPct val="75000"/>
        <a:buFont typeface="Wingdings 3"/>
        <a:buChar char=""/>
        <a:defRPr kumimoji="0" lang="en-US" sz="1400" kern="1200" smtClean="0">
          <a:solidFill>
            <a:schemeClr val="tx1"/>
          </a:solidFill>
          <a:latin typeface="+mn-lt"/>
          <a:ea typeface="+mn-ea"/>
          <a:cs typeface="+mn-cs"/>
        </a:defRPr>
      </a:lvl8pPr>
      <a:lvl9pPr marL="2194560" indent="-182880" algn="l" rtl="0" eaLnBrk="1" latinLnBrk="0" hangingPunct="1">
        <a:spcBef>
          <a:spcPts val="300"/>
        </a:spcBef>
        <a:buClr>
          <a:srgbClr val="9FB8CD"/>
        </a:buClr>
        <a:buSzPct val="75000"/>
        <a:buFont typeface="Wingdings 3"/>
        <a:buChar char=""/>
        <a:defRPr kumimoji="0" lang="en-US" sz="1200" kern="1200" smtClean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866527"/>
          </a:xfrm>
        </p:spPr>
        <p:txBody>
          <a:bodyPr>
            <a:normAutofit fontScale="90000"/>
          </a:bodyPr>
          <a:lstStyle/>
          <a:p>
            <a:r>
              <a:rPr lang="ru-RU" b="1" dirty="0" smtClean="0">
                <a:latin typeface="Monotype Corsiva" pitchFamily="66" charset="0"/>
              </a:rPr>
              <a:t>Анализ работы </a:t>
            </a:r>
            <a:r>
              <a:rPr lang="ru-RU" b="1" dirty="0" smtClean="0">
                <a:latin typeface="Monotype Corsiva" pitchFamily="66" charset="0"/>
              </a:rPr>
              <a:t>РМО педагогов </a:t>
            </a:r>
            <a:br>
              <a:rPr lang="ru-RU" b="1" dirty="0" smtClean="0">
                <a:latin typeface="Monotype Corsiva" pitchFamily="66" charset="0"/>
              </a:rPr>
            </a:br>
            <a:r>
              <a:rPr lang="ru-RU" b="1" dirty="0" err="1" smtClean="0">
                <a:latin typeface="Monotype Corsiva" pitchFamily="66" charset="0"/>
              </a:rPr>
              <a:t>Тарбагатайского</a:t>
            </a:r>
            <a:r>
              <a:rPr lang="ru-RU" b="1" dirty="0" smtClean="0">
                <a:latin typeface="Monotype Corsiva" pitchFamily="66" charset="0"/>
              </a:rPr>
              <a:t> района за 2020-2021 </a:t>
            </a:r>
            <a:r>
              <a:rPr lang="ru-RU" b="1" dirty="0" err="1" smtClean="0">
                <a:latin typeface="Monotype Corsiva" pitchFamily="66" charset="0"/>
              </a:rPr>
              <a:t>уч.год</a:t>
            </a:r>
            <a:endParaRPr lang="ru-RU" b="1" dirty="0">
              <a:latin typeface="Monotype Corsiva" pitchFamily="66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368752" cy="1752600"/>
          </a:xfrm>
        </p:spPr>
        <p:txBody>
          <a:bodyPr/>
          <a:lstStyle/>
          <a:p>
            <a:pPr algn="r"/>
            <a:r>
              <a:rPr lang="ru-RU" b="1" dirty="0" smtClean="0">
                <a:latin typeface="Monotype Corsiva" pitchFamily="66" charset="0"/>
              </a:rPr>
              <a:t>Руководитель РМО Степанец О.В.</a:t>
            </a:r>
            <a:endParaRPr lang="ru-RU" b="1" dirty="0">
              <a:latin typeface="Monotype Corsiva" pitchFamily="66" charset="0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1520" y="152400"/>
            <a:ext cx="8892480" cy="1764432"/>
          </a:xfrm>
        </p:spPr>
        <p:txBody>
          <a:bodyPr>
            <a:normAutofit/>
          </a:bodyPr>
          <a:lstStyle/>
          <a:p>
            <a:r>
              <a:rPr lang="ru-RU" b="1" dirty="0" smtClean="0">
                <a:latin typeface="Monotype Corsiva" pitchFamily="66" charset="0"/>
              </a:rPr>
              <a:t>Запланированная цель </a:t>
            </a:r>
            <a:br>
              <a:rPr lang="ru-RU" b="1" dirty="0" smtClean="0">
                <a:latin typeface="Monotype Corsiva" pitchFamily="66" charset="0"/>
              </a:rPr>
            </a:br>
            <a:r>
              <a:rPr lang="ru-RU" b="1" dirty="0" smtClean="0">
                <a:latin typeface="Monotype Corsiva" pitchFamily="66" charset="0"/>
              </a:rPr>
              <a:t>программы сетевого взаимодействия: </a:t>
            </a:r>
            <a:endParaRPr lang="ru-RU" b="1" dirty="0">
              <a:latin typeface="Monotype Corsiva" pitchFamily="66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>
          <a:xfrm>
            <a:off x="457200" y="2564904"/>
            <a:ext cx="8229600" cy="1728192"/>
          </a:xfrm>
        </p:spPr>
        <p:txBody>
          <a:bodyPr>
            <a:normAutofit/>
          </a:bodyPr>
          <a:lstStyle/>
          <a:p>
            <a:pPr algn="just">
              <a:buNone/>
            </a:pPr>
            <a:r>
              <a:rPr lang="ru-RU" dirty="0" smtClean="0"/>
              <a:t>    организация сетевого взаимодействия как фактора, </a:t>
            </a:r>
            <a:r>
              <a:rPr lang="ru-RU" i="1" dirty="0" smtClean="0">
                <a:solidFill>
                  <a:srgbClr val="002060"/>
                </a:solidFill>
              </a:rPr>
              <a:t>повышающего</a:t>
            </a:r>
            <a:r>
              <a:rPr lang="ru-RU" i="1" dirty="0" smtClean="0"/>
              <a:t> </a:t>
            </a:r>
            <a:r>
              <a:rPr lang="ru-RU" i="1" u="sng" dirty="0" smtClean="0"/>
              <a:t>качество</a:t>
            </a:r>
            <a:r>
              <a:rPr lang="ru-RU" i="1" dirty="0" smtClean="0"/>
              <a:t> образовательного процесса и </a:t>
            </a:r>
            <a:r>
              <a:rPr lang="ru-RU" i="1" dirty="0" smtClean="0">
                <a:solidFill>
                  <a:srgbClr val="0070C0"/>
                </a:solidFill>
              </a:rPr>
              <a:t>помогающего</a:t>
            </a:r>
            <a:r>
              <a:rPr lang="ru-RU" i="1" dirty="0" smtClean="0"/>
              <a:t> </a:t>
            </a:r>
            <a:r>
              <a:rPr lang="ru-RU" i="1" u="sng" dirty="0" smtClean="0">
                <a:solidFill>
                  <a:srgbClr val="C00000"/>
                </a:solidFill>
              </a:rPr>
              <a:t>эффективно</a:t>
            </a:r>
            <a:r>
              <a:rPr lang="ru-RU" i="1" dirty="0" smtClean="0"/>
              <a:t> реализовывать требования </a:t>
            </a:r>
            <a:r>
              <a:rPr lang="ru-RU" i="1" dirty="0" smtClean="0"/>
              <a:t>образовательного стандарта. </a:t>
            </a:r>
            <a:endParaRPr lang="ru-RU" i="1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b="1" dirty="0" smtClean="0">
                <a:latin typeface="Monotype Corsiva" pitchFamily="66" charset="0"/>
              </a:rPr>
              <a:t>Ожидаемые результаты</a:t>
            </a:r>
            <a:r>
              <a:rPr lang="ru-RU" dirty="0" smtClean="0">
                <a:latin typeface="Monotype Corsiva" pitchFamily="66" charset="0"/>
              </a:rPr>
              <a:t> в ходе реализации сетевого взаимодействия ДОО: </a:t>
            </a:r>
            <a:endParaRPr lang="ru-RU" dirty="0">
              <a:latin typeface="Monotype Corsiva" pitchFamily="66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/>
        <p:txBody>
          <a:bodyPr>
            <a:normAutofit fontScale="85000" lnSpcReduction="10000"/>
          </a:bodyPr>
          <a:lstStyle/>
          <a:p>
            <a:r>
              <a:rPr lang="ru-RU" dirty="0" smtClean="0"/>
              <a:t>• </a:t>
            </a:r>
            <a:r>
              <a:rPr lang="ru-RU" dirty="0" smtClean="0">
                <a:solidFill>
                  <a:srgbClr val="002060"/>
                </a:solidFill>
              </a:rPr>
              <a:t>Повышение качества образования в дошкольном образовательном учреждении в условиях реализации ФГОС ДО;</a:t>
            </a:r>
          </a:p>
          <a:p>
            <a:r>
              <a:rPr lang="ru-RU" b="1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Monotype Corsiva" pitchFamily="66" charset="0"/>
              </a:rPr>
              <a:t> Сделано:</a:t>
            </a:r>
          </a:p>
          <a:p>
            <a:r>
              <a:rPr lang="ru-RU" dirty="0" smtClean="0"/>
              <a:t>• Трансляция передового педагогического опыта с проведением </a:t>
            </a:r>
            <a:r>
              <a:rPr lang="ru-RU" dirty="0" smtClean="0"/>
              <a:t>анализа мероприятий педагогов для выявления лучших практик, соответствующих требованиям ФГОС;</a:t>
            </a:r>
          </a:p>
          <a:p>
            <a:r>
              <a:rPr lang="ru-RU" dirty="0" smtClean="0"/>
              <a:t>• </a:t>
            </a:r>
            <a:r>
              <a:rPr lang="ru-RU" dirty="0" smtClean="0"/>
              <a:t>Фиксация </a:t>
            </a:r>
            <a:r>
              <a:rPr lang="ru-RU" dirty="0" smtClean="0"/>
              <a:t>традиционных методик с фронтальной организацией, от которых необходимо переходить к актуальным методикам, в которых каждый ребенок может проявить свою индивидуальность;</a:t>
            </a:r>
            <a:endParaRPr lang="ru-RU" dirty="0" smtClean="0"/>
          </a:p>
          <a:p>
            <a:r>
              <a:rPr lang="ru-RU" dirty="0" smtClean="0"/>
              <a:t>• Знакомство педагогов с системой мониторинга качества дошкольного образования (МКДО</a:t>
            </a:r>
            <a:r>
              <a:rPr lang="ru-RU" dirty="0" smtClean="0"/>
              <a:t>), возможность оценки мероприятий по </a:t>
            </a:r>
            <a:r>
              <a:rPr lang="ru-RU" dirty="0" smtClean="0"/>
              <a:t>критериям и показателям МКДО для понимания требований стандарта.</a:t>
            </a:r>
            <a:endParaRPr lang="ru-RU" dirty="0" smtClean="0"/>
          </a:p>
          <a:p>
            <a:endParaRPr lang="ru-RU" b="1" dirty="0" smtClean="0">
              <a:solidFill>
                <a:schemeClr val="tx1">
                  <a:lumMod val="50000"/>
                  <a:lumOff val="50000"/>
                </a:schemeClr>
              </a:solidFill>
              <a:latin typeface="Monotype Corsiva" pitchFamily="66" charset="0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b="1" dirty="0" smtClean="0">
                <a:latin typeface="Monotype Corsiva" pitchFamily="66" charset="0"/>
              </a:rPr>
              <a:t>Ожидаемые результаты</a:t>
            </a:r>
            <a:r>
              <a:rPr lang="ru-RU" dirty="0" smtClean="0">
                <a:latin typeface="Monotype Corsiva" pitchFamily="66" charset="0"/>
              </a:rPr>
              <a:t> в ходе реализации сетевого взаимодействия ДОО: </a:t>
            </a:r>
            <a:endParaRPr lang="ru-RU" dirty="0">
              <a:latin typeface="Monotype Corsiva" pitchFamily="66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r>
              <a:rPr lang="ru-RU" dirty="0" smtClean="0"/>
              <a:t> </a:t>
            </a:r>
            <a:r>
              <a:rPr lang="ru-RU" dirty="0" smtClean="0"/>
              <a:t>• </a:t>
            </a:r>
            <a:r>
              <a:rPr lang="ru-RU" dirty="0" smtClean="0">
                <a:solidFill>
                  <a:srgbClr val="002060"/>
                </a:solidFill>
              </a:rPr>
              <a:t>Повышение результатов освоения детьми дошкольного возраста ОО «Социально-коммуникативное развитие» за счет реализации проектов сетевого взаимодействия социальной направленности; </a:t>
            </a:r>
            <a:endParaRPr lang="ru-RU" dirty="0" smtClean="0">
              <a:solidFill>
                <a:srgbClr val="002060"/>
              </a:solidFill>
            </a:endParaRPr>
          </a:p>
          <a:p>
            <a:r>
              <a:rPr lang="ru-RU" dirty="0" smtClean="0">
                <a:latin typeface="Monotype Corsiva" pitchFamily="66" charset="0"/>
              </a:rPr>
              <a:t>Сделано:</a:t>
            </a:r>
            <a:endParaRPr lang="ru-RU" dirty="0" smtClean="0">
              <a:latin typeface="Monotype Corsiva" pitchFamily="66" charset="0"/>
            </a:endParaRPr>
          </a:p>
          <a:p>
            <a:r>
              <a:rPr lang="ru-RU" dirty="0" smtClean="0"/>
              <a:t>В связи с ограничениями в период пандемии не реализовано. </a:t>
            </a:r>
          </a:p>
          <a:p>
            <a:r>
              <a:rPr lang="ru-RU" dirty="0" smtClean="0"/>
              <a:t>Д/с Филиппок проводил конкурс рисунков</a:t>
            </a:r>
            <a:endParaRPr lang="ru-RU" dirty="0" smtClean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b="1" dirty="0" smtClean="0">
                <a:latin typeface="Monotype Corsiva" pitchFamily="66" charset="0"/>
              </a:rPr>
              <a:t>Ожидаемые результаты</a:t>
            </a:r>
            <a:r>
              <a:rPr lang="ru-RU" dirty="0" smtClean="0">
                <a:latin typeface="Monotype Corsiva" pitchFamily="66" charset="0"/>
              </a:rPr>
              <a:t> в ходе реализации сетевого взаимодействия ДОО: </a:t>
            </a:r>
            <a:endParaRPr lang="ru-RU" dirty="0">
              <a:latin typeface="Monotype Corsiva" pitchFamily="66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r>
              <a:rPr lang="ru-RU" dirty="0" smtClean="0"/>
              <a:t> •</a:t>
            </a:r>
            <a:r>
              <a:rPr lang="ru-RU" dirty="0" smtClean="0">
                <a:solidFill>
                  <a:srgbClr val="002060"/>
                </a:solidFill>
              </a:rPr>
              <a:t>Повышение рейтинга ДОО в районе за счет открытости образовательной среды для взаимодействия и трансляции результатов сетевых проектов</a:t>
            </a:r>
            <a:endParaRPr lang="ru-RU" dirty="0" smtClean="0">
              <a:solidFill>
                <a:srgbClr val="002060"/>
              </a:solidFill>
            </a:endParaRPr>
          </a:p>
          <a:p>
            <a:r>
              <a:rPr lang="ru-RU" dirty="0" smtClean="0">
                <a:latin typeface="Monotype Corsiva" pitchFamily="66" charset="0"/>
              </a:rPr>
              <a:t>Сделано:</a:t>
            </a:r>
            <a:endParaRPr lang="ru-RU" dirty="0" smtClean="0">
              <a:latin typeface="Monotype Corsiva" pitchFamily="66" charset="0"/>
            </a:endParaRPr>
          </a:p>
          <a:p>
            <a:r>
              <a:rPr lang="ru-RU" dirty="0" smtClean="0"/>
              <a:t>• Плановые мероприятия по программе с выступлениями педагогов</a:t>
            </a:r>
            <a:endParaRPr lang="ru-RU" dirty="0" smtClean="0"/>
          </a:p>
          <a:p>
            <a:r>
              <a:rPr lang="ru-RU" dirty="0" smtClean="0"/>
              <a:t>•Выступления педагогов в рамках курсов БРИОП, оценка республиканских экспертов деятельности педагогов</a:t>
            </a:r>
            <a:endParaRPr lang="ru-RU" dirty="0" smtClean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b="1" dirty="0" smtClean="0">
                <a:latin typeface="Monotype Corsiva" pitchFamily="66" charset="0"/>
              </a:rPr>
              <a:t>Ожидаемые результаты</a:t>
            </a:r>
            <a:r>
              <a:rPr lang="ru-RU" dirty="0" smtClean="0">
                <a:latin typeface="Monotype Corsiva" pitchFamily="66" charset="0"/>
              </a:rPr>
              <a:t> в ходе реализации сетевого взаимодействия ДОО: </a:t>
            </a:r>
            <a:endParaRPr lang="ru-RU" dirty="0">
              <a:latin typeface="Monotype Corsiva" pitchFamily="66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r>
              <a:rPr lang="ru-RU" dirty="0" smtClean="0"/>
              <a:t> </a:t>
            </a:r>
            <a:r>
              <a:rPr lang="ru-RU" dirty="0" smtClean="0"/>
              <a:t>•</a:t>
            </a:r>
            <a:r>
              <a:rPr lang="ru-RU" dirty="0" smtClean="0">
                <a:solidFill>
                  <a:srgbClr val="002060"/>
                </a:solidFill>
              </a:rPr>
              <a:t>Преемственность дошкольного и начального общего образования на уровне содержания, форм и методов обучения, на уровне возрастающего совместного участия детей и педагогов в </a:t>
            </a:r>
            <a:r>
              <a:rPr lang="ru-RU" dirty="0" err="1" smtClean="0">
                <a:solidFill>
                  <a:srgbClr val="002060"/>
                </a:solidFill>
              </a:rPr>
              <a:t>социокультурных</a:t>
            </a:r>
            <a:r>
              <a:rPr lang="ru-RU" dirty="0" smtClean="0">
                <a:solidFill>
                  <a:srgbClr val="002060"/>
                </a:solidFill>
              </a:rPr>
              <a:t> и социальных проектах, привлечения педагогов к взаимному обучению, обмену опытом</a:t>
            </a:r>
            <a:endParaRPr lang="ru-RU" dirty="0" smtClean="0">
              <a:solidFill>
                <a:srgbClr val="002060"/>
              </a:solidFill>
            </a:endParaRPr>
          </a:p>
          <a:p>
            <a:r>
              <a:rPr lang="ru-RU" dirty="0" smtClean="0">
                <a:latin typeface="Monotype Corsiva" pitchFamily="66" charset="0"/>
              </a:rPr>
              <a:t>Сделано:</a:t>
            </a:r>
            <a:endParaRPr lang="ru-RU" dirty="0" smtClean="0">
              <a:latin typeface="Monotype Corsiva" pitchFamily="66" charset="0"/>
            </a:endParaRPr>
          </a:p>
          <a:p>
            <a:r>
              <a:rPr lang="ru-RU" dirty="0" smtClean="0"/>
              <a:t>•Проведение мастер-классов педагогов дошкольных групп  </a:t>
            </a:r>
            <a:endParaRPr lang="ru-RU" dirty="0" smtClean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b="1" dirty="0" smtClean="0">
                <a:latin typeface="Monotype Corsiva" pitchFamily="66" charset="0"/>
              </a:rPr>
              <a:t>Ожидаемые результаты</a:t>
            </a:r>
            <a:r>
              <a:rPr lang="ru-RU" dirty="0" smtClean="0">
                <a:latin typeface="Monotype Corsiva" pitchFamily="66" charset="0"/>
              </a:rPr>
              <a:t> в ходе реализации сетевого взаимодействия ДОО: </a:t>
            </a:r>
            <a:endParaRPr lang="ru-RU" dirty="0">
              <a:latin typeface="Monotype Corsiva" pitchFamily="66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/>
        <p:txBody>
          <a:bodyPr>
            <a:normAutofit fontScale="92500"/>
          </a:bodyPr>
          <a:lstStyle/>
          <a:p>
            <a:r>
              <a:rPr lang="ru-RU" dirty="0" smtClean="0"/>
              <a:t>• </a:t>
            </a:r>
            <a:r>
              <a:rPr lang="ru-RU" dirty="0" smtClean="0">
                <a:solidFill>
                  <a:srgbClr val="002060"/>
                </a:solidFill>
              </a:rPr>
              <a:t>Повышение процента педагогов, использующих дистанционные технологии в образовательном процессе для различных категорий детей и их родителей (в том числе для детей с ОВЗ и для детей-инвалидов</a:t>
            </a:r>
            <a:r>
              <a:rPr lang="ru-RU" dirty="0" smtClean="0">
                <a:solidFill>
                  <a:srgbClr val="002060"/>
                </a:solidFill>
              </a:rPr>
              <a:t>);</a:t>
            </a:r>
          </a:p>
          <a:p>
            <a:r>
              <a:rPr lang="ru-RU" sz="2800" dirty="0" smtClean="0">
                <a:latin typeface="Monotype Corsiva" pitchFamily="66" charset="0"/>
              </a:rPr>
              <a:t>Сделано:</a:t>
            </a:r>
            <a:endParaRPr lang="ru-RU" sz="2800" dirty="0" smtClean="0">
              <a:latin typeface="Monotype Corsiva" pitchFamily="66" charset="0"/>
            </a:endParaRPr>
          </a:p>
          <a:p>
            <a:r>
              <a:rPr lang="ru-RU" dirty="0" smtClean="0"/>
              <a:t> </a:t>
            </a:r>
            <a:r>
              <a:rPr lang="ru-RU" dirty="0" smtClean="0"/>
              <a:t>• В условиях пандемии переход на дистанционное обучение</a:t>
            </a:r>
          </a:p>
          <a:p>
            <a:r>
              <a:rPr lang="ru-RU" dirty="0" smtClean="0"/>
              <a:t>• Проведение муниципальных конкурсов с выявлением лучших сайтов и электронных </a:t>
            </a:r>
            <a:r>
              <a:rPr lang="ru-RU" dirty="0" err="1" smtClean="0"/>
              <a:t>портфолио</a:t>
            </a:r>
            <a:r>
              <a:rPr lang="ru-RU" dirty="0" smtClean="0"/>
              <a:t> педагогов</a:t>
            </a:r>
          </a:p>
          <a:p>
            <a:r>
              <a:rPr lang="ru-RU" dirty="0" smtClean="0"/>
              <a:t>•Использование программ типа </a:t>
            </a:r>
            <a:r>
              <a:rPr lang="en-US" dirty="0" smtClean="0"/>
              <a:t>ZOOM</a:t>
            </a:r>
            <a:r>
              <a:rPr lang="ru-RU" dirty="0" smtClean="0"/>
              <a:t> для проведения </a:t>
            </a:r>
            <a:r>
              <a:rPr lang="ru-RU" dirty="0" err="1" smtClean="0"/>
              <a:t>он-лайн</a:t>
            </a:r>
            <a:r>
              <a:rPr lang="ru-RU" dirty="0" smtClean="0"/>
              <a:t> совещаний</a:t>
            </a:r>
            <a:endParaRPr lang="ru-RU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b="1" dirty="0" smtClean="0">
                <a:latin typeface="Monotype Corsiva" pitchFamily="66" charset="0"/>
              </a:rPr>
              <a:t>Ожидаемые результаты</a:t>
            </a:r>
            <a:r>
              <a:rPr lang="ru-RU" dirty="0" smtClean="0">
                <a:latin typeface="Monotype Corsiva" pitchFamily="66" charset="0"/>
              </a:rPr>
              <a:t> в ходе реализации сетевого взаимодействия ДОО: </a:t>
            </a:r>
            <a:endParaRPr lang="ru-RU" dirty="0">
              <a:latin typeface="Monotype Corsiva" pitchFamily="66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/>
        <p:txBody>
          <a:bodyPr>
            <a:normAutofit fontScale="92500"/>
          </a:bodyPr>
          <a:lstStyle/>
          <a:p>
            <a:r>
              <a:rPr lang="ru-RU" dirty="0" smtClean="0"/>
              <a:t>•</a:t>
            </a:r>
            <a:r>
              <a:rPr lang="ru-RU" dirty="0" smtClean="0">
                <a:solidFill>
                  <a:srgbClr val="002060"/>
                </a:solidFill>
              </a:rPr>
              <a:t>Повышение процента педагогов дошкольного образования, транслирующих инновационный опыт, лучшие образовательные практики в условиях сетевого взаимодействия, и как следствие, аттестация на категории; </a:t>
            </a:r>
            <a:endParaRPr lang="ru-RU" dirty="0" smtClean="0">
              <a:solidFill>
                <a:srgbClr val="002060"/>
              </a:solidFill>
            </a:endParaRPr>
          </a:p>
          <a:p>
            <a:r>
              <a:rPr lang="ru-RU" sz="2800" dirty="0" smtClean="0">
                <a:latin typeface="Monotype Corsiva" pitchFamily="66" charset="0"/>
              </a:rPr>
              <a:t>Сделано:</a:t>
            </a:r>
            <a:endParaRPr lang="ru-RU" sz="2800" dirty="0" smtClean="0">
              <a:latin typeface="Monotype Corsiva" pitchFamily="66" charset="0"/>
            </a:endParaRPr>
          </a:p>
          <a:p>
            <a:r>
              <a:rPr lang="ru-RU" dirty="0" smtClean="0"/>
              <a:t>• Опыт педагогов в презентации своей работы</a:t>
            </a:r>
          </a:p>
          <a:p>
            <a:r>
              <a:rPr lang="ru-RU" dirty="0" smtClean="0"/>
              <a:t>• </a:t>
            </a:r>
            <a:r>
              <a:rPr lang="ru-RU" dirty="0" smtClean="0"/>
              <a:t>Мероприятия </a:t>
            </a:r>
            <a:r>
              <a:rPr lang="ru-RU" dirty="0" smtClean="0"/>
              <a:t>по программе с выступлением педагогов на муниципальном и республиканском уровне</a:t>
            </a:r>
            <a:endParaRPr lang="ru-RU" dirty="0" smtClean="0"/>
          </a:p>
          <a:p>
            <a:r>
              <a:rPr lang="ru-RU" dirty="0" smtClean="0"/>
              <a:t>•Знакомство педагогов с председателем аттестационной комиссии и экспертами</a:t>
            </a:r>
          </a:p>
          <a:p>
            <a:r>
              <a:rPr lang="ru-RU" dirty="0" smtClean="0"/>
              <a:t>• Аттестация педагогов</a:t>
            </a:r>
            <a:endParaRPr lang="ru-RU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b="1" dirty="0" smtClean="0">
                <a:latin typeface="Monotype Corsiva" pitchFamily="66" charset="0"/>
              </a:rPr>
              <a:t>Ожидаемые результаты</a:t>
            </a:r>
            <a:r>
              <a:rPr lang="ru-RU" dirty="0" smtClean="0">
                <a:latin typeface="Monotype Corsiva" pitchFamily="66" charset="0"/>
              </a:rPr>
              <a:t> в ходе реализации сетевого взаимодействия ДОО: </a:t>
            </a:r>
            <a:endParaRPr lang="ru-RU" dirty="0">
              <a:latin typeface="Monotype Corsiva" pitchFamily="66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/>
        <p:txBody>
          <a:bodyPr>
            <a:normAutofit fontScale="92500"/>
          </a:bodyPr>
          <a:lstStyle/>
          <a:p>
            <a:r>
              <a:rPr lang="ru-RU" dirty="0" smtClean="0"/>
              <a:t>•</a:t>
            </a:r>
            <a:r>
              <a:rPr lang="ru-RU" dirty="0" smtClean="0">
                <a:solidFill>
                  <a:srgbClr val="002060"/>
                </a:solidFill>
              </a:rPr>
              <a:t>Обеспечение профессиональной адаптации и повышение профессиональной компетентности молодых педагогов за счет сетевого взаимодействия и реализации сетевого проекта «Школа молодого педагога»;</a:t>
            </a:r>
            <a:endParaRPr lang="ru-RU" dirty="0" smtClean="0">
              <a:solidFill>
                <a:srgbClr val="002060"/>
              </a:solidFill>
            </a:endParaRPr>
          </a:p>
          <a:p>
            <a:r>
              <a:rPr lang="ru-RU" sz="2800" dirty="0" smtClean="0">
                <a:latin typeface="Monotype Corsiva" pitchFamily="66" charset="0"/>
              </a:rPr>
              <a:t>Сделано:</a:t>
            </a:r>
            <a:endParaRPr lang="ru-RU" sz="2800" dirty="0" smtClean="0">
              <a:latin typeface="Monotype Corsiva" pitchFamily="66" charset="0"/>
            </a:endParaRPr>
          </a:p>
          <a:p>
            <a:r>
              <a:rPr lang="ru-RU" dirty="0" smtClean="0"/>
              <a:t> </a:t>
            </a:r>
            <a:r>
              <a:rPr lang="ru-RU" dirty="0" smtClean="0"/>
              <a:t>•</a:t>
            </a:r>
            <a:r>
              <a:rPr lang="ru-RU" dirty="0" smtClean="0"/>
              <a:t> Не реализован проект «Школа молодого педагога» как отдельный проект, но возможность педагогами участвовать в работе РМО, видеть инновационный </a:t>
            </a:r>
            <a:r>
              <a:rPr lang="ru-RU" dirty="0" smtClean="0"/>
              <a:t>опыт </a:t>
            </a:r>
            <a:r>
              <a:rPr lang="ru-RU" dirty="0" smtClean="0"/>
              <a:t>коллег, слышать оценку экспертов по представленной работе – это часть планированной работы. </a:t>
            </a:r>
          </a:p>
          <a:p>
            <a:r>
              <a:rPr lang="ru-RU" dirty="0" smtClean="0"/>
              <a:t>• </a:t>
            </a:r>
            <a:r>
              <a:rPr lang="ru-RU" dirty="0" smtClean="0"/>
              <a:t>Не реализована  работа в части обучения ведения нормативной документации.</a:t>
            </a: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b="1" dirty="0" smtClean="0">
                <a:latin typeface="Monotype Corsiva" pitchFamily="66" charset="0"/>
              </a:rPr>
              <a:t>Ожидаемые результаты</a:t>
            </a:r>
            <a:r>
              <a:rPr lang="ru-RU" dirty="0" smtClean="0">
                <a:latin typeface="Monotype Corsiva" pitchFamily="66" charset="0"/>
              </a:rPr>
              <a:t> в ходе реализации сетевого взаимодействия ДОО: </a:t>
            </a:r>
            <a:endParaRPr lang="ru-RU" dirty="0">
              <a:latin typeface="Monotype Corsiva" pitchFamily="66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r>
              <a:rPr lang="ru-RU" dirty="0" smtClean="0"/>
              <a:t>•</a:t>
            </a:r>
            <a:r>
              <a:rPr lang="ru-RU" dirty="0" smtClean="0">
                <a:solidFill>
                  <a:srgbClr val="002060"/>
                </a:solidFill>
              </a:rPr>
              <a:t>Повышение компетентности родителей в вопросах воспитания и развития ребенка, сохранения и сбережения его здоровья; </a:t>
            </a:r>
            <a:endParaRPr lang="ru-RU" dirty="0" smtClean="0">
              <a:solidFill>
                <a:srgbClr val="002060"/>
              </a:solidFill>
            </a:endParaRPr>
          </a:p>
          <a:p>
            <a:r>
              <a:rPr lang="ru-RU" sz="2800" dirty="0" smtClean="0">
                <a:latin typeface="Monotype Corsiva" pitchFamily="66" charset="0"/>
              </a:rPr>
              <a:t>Сделано:</a:t>
            </a:r>
            <a:endParaRPr lang="ru-RU" sz="2800" dirty="0" smtClean="0">
              <a:latin typeface="Monotype Corsiva" pitchFamily="66" charset="0"/>
            </a:endParaRPr>
          </a:p>
          <a:p>
            <a:r>
              <a:rPr lang="ru-RU" dirty="0" smtClean="0"/>
              <a:t> </a:t>
            </a:r>
            <a:r>
              <a:rPr lang="ru-RU" dirty="0" smtClean="0"/>
              <a:t>• </a:t>
            </a:r>
            <a:r>
              <a:rPr lang="ru-RU" dirty="0" smtClean="0"/>
              <a:t>Не реализовано</a:t>
            </a:r>
          </a:p>
          <a:p>
            <a:r>
              <a:rPr lang="ru-RU" dirty="0" smtClean="0"/>
              <a:t>Насколько данный результат реализуем?</a:t>
            </a:r>
          </a:p>
          <a:p>
            <a:r>
              <a:rPr lang="ru-RU" dirty="0" smtClean="0"/>
              <a:t>Возможно на следующий год переформулировать и представить в виде трансляции опыта педагогов работы с родителями и посетить этому вопросу отдельное заседание.</a:t>
            </a:r>
            <a:endParaRPr lang="ru-RU" dirty="0" smtClean="0"/>
          </a:p>
          <a:p>
            <a:endParaRPr lang="ru-RU" dirty="0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b="1" dirty="0" smtClean="0">
                <a:latin typeface="Monotype Corsiva" pitchFamily="66" charset="0"/>
              </a:rPr>
              <a:t>Ожидаемые результаты</a:t>
            </a:r>
            <a:r>
              <a:rPr lang="ru-RU" dirty="0" smtClean="0">
                <a:latin typeface="Monotype Corsiva" pitchFamily="66" charset="0"/>
              </a:rPr>
              <a:t> в ходе реализации сетевого взаимодействия ДОО: </a:t>
            </a:r>
            <a:endParaRPr lang="ru-RU" dirty="0">
              <a:latin typeface="Monotype Corsiva" pitchFamily="66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r>
              <a:rPr lang="ru-RU" dirty="0" smtClean="0"/>
              <a:t>• </a:t>
            </a:r>
            <a:r>
              <a:rPr lang="ru-RU" dirty="0" smtClean="0">
                <a:solidFill>
                  <a:srgbClr val="002060"/>
                </a:solidFill>
              </a:rPr>
              <a:t>Повышение степени удовлетворенности образовательным процессом всех субъектов образования в ДОО</a:t>
            </a:r>
            <a:r>
              <a:rPr lang="ru-RU" dirty="0" smtClean="0">
                <a:solidFill>
                  <a:srgbClr val="002060"/>
                </a:solidFill>
              </a:rPr>
              <a:t>;</a:t>
            </a:r>
          </a:p>
          <a:p>
            <a:r>
              <a:rPr lang="ru-RU" sz="2800" dirty="0" smtClean="0">
                <a:latin typeface="Monotype Corsiva" pitchFamily="66" charset="0"/>
              </a:rPr>
              <a:t>Сделано</a:t>
            </a:r>
            <a:r>
              <a:rPr lang="ru-RU" sz="2800" dirty="0" smtClean="0">
                <a:latin typeface="Monotype Corsiva" pitchFamily="66" charset="0"/>
              </a:rPr>
              <a:t>:</a:t>
            </a:r>
            <a:endParaRPr lang="ru-RU" sz="2800" dirty="0" smtClean="0"/>
          </a:p>
          <a:p>
            <a:r>
              <a:rPr lang="ru-RU" dirty="0" smtClean="0"/>
              <a:t> </a:t>
            </a:r>
            <a:r>
              <a:rPr lang="ru-RU" dirty="0" smtClean="0"/>
              <a:t>• Дальнейшая перспектива</a:t>
            </a:r>
            <a:endParaRPr lang="ru-RU" dirty="0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b="1" dirty="0" smtClean="0">
                <a:latin typeface="Monotype Corsiva" pitchFamily="66" charset="0"/>
              </a:rPr>
              <a:t>Ожидаемые результаты</a:t>
            </a:r>
            <a:r>
              <a:rPr lang="ru-RU" dirty="0" smtClean="0">
                <a:latin typeface="Monotype Corsiva" pitchFamily="66" charset="0"/>
              </a:rPr>
              <a:t> в ходе реализации сетевого взаимодействия ДОО: </a:t>
            </a:r>
            <a:endParaRPr lang="ru-RU" dirty="0">
              <a:latin typeface="Monotype Corsiva" pitchFamily="66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r>
              <a:rPr lang="ru-RU" dirty="0" smtClean="0"/>
              <a:t>•</a:t>
            </a:r>
            <a:r>
              <a:rPr lang="ru-RU" dirty="0" smtClean="0">
                <a:solidFill>
                  <a:srgbClr val="002060"/>
                </a:solidFill>
              </a:rPr>
              <a:t>Рост достижений всех участников инновационного процесса в конкурсах, проектах, соревнованиях, олимпиадах, в том числе дистанционных;</a:t>
            </a:r>
            <a:endParaRPr lang="ru-RU" dirty="0" smtClean="0">
              <a:solidFill>
                <a:srgbClr val="002060"/>
              </a:solidFill>
            </a:endParaRPr>
          </a:p>
          <a:p>
            <a:r>
              <a:rPr lang="ru-RU" sz="2800" dirty="0" smtClean="0">
                <a:latin typeface="Monotype Corsiva" pitchFamily="66" charset="0"/>
              </a:rPr>
              <a:t>Сделано</a:t>
            </a:r>
            <a:r>
              <a:rPr lang="ru-RU" sz="2800" dirty="0" smtClean="0">
                <a:latin typeface="Monotype Corsiva" pitchFamily="66" charset="0"/>
              </a:rPr>
              <a:t>:</a:t>
            </a:r>
            <a:endParaRPr lang="ru-RU" sz="2800" dirty="0" smtClean="0"/>
          </a:p>
          <a:p>
            <a:r>
              <a:rPr lang="ru-RU" dirty="0" smtClean="0"/>
              <a:t> </a:t>
            </a:r>
            <a:r>
              <a:rPr lang="ru-RU" dirty="0" smtClean="0"/>
              <a:t>• </a:t>
            </a:r>
            <a:r>
              <a:rPr lang="ru-RU" dirty="0" smtClean="0"/>
              <a:t>О</a:t>
            </a:r>
            <a:r>
              <a:rPr lang="ru-RU" dirty="0" smtClean="0"/>
              <a:t>пыт участия в муниципальных мероприятиях добавляет уверенности</a:t>
            </a:r>
            <a:r>
              <a:rPr lang="ru-RU" dirty="0" smtClean="0"/>
              <a:t> участникам в собственных </a:t>
            </a:r>
            <a:r>
              <a:rPr lang="ru-RU" dirty="0" err="1" smtClean="0"/>
              <a:t>сидах</a:t>
            </a:r>
            <a:r>
              <a:rPr lang="ru-RU" dirty="0" smtClean="0"/>
              <a:t> и способствует дальнейшему участию в мероприятиях различного уровня. </a:t>
            </a:r>
            <a:endParaRPr lang="ru-RU" dirty="0" smtClean="0"/>
          </a:p>
          <a:p>
            <a:endParaRPr lang="ru-RU" dirty="0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b="1" dirty="0" smtClean="0">
                <a:latin typeface="Monotype Corsiva" pitchFamily="66" charset="0"/>
              </a:rPr>
              <a:t>Ожидаемые результаты</a:t>
            </a:r>
            <a:r>
              <a:rPr lang="ru-RU" dirty="0" smtClean="0">
                <a:latin typeface="Monotype Corsiva" pitchFamily="66" charset="0"/>
              </a:rPr>
              <a:t> в ходе реализации сетевого взаимодействия ДОО: </a:t>
            </a:r>
            <a:endParaRPr lang="ru-RU" dirty="0">
              <a:latin typeface="Monotype Corsiva" pitchFamily="66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/>
        <p:txBody>
          <a:bodyPr>
            <a:normAutofit fontScale="92500"/>
          </a:bodyPr>
          <a:lstStyle/>
          <a:p>
            <a:r>
              <a:rPr lang="ru-RU" dirty="0" smtClean="0"/>
              <a:t>•</a:t>
            </a:r>
            <a:r>
              <a:rPr lang="ru-RU" dirty="0" smtClean="0">
                <a:solidFill>
                  <a:srgbClr val="002060"/>
                </a:solidFill>
              </a:rPr>
              <a:t>Расширение возможностей получения качественного образования обучающимися с разными потребностями и возможностями; </a:t>
            </a:r>
            <a:endParaRPr lang="ru-RU" dirty="0" smtClean="0">
              <a:solidFill>
                <a:srgbClr val="002060"/>
              </a:solidFill>
            </a:endParaRPr>
          </a:p>
          <a:p>
            <a:r>
              <a:rPr lang="ru-RU" sz="2800" dirty="0" smtClean="0">
                <a:latin typeface="Monotype Corsiva" pitchFamily="66" charset="0"/>
              </a:rPr>
              <a:t>Сделано</a:t>
            </a:r>
            <a:r>
              <a:rPr lang="ru-RU" sz="2800" dirty="0" smtClean="0">
                <a:latin typeface="Monotype Corsiva" pitchFamily="66" charset="0"/>
              </a:rPr>
              <a:t>:</a:t>
            </a:r>
            <a:endParaRPr lang="ru-RU" sz="2800" dirty="0" smtClean="0"/>
          </a:p>
          <a:p>
            <a:r>
              <a:rPr lang="ru-RU" dirty="0" smtClean="0"/>
              <a:t> </a:t>
            </a:r>
            <a:r>
              <a:rPr lang="ru-RU" dirty="0" smtClean="0"/>
              <a:t>• не реализовано</a:t>
            </a:r>
          </a:p>
          <a:p>
            <a:r>
              <a:rPr lang="ru-RU" dirty="0" smtClean="0">
                <a:latin typeface="Monotype Corsiva" pitchFamily="66" charset="0"/>
              </a:rPr>
              <a:t>Планируется:</a:t>
            </a:r>
          </a:p>
          <a:p>
            <a:r>
              <a:rPr lang="ru-RU" dirty="0" smtClean="0"/>
              <a:t>• Развивать обмен опытом по работе с одаренными детьми и детьми с ОВЗ</a:t>
            </a:r>
          </a:p>
          <a:p>
            <a:r>
              <a:rPr lang="ru-RU" dirty="0" smtClean="0"/>
              <a:t>•Возможна реализация отдельной программы сетевого взаимодействия с ежемесячным планом мероприятий, где каждое ДОУ проводит какой-либо муниципальный конкурс совместно с учреждениями культуры, досуга и </a:t>
            </a:r>
            <a:r>
              <a:rPr lang="ru-RU" dirty="0" err="1" smtClean="0"/>
              <a:t>тд</a:t>
            </a:r>
            <a:endParaRPr lang="ru-RU" dirty="0" smtClean="0">
              <a:latin typeface="Monotype Corsiva" pitchFamily="66" charset="0"/>
            </a:endParaRPr>
          </a:p>
          <a:p>
            <a:endParaRPr lang="ru-RU" dirty="0" smtClean="0"/>
          </a:p>
          <a:p>
            <a:endParaRPr lang="ru-RU" dirty="0"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b="1" dirty="0" smtClean="0">
                <a:latin typeface="Monotype Corsiva" pitchFamily="66" charset="0"/>
              </a:rPr>
              <a:t>Ожидаемые результаты</a:t>
            </a:r>
            <a:r>
              <a:rPr lang="ru-RU" dirty="0" smtClean="0">
                <a:latin typeface="Monotype Corsiva" pitchFamily="66" charset="0"/>
              </a:rPr>
              <a:t> в ходе реализации сетевого взаимодействия ДОО: </a:t>
            </a:r>
            <a:endParaRPr lang="ru-RU" dirty="0">
              <a:latin typeface="Monotype Corsiva" pitchFamily="66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r>
              <a:rPr lang="ru-RU" dirty="0" smtClean="0"/>
              <a:t>•</a:t>
            </a:r>
            <a:r>
              <a:rPr lang="ru-RU" dirty="0" smtClean="0">
                <a:solidFill>
                  <a:srgbClr val="002060"/>
                </a:solidFill>
              </a:rPr>
              <a:t>Изменение статуса ДОО, укрепление положительного имиджа.</a:t>
            </a:r>
            <a:endParaRPr lang="ru-RU" dirty="0" smtClean="0">
              <a:solidFill>
                <a:srgbClr val="002060"/>
              </a:solidFill>
            </a:endParaRPr>
          </a:p>
          <a:p>
            <a:r>
              <a:rPr lang="ru-RU" sz="2800" dirty="0" smtClean="0">
                <a:latin typeface="Monotype Corsiva" pitchFamily="66" charset="0"/>
              </a:rPr>
              <a:t>Сделано</a:t>
            </a:r>
            <a:r>
              <a:rPr lang="ru-RU" sz="2800" dirty="0" smtClean="0">
                <a:latin typeface="Monotype Corsiva" pitchFamily="66" charset="0"/>
              </a:rPr>
              <a:t>:</a:t>
            </a:r>
            <a:endParaRPr lang="ru-RU" dirty="0" smtClean="0"/>
          </a:p>
          <a:p>
            <a:r>
              <a:rPr lang="ru-RU" dirty="0" smtClean="0"/>
              <a:t>• Выход на республиканский уровень, возможность представлять свои инновационные практики</a:t>
            </a:r>
          </a:p>
          <a:p>
            <a:r>
              <a:rPr lang="ru-RU" dirty="0" smtClean="0"/>
              <a:t>• Участие в качестве республиканских и федеральных инновационных площадок</a:t>
            </a:r>
          </a:p>
          <a:p>
            <a:pPr>
              <a:buNone/>
            </a:pPr>
            <a:endParaRPr lang="ru-RU" dirty="0" smtClean="0"/>
          </a:p>
          <a:p>
            <a:endParaRPr lang="ru-RU" dirty="0" smtClean="0"/>
          </a:p>
          <a:p>
            <a:endParaRPr lang="ru-RU" dirty="0"/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pPr algn="ctr"/>
            <a:endParaRPr lang="ru-RU" sz="3200" dirty="0" smtClean="0">
              <a:solidFill>
                <a:srgbClr val="002060"/>
              </a:solidFill>
              <a:latin typeface="Monotype Corsiva" pitchFamily="66" charset="0"/>
            </a:endParaRPr>
          </a:p>
          <a:p>
            <a:pPr algn="ctr"/>
            <a:endParaRPr lang="ru-RU" sz="3200" dirty="0" smtClean="0">
              <a:solidFill>
                <a:srgbClr val="002060"/>
              </a:solidFill>
              <a:latin typeface="Monotype Corsiva" pitchFamily="66" charset="0"/>
            </a:endParaRPr>
          </a:p>
          <a:p>
            <a:pPr algn="ctr"/>
            <a:r>
              <a:rPr lang="ru-RU" sz="3200" dirty="0" smtClean="0">
                <a:solidFill>
                  <a:srgbClr val="002060"/>
                </a:solidFill>
                <a:latin typeface="Monotype Corsiva" pitchFamily="66" charset="0"/>
              </a:rPr>
              <a:t>Спасибо всем педагогам за участие в работе районного методического объединения.</a:t>
            </a:r>
          </a:p>
          <a:p>
            <a:pPr algn="ctr"/>
            <a:r>
              <a:rPr lang="ru-RU" sz="3200" dirty="0" smtClean="0">
                <a:solidFill>
                  <a:srgbClr val="002060"/>
                </a:solidFill>
                <a:latin typeface="Monotype Corsiva" pitchFamily="66" charset="0"/>
              </a:rPr>
              <a:t>Успехов и удачи!</a:t>
            </a:r>
            <a:endParaRPr lang="ru-RU" sz="3200" dirty="0">
              <a:solidFill>
                <a:srgbClr val="002060"/>
              </a:solidFill>
              <a:latin typeface="Monotype Corsiva" pitchFamily="66" charset="0"/>
            </a:endParaRPr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Начальная">
  <a:themeElements>
    <a:clrScheme name="Начальная">
      <a:dk1>
        <a:sysClr val="windowText" lastClr="000000"/>
      </a:dk1>
      <a:lt1>
        <a:sysClr val="window" lastClr="FFFFFF"/>
      </a:lt1>
      <a:dk2>
        <a:srgbClr val="464653"/>
      </a:dk2>
      <a:lt2>
        <a:srgbClr val="DDE9EC"/>
      </a:lt2>
      <a:accent1>
        <a:srgbClr val="727CA3"/>
      </a:accent1>
      <a:accent2>
        <a:srgbClr val="9FB8CD"/>
      </a:accent2>
      <a:accent3>
        <a:srgbClr val="D2DA7A"/>
      </a:accent3>
      <a:accent4>
        <a:srgbClr val="FADA7A"/>
      </a:accent4>
      <a:accent5>
        <a:srgbClr val="B88472"/>
      </a:accent5>
      <a:accent6>
        <a:srgbClr val="8E736A"/>
      </a:accent6>
      <a:hlink>
        <a:srgbClr val="B292CA"/>
      </a:hlink>
      <a:folHlink>
        <a:srgbClr val="6B5680"/>
      </a:folHlink>
    </a:clrScheme>
    <a:fontScheme name="Начальная">
      <a:majorFont>
        <a:latin typeface="Bookman Old Style"/>
        <a:ea typeface=""/>
        <a:cs typeface=""/>
        <a:font script="Grek" typeface="Cambria"/>
        <a:font script="Cyrl" typeface="Cambria"/>
        <a:font script="Jpan" typeface="HG明朝E"/>
        <a:font script="Hang" typeface="돋움"/>
        <a:font script="Hans" typeface="宋体"/>
        <a:font script="Hant" typeface="標楷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Gill Sans MT"/>
        <a:ea typeface=""/>
        <a:cs typeface=""/>
        <a:font script="Grek" typeface="Calibri"/>
        <a:font script="Cyrl" typeface="Calibri"/>
        <a:font script="Jpan" typeface="ＭＳ Ｐゴシック"/>
        <a:font script="Hang" typeface="맑은 고딕"/>
        <a:font script="Hans" typeface="华文新魏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Начальная">
      <a:fillStyleLst>
        <a:solidFill>
          <a:schemeClr val="phClr"/>
        </a:solidFill>
        <a:gradFill rotWithShape="1">
          <a:gsLst>
            <a:gs pos="0">
              <a:schemeClr val="phClr">
                <a:tint val="45000"/>
                <a:satMod val="200000"/>
              </a:schemeClr>
            </a:gs>
            <a:gs pos="30000">
              <a:schemeClr val="phClr">
                <a:tint val="61000"/>
                <a:satMod val="200000"/>
              </a:schemeClr>
            </a:gs>
            <a:gs pos="45000">
              <a:schemeClr val="phClr">
                <a:tint val="66000"/>
                <a:satMod val="200000"/>
              </a:schemeClr>
            </a:gs>
            <a:gs pos="55000">
              <a:schemeClr val="phClr">
                <a:tint val="66000"/>
                <a:satMod val="200000"/>
              </a:schemeClr>
            </a:gs>
            <a:gs pos="73000">
              <a:schemeClr val="phClr">
                <a:tint val="61000"/>
                <a:satMod val="200000"/>
              </a:schemeClr>
            </a:gs>
            <a:gs pos="100000">
              <a:schemeClr val="phClr">
                <a:tint val="45000"/>
                <a:satMod val="200000"/>
              </a:schemeClr>
            </a:gs>
          </a:gsLst>
          <a:lin ang="950000" scaled="1"/>
        </a:gradFill>
        <a:gradFill rotWithShape="1">
          <a:gsLst>
            <a:gs pos="0">
              <a:schemeClr val="phClr">
                <a:shade val="63000"/>
              </a:schemeClr>
            </a:gs>
            <a:gs pos="30000">
              <a:schemeClr val="phClr">
                <a:shade val="90000"/>
                <a:satMod val="110000"/>
              </a:schemeClr>
            </a:gs>
            <a:gs pos="45000">
              <a:schemeClr val="phClr">
                <a:shade val="100000"/>
                <a:satMod val="118000"/>
              </a:schemeClr>
            </a:gs>
            <a:gs pos="55000">
              <a:schemeClr val="phClr">
                <a:shade val="100000"/>
                <a:satMod val="118000"/>
              </a:schemeClr>
            </a:gs>
            <a:gs pos="73000">
              <a:schemeClr val="phClr">
                <a:shade val="90000"/>
                <a:satMod val="110000"/>
              </a:schemeClr>
            </a:gs>
            <a:gs pos="100000">
              <a:schemeClr val="phClr">
                <a:shade val="63000"/>
              </a:schemeClr>
            </a:gs>
          </a:gsLst>
          <a:lin ang="950000" scaled="1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254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43000" dir="5400000" rotWithShape="0">
              <a:srgbClr val="000000">
                <a:alpha val="40000"/>
              </a:srgbClr>
            </a:outerShdw>
          </a:effectLst>
          <a:scene3d>
            <a:camera prst="orthographicFront" fov="0">
              <a:rot lat="0" lon="0" rev="0"/>
            </a:camera>
            <a:lightRig rig="balanced" dir="t">
              <a:rot lat="0" lon="0" rev="0"/>
            </a:lightRig>
          </a:scene3d>
          <a:sp3d prstMaterial="matte">
            <a:bevelT w="0" h="0"/>
            <a:contourClr>
              <a:schemeClr val="phClr">
                <a:tint val="100000"/>
                <a:shade val="100000"/>
                <a:hueMod val="100000"/>
                <a:satMod val="100000"/>
              </a:schemeClr>
            </a:contourClr>
          </a:sp3d>
        </a:effectStyle>
        <a:effectStyle>
          <a:effectLst>
            <a:outerShdw blurRad="50800" dist="25400" dir="5400000" rotWithShape="0">
              <a:srgbClr val="000000">
                <a:alpha val="50000"/>
              </a:srgbClr>
            </a:outerShdw>
          </a:effectLst>
          <a:scene3d>
            <a:camera prst="orthographicFront" fov="0">
              <a:rot lat="0" lon="0" rev="0"/>
            </a:camera>
            <a:lightRig rig="soft" dir="t">
              <a:rot lat="0" lon="0" rev="2700000"/>
            </a:lightRig>
          </a:scene3d>
          <a:sp3d prstMaterial="matte">
            <a:bevelT w="50800" h="50800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60000"/>
                <a:satMod val="300000"/>
              </a:schemeClr>
            </a:gs>
            <a:gs pos="30000">
              <a:schemeClr val="phClr">
                <a:shade val="80000"/>
                <a:satMod val="230000"/>
              </a:schemeClr>
            </a:gs>
            <a:gs pos="100000">
              <a:schemeClr val="phClr">
                <a:tint val="97000"/>
                <a:satMod val="22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shade val="6000"/>
                <a:satMod val="120000"/>
              </a:schemeClr>
              <a:schemeClr val="phClr">
                <a:tint val="90000"/>
              </a:schemeClr>
            </a:duotone>
          </a:blip>
          <a:tile tx="0" ty="0" sx="35000" sy="40000" flip="x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Origin</Template>
  <TotalTime>117</TotalTime>
  <Words>769</Words>
  <Application>Microsoft Office PowerPoint</Application>
  <PresentationFormat>Экран (4:3)</PresentationFormat>
  <Paragraphs>73</Paragraphs>
  <Slides>15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15</vt:i4>
      </vt:variant>
    </vt:vector>
  </HeadingPairs>
  <TitlesOfParts>
    <vt:vector size="16" baseType="lpstr">
      <vt:lpstr>Начальная</vt:lpstr>
      <vt:lpstr>Анализ работы РМО педагогов  Тарбагатайского района за 2020-2021 уч.год</vt:lpstr>
      <vt:lpstr>Запланированная цель  программы сетевого взаимодействия: </vt:lpstr>
      <vt:lpstr>Ожидаемые результаты в ходе реализации сетевого взаимодействия ДОО: </vt:lpstr>
      <vt:lpstr>Ожидаемые результаты в ходе реализации сетевого взаимодействия ДОО: </vt:lpstr>
      <vt:lpstr>Ожидаемые результаты в ходе реализации сетевого взаимодействия ДОО: </vt:lpstr>
      <vt:lpstr>Ожидаемые результаты в ходе реализации сетевого взаимодействия ДОО: </vt:lpstr>
      <vt:lpstr>Ожидаемые результаты в ходе реализации сетевого взаимодействия ДОО: </vt:lpstr>
      <vt:lpstr>Ожидаемые результаты в ходе реализации сетевого взаимодействия ДОО: </vt:lpstr>
      <vt:lpstr>Ожидаемые результаты в ходе реализации сетевого взаимодействия ДОО: </vt:lpstr>
      <vt:lpstr>Ожидаемые результаты в ходе реализации сетевого взаимодействия ДОО: </vt:lpstr>
      <vt:lpstr>Ожидаемые результаты в ходе реализации сетевого взаимодействия ДОО: </vt:lpstr>
      <vt:lpstr>Ожидаемые результаты в ходе реализации сетевого взаимодействия ДОО: </vt:lpstr>
      <vt:lpstr>Ожидаемые результаты в ходе реализации сетевого взаимодействия ДОО: </vt:lpstr>
      <vt:lpstr>Ожидаемые результаты в ходе реализации сетевого взаимодействия ДОО: </vt:lpstr>
      <vt:lpstr>Слайд 15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Администратор</dc:creator>
  <cp:lastModifiedBy>Администратор</cp:lastModifiedBy>
  <cp:revision>13</cp:revision>
  <dcterms:created xsi:type="dcterms:W3CDTF">2021-05-12T14:40:30Z</dcterms:created>
  <dcterms:modified xsi:type="dcterms:W3CDTF">2021-05-13T02:22:35Z</dcterms:modified>
</cp:coreProperties>
</file>