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8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102" y="9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H:\&#1056;&#1059;&#1054;\&#1048;&#1041;\&#1040;&#1085;&#1082;&#1077;&#1090;&#1080;&#1088;&#1086;&#1074;&#1072;&#1085;&#1080;&#1077;\&#1057;&#1074;&#1077;&#1076;&#1077;&#1085;&#1080;&#1103;%20&#1086;%20&#1082;&#1086;&#1083;&#1080;&#1095;&#1077;&#1089;&#1090;&#1074;&#1077;%20&#1091;&#1095;&#1072;&#1097;&#1080;&#1093;&#1089;&#1103;%20&#1080;%20&#1080;&#1093;%20&#1088;&#1086;&#1076;&#1080;&#1090;&#1077;&#1083;&#1103;&#1093;%20(&#1079;&#1072;&#1082;&#1086;&#1085;&#1085;&#1099;&#1093;%20&#1087;&#1088;&#1077;&#1076;&#1089;&#1090;&#1072;&#1074;&#1080;&#1090;&#1077;&#1083;&#1103;&#1093;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0.xlsx"/><Relationship Id="rId2" Type="http://schemas.microsoft.com/office/2011/relationships/chartColorStyle" Target="colors11.xml"/><Relationship Id="rId1" Type="http://schemas.microsoft.com/office/2011/relationships/chartStyle" Target="style11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2.xlsx"/><Relationship Id="rId2" Type="http://schemas.microsoft.com/office/2011/relationships/chartColorStyle" Target="colors13.xml"/><Relationship Id="rId1" Type="http://schemas.microsoft.com/office/2011/relationships/chartStyle" Target="style13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3.xlsx"/><Relationship Id="rId2" Type="http://schemas.microsoft.com/office/2011/relationships/chartColorStyle" Target="colors14.xml"/><Relationship Id="rId1" Type="http://schemas.microsoft.com/office/2011/relationships/chartStyle" Target="style14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 smtClean="0"/>
              <a:t>% </a:t>
            </a:r>
            <a:r>
              <a:rPr lang="ru-RU" dirty="0"/>
              <a:t>родителей</a:t>
            </a:r>
            <a:r>
              <a:rPr lang="ru-RU" baseline="0" dirty="0"/>
              <a:t>, принявших участие в </a:t>
            </a:r>
            <a:r>
              <a:rPr lang="ru-RU" baseline="0" dirty="0" smtClean="0"/>
              <a:t>анкетировании по вопросам ИБ в апреле 2022 года</a:t>
            </a:r>
            <a:endParaRPr lang="ru-RU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Лист1!$B$4:$B$18</c:f>
              <c:strCache>
                <c:ptCount val="15"/>
                <c:pt idx="0">
                  <c:v>МБОУ "Барыкинская ООШ"</c:v>
                </c:pt>
                <c:pt idx="1">
                  <c:v>МБОУ "Большекуналейская СОШ"</c:v>
                </c:pt>
                <c:pt idx="2">
                  <c:v>МБОУ "Десятниковская СОШ"</c:v>
                </c:pt>
                <c:pt idx="3">
                  <c:v>МБОУ "Верхнесаянтуйская НОШ"</c:v>
                </c:pt>
                <c:pt idx="4">
                  <c:v>МБОУ "Пестеревская ООШ"</c:v>
                </c:pt>
                <c:pt idx="5">
                  <c:v>МБОУ "Верхнежиримская СОШ"</c:v>
                </c:pt>
                <c:pt idx="6">
                  <c:v>МБОУ "Вознесеновская НОШ"</c:v>
                </c:pt>
                <c:pt idx="7">
                  <c:v>МБОО "Заводская СОШ"</c:v>
                </c:pt>
                <c:pt idx="8">
                  <c:v>МБОУ "Куйтунская ООШ"</c:v>
                </c:pt>
                <c:pt idx="9">
                  <c:v>МБОУ "Надеинская НОШ"</c:v>
                </c:pt>
                <c:pt idx="10">
                  <c:v>МБОУ "Селенгинская СОШ"</c:v>
                </c:pt>
                <c:pt idx="11">
                  <c:v>МБОУ "Тарбагатайская СОШ"</c:v>
                </c:pt>
                <c:pt idx="12">
                  <c:v>МБОУ "Нижнежиримская ООШ"</c:v>
                </c:pt>
                <c:pt idx="13">
                  <c:v>МБОУ "Нижнесаянтуйская СОШ"</c:v>
                </c:pt>
                <c:pt idx="14">
                  <c:v>по району</c:v>
                </c:pt>
              </c:strCache>
            </c:strRef>
          </c:cat>
          <c:val>
            <c:numRef>
              <c:f>Лист1!$AO$4:$AO$18</c:f>
              <c:numCache>
                <c:formatCode>0%</c:formatCode>
                <c:ptCount val="15"/>
                <c:pt idx="0">
                  <c:v>0.70491803278688525</c:v>
                </c:pt>
                <c:pt idx="1">
                  <c:v>0.67692307692307696</c:v>
                </c:pt>
                <c:pt idx="2">
                  <c:v>0.53543307086614178</c:v>
                </c:pt>
                <c:pt idx="3">
                  <c:v>0.48571428571428571</c:v>
                </c:pt>
                <c:pt idx="4">
                  <c:v>0.44347826086956521</c:v>
                </c:pt>
                <c:pt idx="5">
                  <c:v>0.43979057591623039</c:v>
                </c:pt>
                <c:pt idx="6">
                  <c:v>0.41121495327102803</c:v>
                </c:pt>
                <c:pt idx="7">
                  <c:v>0.31578947368421051</c:v>
                </c:pt>
                <c:pt idx="8">
                  <c:v>0.31159420289855072</c:v>
                </c:pt>
                <c:pt idx="9">
                  <c:v>0.29166666666666669</c:v>
                </c:pt>
                <c:pt idx="10">
                  <c:v>0.28255528255528256</c:v>
                </c:pt>
                <c:pt idx="11">
                  <c:v>0.27272727272727271</c:v>
                </c:pt>
                <c:pt idx="12">
                  <c:v>0.26229508196721313</c:v>
                </c:pt>
                <c:pt idx="13">
                  <c:v>0.20615243342516071</c:v>
                </c:pt>
                <c:pt idx="14">
                  <c:v>0.28268621236133123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8471296"/>
        <c:axId val="108471680"/>
      </c:barChart>
      <c:catAx>
        <c:axId val="1084712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8471680"/>
        <c:crosses val="autoZero"/>
        <c:auto val="1"/>
        <c:lblAlgn val="ctr"/>
        <c:lblOffset val="100"/>
        <c:noMultiLvlLbl val="0"/>
      </c:catAx>
      <c:valAx>
        <c:axId val="1084716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084712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участников опроса "1-4 классы"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Надеинская НОШ</c:v>
                </c:pt>
                <c:pt idx="1">
                  <c:v>Верхнесаянтуйская НОШ</c:v>
                </c:pt>
                <c:pt idx="2">
                  <c:v>Вознесеновская НОШ</c:v>
                </c:pt>
                <c:pt idx="3">
                  <c:v>Заводская СОШ</c:v>
                </c:pt>
                <c:pt idx="4">
                  <c:v>Барыкинская ООШ</c:v>
                </c:pt>
                <c:pt idx="5">
                  <c:v>Нижнежиримская ООШ</c:v>
                </c:pt>
                <c:pt idx="6">
                  <c:v>Десятниковская СОШ</c:v>
                </c:pt>
                <c:pt idx="7">
                  <c:v>Куйтунская ООШ</c:v>
                </c:pt>
                <c:pt idx="8">
                  <c:v>Пестеревская ООШ</c:v>
                </c:pt>
                <c:pt idx="9">
                  <c:v>Нижнесаянтуйская СОШ</c:v>
                </c:pt>
                <c:pt idx="10">
                  <c:v>Селенгинская СОШ</c:v>
                </c:pt>
                <c:pt idx="11">
                  <c:v>Тарбагатайская СОШ</c:v>
                </c:pt>
                <c:pt idx="12">
                  <c:v>Верхнежиримская СОШ</c:v>
                </c:pt>
                <c:pt idx="13">
                  <c:v>Большекуналейская СОШ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0.57971014492753625</c:v>
                </c:pt>
                <c:pt idx="4">
                  <c:v>0.51162790697674421</c:v>
                </c:pt>
                <c:pt idx="5">
                  <c:v>0.5</c:v>
                </c:pt>
                <c:pt idx="6">
                  <c:v>0.45588235294117646</c:v>
                </c:pt>
                <c:pt idx="7">
                  <c:v>0.41860465116279072</c:v>
                </c:pt>
                <c:pt idx="8">
                  <c:v>0.41176470588235292</c:v>
                </c:pt>
                <c:pt idx="9">
                  <c:v>0.40979955456570155</c:v>
                </c:pt>
                <c:pt idx="10">
                  <c:v>0.36521739130434783</c:v>
                </c:pt>
                <c:pt idx="11">
                  <c:v>0.36082474226804123</c:v>
                </c:pt>
                <c:pt idx="12">
                  <c:v>0.35714285714285715</c:v>
                </c:pt>
                <c:pt idx="13">
                  <c:v>0.1111111111111111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8883320"/>
        <c:axId val="308887632"/>
      </c:barChart>
      <c:catAx>
        <c:axId val="3088833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8887632"/>
        <c:crosses val="autoZero"/>
        <c:auto val="1"/>
        <c:lblAlgn val="ctr"/>
        <c:lblOffset val="100"/>
        <c:noMultiLvlLbl val="0"/>
      </c:catAx>
      <c:valAx>
        <c:axId val="3088876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3088833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участников опроса "5-9 классы"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Пестеревская ООШ</c:v>
                </c:pt>
                <c:pt idx="1">
                  <c:v>Куйтунская ООШ</c:v>
                </c:pt>
                <c:pt idx="2">
                  <c:v>Тарбагатайская СОШ</c:v>
                </c:pt>
                <c:pt idx="3">
                  <c:v>Нижнесаянтуйская СОШ</c:v>
                </c:pt>
                <c:pt idx="4">
                  <c:v>Нижнежиримская ООШ</c:v>
                </c:pt>
                <c:pt idx="5">
                  <c:v>Барыкинская ООШ</c:v>
                </c:pt>
                <c:pt idx="6">
                  <c:v>Верхнежиримская СОШ</c:v>
                </c:pt>
                <c:pt idx="7">
                  <c:v>Селенгинская СОШ</c:v>
                </c:pt>
                <c:pt idx="8">
                  <c:v>Десятниковская СОШ</c:v>
                </c:pt>
                <c:pt idx="9">
                  <c:v>Заводская СОШ</c:v>
                </c:pt>
                <c:pt idx="10">
                  <c:v>Большекуналейская СОШ</c:v>
                </c:pt>
                <c:pt idx="11">
                  <c:v>Надеинская НОШ</c:v>
                </c:pt>
                <c:pt idx="12">
                  <c:v>Верхнесаянтуйская НОШ</c:v>
                </c:pt>
                <c:pt idx="13">
                  <c:v>Вознесеновская НОШ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0.58823529411764708</c:v>
                </c:pt>
                <c:pt idx="1">
                  <c:v>0.58139534883720934</c:v>
                </c:pt>
                <c:pt idx="2">
                  <c:v>0.52920962199312716</c:v>
                </c:pt>
                <c:pt idx="3">
                  <c:v>0.52115812917594651</c:v>
                </c:pt>
                <c:pt idx="4">
                  <c:v>0.5</c:v>
                </c:pt>
                <c:pt idx="5">
                  <c:v>0.48837209302325579</c:v>
                </c:pt>
                <c:pt idx="6">
                  <c:v>0.47619047619047616</c:v>
                </c:pt>
                <c:pt idx="7">
                  <c:v>0.46956521739130436</c:v>
                </c:pt>
                <c:pt idx="8">
                  <c:v>0.4264705882352941</c:v>
                </c:pt>
                <c:pt idx="9">
                  <c:v>0.39855072463768115</c:v>
                </c:pt>
                <c:pt idx="10">
                  <c:v>0.19444444444444445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5235392"/>
        <c:axId val="305229512"/>
      </c:barChart>
      <c:catAx>
        <c:axId val="30523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5229512"/>
        <c:crosses val="autoZero"/>
        <c:auto val="1"/>
        <c:lblAlgn val="ctr"/>
        <c:lblOffset val="100"/>
        <c:noMultiLvlLbl val="0"/>
      </c:catAx>
      <c:valAx>
        <c:axId val="30522951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305235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участников опроса "10-11 классы"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Верхнежиримская СОШ</c:v>
                </c:pt>
                <c:pt idx="1">
                  <c:v>Селенгинская СОШ</c:v>
                </c:pt>
                <c:pt idx="2">
                  <c:v>Десятниковская СОШ</c:v>
                </c:pt>
                <c:pt idx="3">
                  <c:v>Тарбагатайская СОШ</c:v>
                </c:pt>
                <c:pt idx="4">
                  <c:v>Нижнесаянтуйская СОШ</c:v>
                </c:pt>
                <c:pt idx="5">
                  <c:v>Заводская СОШ</c:v>
                </c:pt>
                <c:pt idx="6">
                  <c:v>Большекуналейская СОШ</c:v>
                </c:pt>
                <c:pt idx="7">
                  <c:v>Куйтунская ООШ</c:v>
                </c:pt>
                <c:pt idx="8">
                  <c:v>Нижнежиримская ООШ</c:v>
                </c:pt>
                <c:pt idx="9">
                  <c:v>Барыкинская ООШ</c:v>
                </c:pt>
                <c:pt idx="10">
                  <c:v>Пестеревская ООШ</c:v>
                </c:pt>
                <c:pt idx="11">
                  <c:v>Надеинская НОШ</c:v>
                </c:pt>
                <c:pt idx="12">
                  <c:v>Верхнесаянтуйская НОШ</c:v>
                </c:pt>
                <c:pt idx="13">
                  <c:v>Вознесеновская НОШ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0.17857142857142858</c:v>
                </c:pt>
                <c:pt idx="1">
                  <c:v>0.16521739130434782</c:v>
                </c:pt>
                <c:pt idx="2">
                  <c:v>0.11764705882352941</c:v>
                </c:pt>
                <c:pt idx="3">
                  <c:v>0.10996563573883161</c:v>
                </c:pt>
                <c:pt idx="4">
                  <c:v>6.9042316258351888E-2</c:v>
                </c:pt>
                <c:pt idx="5">
                  <c:v>2.1739130434782608E-2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5218536"/>
        <c:axId val="305224024"/>
      </c:barChart>
      <c:catAx>
        <c:axId val="305218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5224024"/>
        <c:crosses val="autoZero"/>
        <c:auto val="1"/>
        <c:lblAlgn val="ctr"/>
        <c:lblOffset val="100"/>
        <c:noMultiLvlLbl val="0"/>
      </c:catAx>
      <c:valAx>
        <c:axId val="30522402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3052185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отцов, участвовавших в анкетировании по ИБ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Барыкинская ООШ</c:v>
                </c:pt>
                <c:pt idx="1">
                  <c:v>Нижнежиримская ООШ</c:v>
                </c:pt>
                <c:pt idx="2">
                  <c:v>Десятниковская СОШ</c:v>
                </c:pt>
                <c:pt idx="3">
                  <c:v>Верхнежиримская СОШ</c:v>
                </c:pt>
                <c:pt idx="4">
                  <c:v>Верхнесаянтуйская НОШ</c:v>
                </c:pt>
                <c:pt idx="5">
                  <c:v>Большекуналейская СОШ</c:v>
                </c:pt>
                <c:pt idx="6">
                  <c:v>Вознесеновская НОШ</c:v>
                </c:pt>
                <c:pt idx="7">
                  <c:v>Пестеревская ООШ</c:v>
                </c:pt>
                <c:pt idx="8">
                  <c:v>Заводская СОШ</c:v>
                </c:pt>
                <c:pt idx="9">
                  <c:v>Селенгинская СОШ</c:v>
                </c:pt>
                <c:pt idx="10">
                  <c:v>Тарбагатайская СОШ</c:v>
                </c:pt>
                <c:pt idx="11">
                  <c:v>Нижнесаянтуйская СОШ</c:v>
                </c:pt>
                <c:pt idx="12">
                  <c:v>Куйтунская ООШ</c:v>
                </c:pt>
                <c:pt idx="13">
                  <c:v>Надеинская НОШ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0.35714285714285715</c:v>
                </c:pt>
                <c:pt idx="1">
                  <c:v>0.12</c:v>
                </c:pt>
                <c:pt idx="2">
                  <c:v>7.8431372549019607E-2</c:v>
                </c:pt>
                <c:pt idx="3">
                  <c:v>7.3170731707317069E-2</c:v>
                </c:pt>
                <c:pt idx="4">
                  <c:v>5.8823529411764705E-2</c:v>
                </c:pt>
                <c:pt idx="5">
                  <c:v>0.04</c:v>
                </c:pt>
                <c:pt idx="6">
                  <c:v>3.8461538461538464E-2</c:v>
                </c:pt>
                <c:pt idx="7">
                  <c:v>3.8461538461538464E-2</c:v>
                </c:pt>
                <c:pt idx="8">
                  <c:v>3.4682080924855488E-2</c:v>
                </c:pt>
                <c:pt idx="9">
                  <c:v>3.1914893617021274E-2</c:v>
                </c:pt>
                <c:pt idx="10">
                  <c:v>1.8404907975460124E-2</c:v>
                </c:pt>
                <c:pt idx="11">
                  <c:v>1.1891891891891892E-2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695336"/>
        <c:axId val="159898920"/>
      </c:barChart>
      <c:catAx>
        <c:axId val="159695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8920"/>
        <c:crosses val="autoZero"/>
        <c:auto val="1"/>
        <c:lblAlgn val="ctr"/>
        <c:lblOffset val="100"/>
        <c:noMultiLvlLbl val="0"/>
      </c:catAx>
      <c:valAx>
        <c:axId val="15989892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695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других родственников, участвовавших в анкетировании по ИБ, из числа участников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Барыкинская ООШ</c:v>
                </c:pt>
                <c:pt idx="1">
                  <c:v>Десятниковская СОШ</c:v>
                </c:pt>
                <c:pt idx="2">
                  <c:v>Верхнежиримская СОШ</c:v>
                </c:pt>
                <c:pt idx="3">
                  <c:v>Большекуналейская СОШ</c:v>
                </c:pt>
                <c:pt idx="4">
                  <c:v>Нижнежиримская ООШ</c:v>
                </c:pt>
                <c:pt idx="5">
                  <c:v>Вознесеновская НОШ</c:v>
                </c:pt>
                <c:pt idx="6">
                  <c:v>Заводская СОШ</c:v>
                </c:pt>
                <c:pt idx="7">
                  <c:v>Тарбагатайская СОШ</c:v>
                </c:pt>
                <c:pt idx="8">
                  <c:v>Пестеревская ООШ</c:v>
                </c:pt>
                <c:pt idx="9">
                  <c:v>Селенгинская СОШ</c:v>
                </c:pt>
                <c:pt idx="10">
                  <c:v>Нижнесаянтуйская СОШ</c:v>
                </c:pt>
                <c:pt idx="11">
                  <c:v>Верхнесаянтуйская НОШ</c:v>
                </c:pt>
                <c:pt idx="12">
                  <c:v>Куйтунская ООШ</c:v>
                </c:pt>
                <c:pt idx="13">
                  <c:v>Надеинская НОШ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0.13953488372093023</c:v>
                </c:pt>
                <c:pt idx="1">
                  <c:v>7.3529411764705885E-2</c:v>
                </c:pt>
                <c:pt idx="2">
                  <c:v>7.1428571428571425E-2</c:v>
                </c:pt>
                <c:pt idx="3">
                  <c:v>6.8181818181818177E-2</c:v>
                </c:pt>
                <c:pt idx="4">
                  <c:v>6.25E-2</c:v>
                </c:pt>
                <c:pt idx="5">
                  <c:v>4.5454545454545456E-2</c:v>
                </c:pt>
                <c:pt idx="6">
                  <c:v>2.8985507246376812E-2</c:v>
                </c:pt>
                <c:pt idx="7">
                  <c:v>2.7491408934707903E-2</c:v>
                </c:pt>
                <c:pt idx="8">
                  <c:v>1.9607843137254902E-2</c:v>
                </c:pt>
                <c:pt idx="9">
                  <c:v>1.7391304347826087E-2</c:v>
                </c:pt>
                <c:pt idx="10">
                  <c:v>1.5590200445434299E-2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895392"/>
        <c:axId val="159896176"/>
      </c:barChart>
      <c:catAx>
        <c:axId val="15989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6176"/>
        <c:crosses val="autoZero"/>
        <c:auto val="1"/>
        <c:lblAlgn val="ctr"/>
        <c:lblOffset val="100"/>
        <c:noMultiLvlLbl val="0"/>
      </c:catAx>
      <c:valAx>
        <c:axId val="15989617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8953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Число ответов "Мой ребёнок не пользуется Интернетом"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Нижнесаянтуйская СОШ</c:v>
                </c:pt>
                <c:pt idx="1">
                  <c:v>Тарбагатайская СОШ</c:v>
                </c:pt>
                <c:pt idx="2">
                  <c:v>Десятниковская СОШ</c:v>
                </c:pt>
                <c:pt idx="3">
                  <c:v>Куйтунская ООШ</c:v>
                </c:pt>
                <c:pt idx="4">
                  <c:v>Пестеревская ООШ</c:v>
                </c:pt>
                <c:pt idx="5">
                  <c:v>Заводская СОШ</c:v>
                </c:pt>
                <c:pt idx="6">
                  <c:v>Большекуналейская СОШ</c:v>
                </c:pt>
                <c:pt idx="7">
                  <c:v>Вознесеновская НОШ</c:v>
                </c:pt>
                <c:pt idx="8">
                  <c:v>Нижнежиримская ООШ</c:v>
                </c:pt>
                <c:pt idx="9">
                  <c:v>Верхнесаянтуйская НОШ</c:v>
                </c:pt>
                <c:pt idx="10">
                  <c:v>Селенгинская СОШ</c:v>
                </c:pt>
                <c:pt idx="11">
                  <c:v>Надеинская НОШ</c:v>
                </c:pt>
                <c:pt idx="12">
                  <c:v>Барыкинская ООШ</c:v>
                </c:pt>
                <c:pt idx="13">
                  <c:v>Верхнежиримская СОШ</c:v>
                </c:pt>
              </c:strCache>
            </c:strRef>
          </c:cat>
          <c:val>
            <c:numRef>
              <c:f>Лист1!$B$2:$B$15</c:f>
              <c:numCache>
                <c:formatCode>General</c:formatCode>
                <c:ptCount val="14"/>
                <c:pt idx="0">
                  <c:v>12</c:v>
                </c:pt>
                <c:pt idx="1">
                  <c:v>6</c:v>
                </c:pt>
                <c:pt idx="2">
                  <c:v>5</c:v>
                </c:pt>
                <c:pt idx="3">
                  <c:v>5</c:v>
                </c:pt>
                <c:pt idx="4">
                  <c:v>3</c:v>
                </c:pt>
                <c:pt idx="5">
                  <c:v>3</c:v>
                </c:pt>
                <c:pt idx="6">
                  <c:v>2</c:v>
                </c:pt>
                <c:pt idx="7">
                  <c:v>2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894608"/>
        <c:axId val="159893040"/>
      </c:barChart>
      <c:catAx>
        <c:axId val="1598946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3040"/>
        <c:crosses val="autoZero"/>
        <c:auto val="1"/>
        <c:lblAlgn val="ctr"/>
        <c:lblOffset val="100"/>
        <c:noMultiLvlLbl val="0"/>
      </c:catAx>
      <c:valAx>
        <c:axId val="1598930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989460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Число ответов "Затрудняюсь ответить"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Нижнесаянтуйская СОШ</c:v>
                </c:pt>
                <c:pt idx="1">
                  <c:v>Тарбагатайская СОШ</c:v>
                </c:pt>
                <c:pt idx="2">
                  <c:v>Барыкинская ООШ</c:v>
                </c:pt>
                <c:pt idx="3">
                  <c:v>Пестеревская ООШ</c:v>
                </c:pt>
                <c:pt idx="4">
                  <c:v>Верхнежиримская СОШ</c:v>
                </c:pt>
                <c:pt idx="5">
                  <c:v>Десятниковская СОШ</c:v>
                </c:pt>
                <c:pt idx="6">
                  <c:v>Куйтунская ООШ</c:v>
                </c:pt>
                <c:pt idx="7">
                  <c:v>Заводская СОШ</c:v>
                </c:pt>
                <c:pt idx="8">
                  <c:v>Большекуналейская СОШ</c:v>
                </c:pt>
                <c:pt idx="9">
                  <c:v>Вознесеновская НОШ</c:v>
                </c:pt>
                <c:pt idx="10">
                  <c:v>Нижнежиримская ООШ</c:v>
                </c:pt>
                <c:pt idx="11">
                  <c:v>Верхнесаянтуйская НОШ</c:v>
                </c:pt>
                <c:pt idx="12">
                  <c:v>Селенгинская СОШ</c:v>
                </c:pt>
                <c:pt idx="13">
                  <c:v>Надеинская НОШ</c:v>
                </c:pt>
              </c:strCache>
            </c:strRef>
          </c:cat>
          <c:val>
            <c:numRef>
              <c:f>Лист1!$B$2:$B$15</c:f>
              <c:numCache>
                <c:formatCode>General</c:formatCode>
                <c:ptCount val="14"/>
                <c:pt idx="0">
                  <c:v>5</c:v>
                </c:pt>
                <c:pt idx="1">
                  <c:v>4</c:v>
                </c:pt>
                <c:pt idx="2">
                  <c:v>2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900488"/>
        <c:axId val="159899704"/>
      </c:barChart>
      <c:catAx>
        <c:axId val="159900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9704"/>
        <c:crosses val="autoZero"/>
        <c:auto val="1"/>
        <c:lblAlgn val="ctr"/>
        <c:lblOffset val="100"/>
        <c:noMultiLvlLbl val="0"/>
      </c:catAx>
      <c:valAx>
        <c:axId val="159899704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59900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"Время никак не регламентируется"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Барыкинская ООШ</c:v>
                </c:pt>
                <c:pt idx="1">
                  <c:v>Нижнесаянтуйская СОШ</c:v>
                </c:pt>
                <c:pt idx="2">
                  <c:v>Тарбагатайская СОШ</c:v>
                </c:pt>
                <c:pt idx="3">
                  <c:v>Верхнежиримская СОШ</c:v>
                </c:pt>
                <c:pt idx="4">
                  <c:v>Заводская СОШ</c:v>
                </c:pt>
                <c:pt idx="5">
                  <c:v>Селенгинская СОШ</c:v>
                </c:pt>
                <c:pt idx="6">
                  <c:v>Верхнесаянтуйская НОШ</c:v>
                </c:pt>
                <c:pt idx="7">
                  <c:v>Пестеревская ООШ</c:v>
                </c:pt>
                <c:pt idx="8">
                  <c:v>Десятниковская СОШ</c:v>
                </c:pt>
                <c:pt idx="9">
                  <c:v>Надеинская НОШ</c:v>
                </c:pt>
                <c:pt idx="10">
                  <c:v>Куйтунская ООШ</c:v>
                </c:pt>
                <c:pt idx="11">
                  <c:v>Вознесеновская НОШ</c:v>
                </c:pt>
                <c:pt idx="12">
                  <c:v>Большекуналейская СОШ</c:v>
                </c:pt>
                <c:pt idx="13">
                  <c:v>Нижнежиримская ООШ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0.30232558139534882</c:v>
                </c:pt>
                <c:pt idx="1">
                  <c:v>0.267260579064588</c:v>
                </c:pt>
                <c:pt idx="2">
                  <c:v>0.24054982817869416</c:v>
                </c:pt>
                <c:pt idx="3">
                  <c:v>0.23809523809523808</c:v>
                </c:pt>
                <c:pt idx="4">
                  <c:v>0.21739130434782608</c:v>
                </c:pt>
                <c:pt idx="5">
                  <c:v>0.20869565217391303</c:v>
                </c:pt>
                <c:pt idx="6">
                  <c:v>0.20588235294117646</c:v>
                </c:pt>
                <c:pt idx="7">
                  <c:v>0.17647058823529413</c:v>
                </c:pt>
                <c:pt idx="8">
                  <c:v>0.14705882352941177</c:v>
                </c:pt>
                <c:pt idx="9">
                  <c:v>0.14285714285714285</c:v>
                </c:pt>
                <c:pt idx="10">
                  <c:v>0.13953488372093023</c:v>
                </c:pt>
                <c:pt idx="11">
                  <c:v>6.8181818181818177E-2</c:v>
                </c:pt>
                <c:pt idx="12">
                  <c:v>6.25E-2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895784"/>
        <c:axId val="159898136"/>
      </c:barChart>
      <c:catAx>
        <c:axId val="1598957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8136"/>
        <c:crosses val="autoZero"/>
        <c:auto val="1"/>
        <c:lblAlgn val="ctr"/>
        <c:lblOffset val="100"/>
        <c:noMultiLvlLbl val="0"/>
      </c:catAx>
      <c:valAx>
        <c:axId val="15989813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8957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"Время никак не регламентируется"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Пестеревская ООШ</c:v>
                </c:pt>
                <c:pt idx="1">
                  <c:v>Барыкинская ООШ</c:v>
                </c:pt>
                <c:pt idx="2">
                  <c:v>Куйтунская ООШ</c:v>
                </c:pt>
                <c:pt idx="3">
                  <c:v>Нижнесаянтуйская СОШ</c:v>
                </c:pt>
                <c:pt idx="4">
                  <c:v>Тарбагатайская СОШ</c:v>
                </c:pt>
                <c:pt idx="5">
                  <c:v>Верхнесаянтуйская НОШ</c:v>
                </c:pt>
                <c:pt idx="6">
                  <c:v>Десятниковская СОШ</c:v>
                </c:pt>
                <c:pt idx="7">
                  <c:v>Верхнежиримская СОШ</c:v>
                </c:pt>
                <c:pt idx="8">
                  <c:v>Селенгинская СОШ</c:v>
                </c:pt>
                <c:pt idx="9">
                  <c:v>Надеинская НОШ</c:v>
                </c:pt>
                <c:pt idx="10">
                  <c:v>Заводская СОШ</c:v>
                </c:pt>
                <c:pt idx="11">
                  <c:v>Вознесеновская НОШ</c:v>
                </c:pt>
                <c:pt idx="12">
                  <c:v>Большекуналейская СОШ</c:v>
                </c:pt>
                <c:pt idx="13">
                  <c:v>Нижнежиримская ООШ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0.31372549019607843</c:v>
                </c:pt>
                <c:pt idx="1">
                  <c:v>0.30232558139534882</c:v>
                </c:pt>
                <c:pt idx="2">
                  <c:v>0.2558139534883721</c:v>
                </c:pt>
                <c:pt idx="3">
                  <c:v>0.21380846325167038</c:v>
                </c:pt>
                <c:pt idx="4">
                  <c:v>0.18900343642611683</c:v>
                </c:pt>
                <c:pt idx="5">
                  <c:v>0.17647058823529413</c:v>
                </c:pt>
                <c:pt idx="6">
                  <c:v>0.17647058823529413</c:v>
                </c:pt>
                <c:pt idx="7">
                  <c:v>0.16666666666666666</c:v>
                </c:pt>
                <c:pt idx="8">
                  <c:v>0.15652173913043479</c:v>
                </c:pt>
                <c:pt idx="9">
                  <c:v>0.14285714285714285</c:v>
                </c:pt>
                <c:pt idx="10">
                  <c:v>0.13768115942028986</c:v>
                </c:pt>
                <c:pt idx="11">
                  <c:v>0.11363636363636363</c:v>
                </c:pt>
                <c:pt idx="12">
                  <c:v>3.4722222222222224E-2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897352"/>
        <c:axId val="159896568"/>
      </c:barChart>
      <c:catAx>
        <c:axId val="1598973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896568"/>
        <c:crosses val="autoZero"/>
        <c:auto val="1"/>
        <c:lblAlgn val="ctr"/>
        <c:lblOffset val="100"/>
        <c:noMultiLvlLbl val="0"/>
      </c:catAx>
      <c:valAx>
        <c:axId val="1598965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8973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"Не вижу проблем"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Барыкинская ООШ</c:v>
                </c:pt>
                <c:pt idx="1">
                  <c:v>Десятниковская СОШ</c:v>
                </c:pt>
                <c:pt idx="2">
                  <c:v>Пестеревская ООШ</c:v>
                </c:pt>
                <c:pt idx="3">
                  <c:v>Нижнежиримская ООШ</c:v>
                </c:pt>
                <c:pt idx="4">
                  <c:v>Тарбагатайская СОШ</c:v>
                </c:pt>
                <c:pt idx="5">
                  <c:v>Вознесеновская НОШ</c:v>
                </c:pt>
                <c:pt idx="6">
                  <c:v>Верхнесаянтуйская НОШ</c:v>
                </c:pt>
                <c:pt idx="7">
                  <c:v>Верхнежиримская СОШ</c:v>
                </c:pt>
                <c:pt idx="8">
                  <c:v>Селенгинская СОШ</c:v>
                </c:pt>
                <c:pt idx="9">
                  <c:v>Заводская СОШ</c:v>
                </c:pt>
                <c:pt idx="10">
                  <c:v>Надеинская НОШ</c:v>
                </c:pt>
                <c:pt idx="11">
                  <c:v>Куйтунская ООШ</c:v>
                </c:pt>
                <c:pt idx="12">
                  <c:v>Нижнесаянтуйская СОШ</c:v>
                </c:pt>
                <c:pt idx="13">
                  <c:v>Большекуналейская СОШ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0.53488372093023251</c:v>
                </c:pt>
                <c:pt idx="1">
                  <c:v>0.48529411764705882</c:v>
                </c:pt>
                <c:pt idx="2">
                  <c:v>0.41176470588235292</c:v>
                </c:pt>
                <c:pt idx="3">
                  <c:v>0.375</c:v>
                </c:pt>
                <c:pt idx="4">
                  <c:v>0.37113402061855671</c:v>
                </c:pt>
                <c:pt idx="5">
                  <c:v>0.36363636363636365</c:v>
                </c:pt>
                <c:pt idx="6">
                  <c:v>0.35294117647058826</c:v>
                </c:pt>
                <c:pt idx="7">
                  <c:v>0.34523809523809523</c:v>
                </c:pt>
                <c:pt idx="8">
                  <c:v>0.32173913043478258</c:v>
                </c:pt>
                <c:pt idx="9">
                  <c:v>0.30434782608695654</c:v>
                </c:pt>
                <c:pt idx="10">
                  <c:v>0.2857142857142857</c:v>
                </c:pt>
                <c:pt idx="11">
                  <c:v>0.27906976744186046</c:v>
                </c:pt>
                <c:pt idx="12">
                  <c:v>0.25612472160356348</c:v>
                </c:pt>
                <c:pt idx="13">
                  <c:v>0.11805555555555555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898528"/>
        <c:axId val="159900096"/>
      </c:barChart>
      <c:catAx>
        <c:axId val="159898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900096"/>
        <c:crosses val="autoZero"/>
        <c:auto val="1"/>
        <c:lblAlgn val="ctr"/>
        <c:lblOffset val="100"/>
        <c:noMultiLvlLbl val="0"/>
      </c:catAx>
      <c:valAx>
        <c:axId val="159900096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8985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"Не осуществяется Интернет-фильтрация домашнего интернета"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Десятниковская СОШ</c:v>
                </c:pt>
                <c:pt idx="1">
                  <c:v>Барыкинская ООШ</c:v>
                </c:pt>
                <c:pt idx="2">
                  <c:v>Надеинская НОШ</c:v>
                </c:pt>
                <c:pt idx="3">
                  <c:v>Нижнесаянтуйская СОШ</c:v>
                </c:pt>
                <c:pt idx="4">
                  <c:v>Тарбагатайская СОШ</c:v>
                </c:pt>
                <c:pt idx="5">
                  <c:v>Селенгинская СОШ</c:v>
                </c:pt>
                <c:pt idx="6">
                  <c:v>Заводская СОШ</c:v>
                </c:pt>
                <c:pt idx="7">
                  <c:v>Пестеревская ООШ</c:v>
                </c:pt>
                <c:pt idx="8">
                  <c:v>Верхнесаянтуйская НОШ</c:v>
                </c:pt>
                <c:pt idx="9">
                  <c:v>Верхнежиримская СОШ</c:v>
                </c:pt>
                <c:pt idx="10">
                  <c:v>Нижнежиримская ООШ</c:v>
                </c:pt>
                <c:pt idx="11">
                  <c:v>Куйтунская ООШ</c:v>
                </c:pt>
                <c:pt idx="12">
                  <c:v>Вознесеновская НОШ</c:v>
                </c:pt>
                <c:pt idx="13">
                  <c:v>Большекуналейская СОШ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0.58823529411764708</c:v>
                </c:pt>
                <c:pt idx="1">
                  <c:v>0.58139534883720934</c:v>
                </c:pt>
                <c:pt idx="2">
                  <c:v>0.5714285714285714</c:v>
                </c:pt>
                <c:pt idx="3">
                  <c:v>0.56347438752783963</c:v>
                </c:pt>
                <c:pt idx="4">
                  <c:v>0.53951890034364258</c:v>
                </c:pt>
                <c:pt idx="5">
                  <c:v>0.53913043478260869</c:v>
                </c:pt>
                <c:pt idx="6">
                  <c:v>0.52173913043478259</c:v>
                </c:pt>
                <c:pt idx="7">
                  <c:v>0.50980392156862742</c:v>
                </c:pt>
                <c:pt idx="8">
                  <c:v>0.5</c:v>
                </c:pt>
                <c:pt idx="9">
                  <c:v>0.4642857142857143</c:v>
                </c:pt>
                <c:pt idx="10">
                  <c:v>0.4375</c:v>
                </c:pt>
                <c:pt idx="11">
                  <c:v>0.39534883720930231</c:v>
                </c:pt>
                <c:pt idx="12">
                  <c:v>0.34090909090909088</c:v>
                </c:pt>
                <c:pt idx="13">
                  <c:v>0.1736111111111111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60513976"/>
        <c:axId val="160513192"/>
      </c:barChart>
      <c:catAx>
        <c:axId val="1605139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0513192"/>
        <c:crosses val="autoZero"/>
        <c:auto val="1"/>
        <c:lblAlgn val="ctr"/>
        <c:lblOffset val="100"/>
        <c:noMultiLvlLbl val="0"/>
      </c:catAx>
      <c:valAx>
        <c:axId val="16051319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60513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"Нет, не знаком с содержанием этого закона"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Надеинская НОШ</c:v>
                </c:pt>
                <c:pt idx="1">
                  <c:v>Нижнесаянтуйская СОШ</c:v>
                </c:pt>
                <c:pt idx="2">
                  <c:v>Заводская СОШ</c:v>
                </c:pt>
                <c:pt idx="3">
                  <c:v>Верхнесаянтуйская НОШ</c:v>
                </c:pt>
                <c:pt idx="4">
                  <c:v>Селенгинская СОШ</c:v>
                </c:pt>
                <c:pt idx="5">
                  <c:v>Тарбагатайская СОШ</c:v>
                </c:pt>
                <c:pt idx="6">
                  <c:v>Нижнежиримская ООШ</c:v>
                </c:pt>
                <c:pt idx="7">
                  <c:v>Пестеревская ООШ</c:v>
                </c:pt>
                <c:pt idx="8">
                  <c:v>Верхнежиримская СОШ</c:v>
                </c:pt>
                <c:pt idx="9">
                  <c:v>Вознесеновская НОШ</c:v>
                </c:pt>
                <c:pt idx="10">
                  <c:v>Десятниковская СОШ</c:v>
                </c:pt>
                <c:pt idx="11">
                  <c:v>Барыкинская ООШ</c:v>
                </c:pt>
                <c:pt idx="12">
                  <c:v>Куйтунская ООШ</c:v>
                </c:pt>
                <c:pt idx="13">
                  <c:v>Большекуналейская СОШ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0.5714285714285714</c:v>
                </c:pt>
                <c:pt idx="1">
                  <c:v>0.41648106904231624</c:v>
                </c:pt>
                <c:pt idx="2">
                  <c:v>0.40579710144927539</c:v>
                </c:pt>
                <c:pt idx="3">
                  <c:v>0.38235294117647056</c:v>
                </c:pt>
                <c:pt idx="4">
                  <c:v>0.33043478260869563</c:v>
                </c:pt>
                <c:pt idx="5">
                  <c:v>0.32302405498281789</c:v>
                </c:pt>
                <c:pt idx="6">
                  <c:v>0.3125</c:v>
                </c:pt>
                <c:pt idx="7">
                  <c:v>0.29411764705882354</c:v>
                </c:pt>
                <c:pt idx="8">
                  <c:v>0.27380952380952384</c:v>
                </c:pt>
                <c:pt idx="9">
                  <c:v>0.27272727272727271</c:v>
                </c:pt>
                <c:pt idx="10">
                  <c:v>0.23529411764705882</c:v>
                </c:pt>
                <c:pt idx="11">
                  <c:v>0.18604651162790697</c:v>
                </c:pt>
                <c:pt idx="12">
                  <c:v>0.11627906976744186</c:v>
                </c:pt>
                <c:pt idx="13">
                  <c:v>5.5555555555555552E-2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9444632"/>
        <c:axId val="159447768"/>
      </c:barChart>
      <c:catAx>
        <c:axId val="159444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9447768"/>
        <c:crosses val="autoZero"/>
        <c:auto val="1"/>
        <c:lblAlgn val="ctr"/>
        <c:lblOffset val="100"/>
        <c:noMultiLvlLbl val="0"/>
      </c:catAx>
      <c:valAx>
        <c:axId val="1594477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9444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"Не получаю такие сведения"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Нижнесаянтуйская СОШ</c:v>
                </c:pt>
                <c:pt idx="1">
                  <c:v>Надеинская НОШ</c:v>
                </c:pt>
                <c:pt idx="2">
                  <c:v>Вознесеновская НОШ</c:v>
                </c:pt>
                <c:pt idx="3">
                  <c:v>Селенгинская СОШ</c:v>
                </c:pt>
                <c:pt idx="4">
                  <c:v>Верхнесаянтуйская НОШ</c:v>
                </c:pt>
                <c:pt idx="5">
                  <c:v>Десятниковская СОШ</c:v>
                </c:pt>
                <c:pt idx="6">
                  <c:v>Верхнежиримская СОШ</c:v>
                </c:pt>
                <c:pt idx="7">
                  <c:v>Заводская СОШ</c:v>
                </c:pt>
                <c:pt idx="8">
                  <c:v>Куйтунская ООШ</c:v>
                </c:pt>
                <c:pt idx="9">
                  <c:v>Барыкинская ООШ</c:v>
                </c:pt>
                <c:pt idx="10">
                  <c:v>Пестеревская ООШ</c:v>
                </c:pt>
                <c:pt idx="11">
                  <c:v>Тарбагатайская СОШ</c:v>
                </c:pt>
                <c:pt idx="12">
                  <c:v>Большекуналейская СОШ</c:v>
                </c:pt>
                <c:pt idx="13">
                  <c:v>Нижнежиримская ООШ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0.17371937639198218</c:v>
                </c:pt>
                <c:pt idx="1">
                  <c:v>0.14285714285714285</c:v>
                </c:pt>
                <c:pt idx="2">
                  <c:v>0.13636363636363635</c:v>
                </c:pt>
                <c:pt idx="3">
                  <c:v>0.12173913043478261</c:v>
                </c:pt>
                <c:pt idx="4">
                  <c:v>0.11764705882352941</c:v>
                </c:pt>
                <c:pt idx="5">
                  <c:v>0.11764705882352941</c:v>
                </c:pt>
                <c:pt idx="6">
                  <c:v>0.10714285714285714</c:v>
                </c:pt>
                <c:pt idx="7">
                  <c:v>0.10144927536231885</c:v>
                </c:pt>
                <c:pt idx="8">
                  <c:v>9.3023255813953487E-2</c:v>
                </c:pt>
                <c:pt idx="9">
                  <c:v>6.9767441860465115E-2</c:v>
                </c:pt>
                <c:pt idx="10">
                  <c:v>5.8823529411764705E-2</c:v>
                </c:pt>
                <c:pt idx="11">
                  <c:v>4.8109965635738834E-2</c:v>
                </c:pt>
                <c:pt idx="12">
                  <c:v>1.3888888888888888E-2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6223488"/>
        <c:axId val="156223880"/>
      </c:barChart>
      <c:catAx>
        <c:axId val="156223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223880"/>
        <c:crosses val="autoZero"/>
        <c:auto val="1"/>
        <c:lblAlgn val="ctr"/>
        <c:lblOffset val="100"/>
        <c:noMultiLvlLbl val="0"/>
      </c:catAx>
      <c:valAx>
        <c:axId val="15622388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62234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"Затрудняюсь ответить"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Надеинская НОШ</c:v>
                </c:pt>
                <c:pt idx="1">
                  <c:v>Нижнесаянтуйская СОШ</c:v>
                </c:pt>
                <c:pt idx="2">
                  <c:v>Верхнесаянтуйская НОШ</c:v>
                </c:pt>
                <c:pt idx="3">
                  <c:v>Верхнежиримская СОШ</c:v>
                </c:pt>
                <c:pt idx="4">
                  <c:v>Селенгинская СОШ</c:v>
                </c:pt>
                <c:pt idx="5">
                  <c:v>Вознесеновская НОШ</c:v>
                </c:pt>
                <c:pt idx="6">
                  <c:v>Десятниковская СОШ</c:v>
                </c:pt>
                <c:pt idx="7">
                  <c:v>Заводская СОШ</c:v>
                </c:pt>
                <c:pt idx="8">
                  <c:v>Куйтунская ООШ</c:v>
                </c:pt>
                <c:pt idx="9">
                  <c:v>Пестеревская ООШ</c:v>
                </c:pt>
                <c:pt idx="10">
                  <c:v>Тарбагатайская СОШ</c:v>
                </c:pt>
                <c:pt idx="11">
                  <c:v>Барыкинская ООШ</c:v>
                </c:pt>
                <c:pt idx="12">
                  <c:v>Большекуналейская СОШ</c:v>
                </c:pt>
                <c:pt idx="13">
                  <c:v>Нижнежиримская ООШ</c:v>
                </c:pt>
              </c:strCache>
            </c:strRef>
          </c:cat>
          <c:val>
            <c:numRef>
              <c:f>Лист1!$B$2:$B$15</c:f>
              <c:numCache>
                <c:formatCode>0%</c:formatCode>
                <c:ptCount val="14"/>
                <c:pt idx="0">
                  <c:v>0.14285714285714285</c:v>
                </c:pt>
                <c:pt idx="1">
                  <c:v>0.111358574610245</c:v>
                </c:pt>
                <c:pt idx="2">
                  <c:v>8.8235294117647065E-2</c:v>
                </c:pt>
                <c:pt idx="3">
                  <c:v>8.3333333333333329E-2</c:v>
                </c:pt>
                <c:pt idx="4">
                  <c:v>6.9565217391304349E-2</c:v>
                </c:pt>
                <c:pt idx="5">
                  <c:v>6.8181818181818177E-2</c:v>
                </c:pt>
                <c:pt idx="6">
                  <c:v>5.8823529411764705E-2</c:v>
                </c:pt>
                <c:pt idx="7">
                  <c:v>5.7971014492753624E-2</c:v>
                </c:pt>
                <c:pt idx="8">
                  <c:v>4.6511627906976744E-2</c:v>
                </c:pt>
                <c:pt idx="9">
                  <c:v>3.9215686274509803E-2</c:v>
                </c:pt>
                <c:pt idx="10">
                  <c:v>3.7800687285223365E-2</c:v>
                </c:pt>
                <c:pt idx="11">
                  <c:v>2.3255813953488372E-2</c:v>
                </c:pt>
                <c:pt idx="12">
                  <c:v>6.9444444444444441E-3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6198792"/>
        <c:axId val="156196440"/>
      </c:barChart>
      <c:catAx>
        <c:axId val="156198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56196440"/>
        <c:crosses val="autoZero"/>
        <c:auto val="1"/>
        <c:lblAlgn val="ctr"/>
        <c:lblOffset val="100"/>
        <c:noMultiLvlLbl val="0"/>
      </c:catAx>
      <c:valAx>
        <c:axId val="1561964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crossAx val="156198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% ответов "Нет, работа плохо проводится"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Лист1!$A$2:$A$15</c:f>
              <c:strCache>
                <c:ptCount val="14"/>
                <c:pt idx="0">
                  <c:v>Селенгинская СОШ</c:v>
                </c:pt>
                <c:pt idx="1">
                  <c:v>Нижнесаянтуйская СОШ</c:v>
                </c:pt>
                <c:pt idx="2">
                  <c:v>Барыкинская ООШ</c:v>
                </c:pt>
                <c:pt idx="3">
                  <c:v>Десятниковская СОШ</c:v>
                </c:pt>
                <c:pt idx="4">
                  <c:v>Тарбагатайская СОШ</c:v>
                </c:pt>
                <c:pt idx="5">
                  <c:v>Верхнежиримская СОШ</c:v>
                </c:pt>
                <c:pt idx="6">
                  <c:v>Заводская СОШ</c:v>
                </c:pt>
                <c:pt idx="7">
                  <c:v>Большекуналейская СОШ</c:v>
                </c:pt>
                <c:pt idx="8">
                  <c:v>Надеинская НОШ</c:v>
                </c:pt>
                <c:pt idx="9">
                  <c:v>Верхнесаянтуйская НОШ</c:v>
                </c:pt>
                <c:pt idx="10">
                  <c:v>Вознесеновская НОШ</c:v>
                </c:pt>
                <c:pt idx="11">
                  <c:v>Куйтунская ООШ</c:v>
                </c:pt>
                <c:pt idx="12">
                  <c:v>Пестеревская ООШ</c:v>
                </c:pt>
                <c:pt idx="13">
                  <c:v>Нижнежиримская ООШ</c:v>
                </c:pt>
              </c:strCache>
            </c:strRef>
          </c:cat>
          <c:val>
            <c:numRef>
              <c:f>Лист1!$B$2:$B$15</c:f>
              <c:numCache>
                <c:formatCode>0.0%</c:formatCode>
                <c:ptCount val="14"/>
                <c:pt idx="0">
                  <c:v>4.3478260869565216E-2</c:v>
                </c:pt>
                <c:pt idx="1">
                  <c:v>4.0089086859688199E-2</c:v>
                </c:pt>
                <c:pt idx="2">
                  <c:v>2.3255813953488372E-2</c:v>
                </c:pt>
                <c:pt idx="3">
                  <c:v>1.4705882352941176E-2</c:v>
                </c:pt>
                <c:pt idx="4">
                  <c:v>1.3745704467353952E-2</c:v>
                </c:pt>
                <c:pt idx="5">
                  <c:v>1.1904761904761904E-2</c:v>
                </c:pt>
                <c:pt idx="6">
                  <c:v>7.246376811594203E-3</c:v>
                </c:pt>
                <c:pt idx="7">
                  <c:v>6.9444444444444441E-3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08885672"/>
        <c:axId val="308887240"/>
      </c:barChart>
      <c:catAx>
        <c:axId val="3088856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08887240"/>
        <c:crosses val="autoZero"/>
        <c:auto val="1"/>
        <c:lblAlgn val="ctr"/>
        <c:lblOffset val="100"/>
        <c:noMultiLvlLbl val="0"/>
      </c:catAx>
      <c:valAx>
        <c:axId val="30888724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%" sourceLinked="1"/>
        <c:majorTickMark val="none"/>
        <c:minorTickMark val="none"/>
        <c:tickLblPos val="nextTo"/>
        <c:crossAx val="3088856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9786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188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5849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084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10737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8180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087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52755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425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442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3451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5263AB-800D-43A4-BE7C-ED9D6356297D}" type="datetimeFigureOut">
              <a:rPr lang="ru-RU" smtClean="0"/>
              <a:t>12.05.2022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4750C-E71A-4110-B0EE-2A30EC6383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761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5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230" y="1539240"/>
            <a:ext cx="4477483" cy="49834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174" y="2087879"/>
            <a:ext cx="6548906" cy="410218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05840" y="396240"/>
            <a:ext cx="104640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</a:rPr>
              <a:t>Обеспечение ИБ в ОО МО «Тарбагатайский район»</a:t>
            </a:r>
            <a:endParaRPr lang="ru-RU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97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250966"/>
              </p:ext>
            </p:extLst>
          </p:nvPr>
        </p:nvGraphicFramePr>
        <p:xfrm>
          <a:off x="1118586" y="124287"/>
          <a:ext cx="10058400" cy="66404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5" name="Прямая соединительная линия 4"/>
          <p:cNvCxnSpPr/>
          <p:nvPr/>
        </p:nvCxnSpPr>
        <p:spPr>
          <a:xfrm flipH="1">
            <a:off x="1873188" y="3666478"/>
            <a:ext cx="9179511" cy="887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944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8519" y="1007579"/>
            <a:ext cx="4991100" cy="1714500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842014835"/>
              </p:ext>
            </p:extLst>
          </p:nvPr>
        </p:nvGraphicFramePr>
        <p:xfrm>
          <a:off x="5867400" y="218909"/>
          <a:ext cx="588264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778786688"/>
              </p:ext>
            </p:extLst>
          </p:nvPr>
        </p:nvGraphicFramePr>
        <p:xfrm>
          <a:off x="148479" y="3566160"/>
          <a:ext cx="588264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201922729"/>
              </p:ext>
            </p:extLst>
          </p:nvPr>
        </p:nvGraphicFramePr>
        <p:xfrm>
          <a:off x="6198759" y="3566160"/>
          <a:ext cx="588264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900115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804312247"/>
              </p:ext>
            </p:extLst>
          </p:nvPr>
        </p:nvGraphicFramePr>
        <p:xfrm>
          <a:off x="0" y="2194560"/>
          <a:ext cx="5496878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47634334"/>
              </p:ext>
            </p:extLst>
          </p:nvPr>
        </p:nvGraphicFramePr>
        <p:xfrm>
          <a:off x="5902642" y="3048000"/>
          <a:ext cx="5496878" cy="3200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" y="198120"/>
            <a:ext cx="5000625" cy="12001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96878" y="198120"/>
            <a:ext cx="5000625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9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787" y="145732"/>
            <a:ext cx="5970214" cy="3268028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917936615"/>
              </p:ext>
            </p:extLst>
          </p:nvPr>
        </p:nvGraphicFramePr>
        <p:xfrm>
          <a:off x="5129212" y="2423160"/>
          <a:ext cx="6851333" cy="4008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514916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080"/>
            <a:ext cx="4981575" cy="1962150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900842182"/>
              </p:ext>
            </p:extLst>
          </p:nvPr>
        </p:nvGraphicFramePr>
        <p:xfrm>
          <a:off x="3855720" y="1962150"/>
          <a:ext cx="7977189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6658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293370"/>
            <a:ext cx="5029200" cy="1943100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7731167"/>
              </p:ext>
            </p:extLst>
          </p:nvPr>
        </p:nvGraphicFramePr>
        <p:xfrm>
          <a:off x="3855720" y="1962150"/>
          <a:ext cx="7977189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982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49" y="134302"/>
            <a:ext cx="4682491" cy="2737321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615999083"/>
              </p:ext>
            </p:extLst>
          </p:nvPr>
        </p:nvGraphicFramePr>
        <p:xfrm>
          <a:off x="4214811" y="1962150"/>
          <a:ext cx="7977189" cy="48958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3967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977" y="167640"/>
            <a:ext cx="4962525" cy="3352800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097081031"/>
              </p:ext>
            </p:extLst>
          </p:nvPr>
        </p:nvGraphicFramePr>
        <p:xfrm>
          <a:off x="4876800" y="2438400"/>
          <a:ext cx="731520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72997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340" y="397192"/>
            <a:ext cx="4953000" cy="14001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9405" y="397192"/>
            <a:ext cx="5010150" cy="1933575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972998112"/>
              </p:ext>
            </p:extLst>
          </p:nvPr>
        </p:nvGraphicFramePr>
        <p:xfrm>
          <a:off x="1036320" y="2330767"/>
          <a:ext cx="978408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828732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7972" y="1630680"/>
            <a:ext cx="5404477" cy="388136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9048671" y="5512045"/>
            <a:ext cx="232031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err="1" smtClean="0"/>
              <a:t>Большекуналейская</a:t>
            </a:r>
            <a:r>
              <a:rPr lang="ru-RU" sz="1400" dirty="0" smtClean="0"/>
              <a:t> СОШ-1 </a:t>
            </a:r>
          </a:p>
          <a:p>
            <a:r>
              <a:rPr lang="ru-RU" sz="1400" dirty="0" smtClean="0"/>
              <a:t>Нижнесаянтуйская СОШ-2</a:t>
            </a:r>
          </a:p>
          <a:p>
            <a:r>
              <a:rPr lang="ru-RU" sz="1400" dirty="0" err="1" smtClean="0"/>
              <a:t>Селенгинская</a:t>
            </a:r>
            <a:r>
              <a:rPr lang="ru-RU" sz="1400" dirty="0" smtClean="0"/>
              <a:t> СОШ-1</a:t>
            </a:r>
          </a:p>
          <a:p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СОШ-4</a:t>
            </a:r>
            <a:endParaRPr lang="ru-RU" sz="1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7963" y="3446446"/>
            <a:ext cx="2320315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err="1" smtClean="0"/>
              <a:t>Большекуналейская</a:t>
            </a:r>
            <a:r>
              <a:rPr lang="ru-RU" sz="1400" dirty="0" smtClean="0"/>
              <a:t> СОШ-2 </a:t>
            </a:r>
          </a:p>
          <a:p>
            <a:r>
              <a:rPr lang="ru-RU" sz="1400" dirty="0" smtClean="0"/>
              <a:t>Нижнесаянтуйская СОШ-5</a:t>
            </a:r>
          </a:p>
          <a:p>
            <a:r>
              <a:rPr lang="ru-RU" sz="1400" dirty="0" err="1" smtClean="0"/>
              <a:t>Селенгинская</a:t>
            </a:r>
            <a:r>
              <a:rPr lang="ru-RU" sz="1400" dirty="0" smtClean="0"/>
              <a:t> СОШ-1</a:t>
            </a:r>
          </a:p>
          <a:p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СОШ-1</a:t>
            </a:r>
          </a:p>
          <a:p>
            <a:r>
              <a:rPr lang="ru-RU" sz="1400" dirty="0" err="1" smtClean="0"/>
              <a:t>Верхнесаянтуйская</a:t>
            </a:r>
            <a:r>
              <a:rPr lang="ru-RU" sz="1400" dirty="0" smtClean="0"/>
              <a:t> НОШ-1</a:t>
            </a:r>
          </a:p>
          <a:p>
            <a:r>
              <a:rPr lang="ru-RU" sz="1400" dirty="0" smtClean="0"/>
              <a:t>Заводская СОШ-1</a:t>
            </a:r>
          </a:p>
          <a:p>
            <a:r>
              <a:rPr lang="ru-RU" sz="1400" dirty="0" err="1" smtClean="0"/>
              <a:t>Куйтунская</a:t>
            </a:r>
            <a:r>
              <a:rPr lang="ru-RU" sz="1400" dirty="0" smtClean="0"/>
              <a:t> ООШ-1</a:t>
            </a:r>
          </a:p>
          <a:p>
            <a:r>
              <a:rPr lang="ru-RU" sz="1400" dirty="0" err="1" smtClean="0"/>
              <a:t>Пестеревская</a:t>
            </a:r>
            <a:r>
              <a:rPr lang="ru-RU" sz="1400" dirty="0" smtClean="0"/>
              <a:t> ООШ-1</a:t>
            </a:r>
            <a:endParaRPr lang="ru-RU" sz="1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54803" y="326407"/>
            <a:ext cx="2220929" cy="2031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Нижнесаянтуйская СОШ-2</a:t>
            </a:r>
          </a:p>
          <a:p>
            <a:r>
              <a:rPr lang="ru-RU" sz="1400" dirty="0" err="1" smtClean="0"/>
              <a:t>Селенгинская</a:t>
            </a:r>
            <a:r>
              <a:rPr lang="ru-RU" sz="1400" dirty="0" smtClean="0"/>
              <a:t> СОШ-2</a:t>
            </a:r>
          </a:p>
          <a:p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СОШ-4</a:t>
            </a:r>
          </a:p>
          <a:p>
            <a:r>
              <a:rPr lang="ru-RU" sz="1400" dirty="0" err="1" smtClean="0"/>
              <a:t>Верхнесаянтуйская</a:t>
            </a:r>
            <a:r>
              <a:rPr lang="ru-RU" sz="1400" dirty="0" smtClean="0"/>
              <a:t> НОШ-1</a:t>
            </a:r>
          </a:p>
          <a:p>
            <a:r>
              <a:rPr lang="ru-RU" sz="1400" dirty="0" err="1" smtClean="0"/>
              <a:t>Вознесеновская</a:t>
            </a:r>
            <a:r>
              <a:rPr lang="ru-RU" sz="1400" dirty="0" smtClean="0"/>
              <a:t> НОШ-1</a:t>
            </a:r>
          </a:p>
          <a:p>
            <a:r>
              <a:rPr lang="ru-RU" sz="1400" dirty="0" err="1" smtClean="0"/>
              <a:t>Десятниковская</a:t>
            </a:r>
            <a:r>
              <a:rPr lang="ru-RU" sz="1400" dirty="0" smtClean="0"/>
              <a:t> СОШ-2</a:t>
            </a:r>
          </a:p>
          <a:p>
            <a:r>
              <a:rPr lang="ru-RU" sz="1400" dirty="0" smtClean="0"/>
              <a:t>Заводская СОШ-3</a:t>
            </a:r>
          </a:p>
          <a:p>
            <a:r>
              <a:rPr lang="ru-RU" sz="1400" dirty="0" err="1" smtClean="0"/>
              <a:t>Куйтунская</a:t>
            </a:r>
            <a:r>
              <a:rPr lang="ru-RU" sz="1400" dirty="0" smtClean="0"/>
              <a:t> ООШ-2</a:t>
            </a:r>
          </a:p>
          <a:p>
            <a:r>
              <a:rPr lang="ru-RU" sz="1400" dirty="0" err="1" smtClean="0"/>
              <a:t>Пестеревская</a:t>
            </a:r>
            <a:r>
              <a:rPr lang="ru-RU" sz="1400" dirty="0" smtClean="0"/>
              <a:t> ООШ-5</a:t>
            </a:r>
            <a:endParaRPr lang="ru-RU" sz="1400" dirty="0"/>
          </a:p>
        </p:txBody>
      </p:sp>
      <p:cxnSp>
        <p:nvCxnSpPr>
          <p:cNvPr id="8" name="Прямая со стрелкой 7"/>
          <p:cNvCxnSpPr>
            <a:endCxn id="4" idx="1"/>
          </p:cNvCxnSpPr>
          <p:nvPr/>
        </p:nvCxnSpPr>
        <p:spPr>
          <a:xfrm>
            <a:off x="5577840" y="5135880"/>
            <a:ext cx="3470831" cy="853219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>
            <a:endCxn id="5" idx="3"/>
          </p:cNvCxnSpPr>
          <p:nvPr/>
        </p:nvCxnSpPr>
        <p:spPr>
          <a:xfrm flipH="1">
            <a:off x="2518278" y="4084320"/>
            <a:ext cx="1009695" cy="27006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>
            <a:endCxn id="6" idx="1"/>
          </p:cNvCxnSpPr>
          <p:nvPr/>
        </p:nvCxnSpPr>
        <p:spPr>
          <a:xfrm flipV="1">
            <a:off x="6581735" y="1342070"/>
            <a:ext cx="3173068" cy="222929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9695492" y="2945713"/>
            <a:ext cx="2280240" cy="16004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Нижнесаянтуйская СОШ-4</a:t>
            </a:r>
          </a:p>
          <a:p>
            <a:r>
              <a:rPr lang="ru-RU" sz="1400" dirty="0" err="1" smtClean="0"/>
              <a:t>Селенгинская</a:t>
            </a:r>
            <a:r>
              <a:rPr lang="ru-RU" sz="1400" dirty="0" smtClean="0"/>
              <a:t> СОШ-2</a:t>
            </a:r>
          </a:p>
          <a:p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СОШ-1</a:t>
            </a:r>
          </a:p>
          <a:p>
            <a:r>
              <a:rPr lang="ru-RU" sz="1400" dirty="0" err="1" smtClean="0"/>
              <a:t>Вознесеновская</a:t>
            </a:r>
            <a:r>
              <a:rPr lang="ru-RU" sz="1400" dirty="0" smtClean="0"/>
              <a:t> НОШ-1</a:t>
            </a:r>
          </a:p>
          <a:p>
            <a:r>
              <a:rPr lang="ru-RU" sz="1400" dirty="0" smtClean="0"/>
              <a:t>Заводская СОШ-1</a:t>
            </a:r>
          </a:p>
          <a:p>
            <a:r>
              <a:rPr lang="ru-RU" sz="1400" dirty="0" err="1" smtClean="0"/>
              <a:t>Барыкинская</a:t>
            </a:r>
            <a:r>
              <a:rPr lang="ru-RU" sz="1400" dirty="0" smtClean="0"/>
              <a:t> ООШ-1</a:t>
            </a:r>
          </a:p>
          <a:p>
            <a:r>
              <a:rPr lang="ru-RU" sz="1400" dirty="0" err="1" smtClean="0"/>
              <a:t>Большекуналейская</a:t>
            </a:r>
            <a:r>
              <a:rPr lang="ru-RU" sz="1400" dirty="0" smtClean="0"/>
              <a:t> СОШ-1</a:t>
            </a:r>
            <a:endParaRPr lang="ru-RU" sz="1400" dirty="0"/>
          </a:p>
        </p:txBody>
      </p:sp>
      <p:cxnSp>
        <p:nvCxnSpPr>
          <p:cNvPr id="22" name="Прямая со стрелкой 21"/>
          <p:cNvCxnSpPr>
            <a:endCxn id="21" idx="1"/>
          </p:cNvCxnSpPr>
          <p:nvPr/>
        </p:nvCxnSpPr>
        <p:spPr>
          <a:xfrm flipV="1">
            <a:off x="6722151" y="3745932"/>
            <a:ext cx="2973341" cy="8616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247655" y="198124"/>
            <a:ext cx="2280240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/>
              <a:t>Нижнесаянтуйская СОШ-66</a:t>
            </a:r>
          </a:p>
          <a:p>
            <a:r>
              <a:rPr lang="ru-RU" sz="1400" dirty="0" err="1" smtClean="0"/>
              <a:t>Селенгинская</a:t>
            </a:r>
            <a:r>
              <a:rPr lang="ru-RU" sz="1400" dirty="0" smtClean="0"/>
              <a:t> СОШ-14</a:t>
            </a:r>
          </a:p>
          <a:p>
            <a:r>
              <a:rPr lang="ru-RU" sz="1400" dirty="0" err="1" smtClean="0"/>
              <a:t>Тарбагатайская</a:t>
            </a:r>
            <a:r>
              <a:rPr lang="ru-RU" sz="1400" dirty="0" smtClean="0"/>
              <a:t> СОШ-38</a:t>
            </a:r>
          </a:p>
          <a:p>
            <a:r>
              <a:rPr lang="ru-RU" sz="1400" dirty="0" err="1" smtClean="0"/>
              <a:t>Верхнесаянтуйская</a:t>
            </a:r>
            <a:r>
              <a:rPr lang="ru-RU" sz="1400" dirty="0" smtClean="0"/>
              <a:t> НОШ-3</a:t>
            </a:r>
          </a:p>
          <a:p>
            <a:r>
              <a:rPr lang="ru-RU" sz="1400" dirty="0" err="1" smtClean="0"/>
              <a:t>Вознесеновская</a:t>
            </a:r>
            <a:r>
              <a:rPr lang="ru-RU" sz="1400" dirty="0" smtClean="0"/>
              <a:t> НОШ-5</a:t>
            </a:r>
          </a:p>
          <a:p>
            <a:r>
              <a:rPr lang="ru-RU" sz="1400" dirty="0" err="1" smtClean="0"/>
              <a:t>Десятниковская</a:t>
            </a:r>
            <a:r>
              <a:rPr lang="ru-RU" sz="1400" dirty="0" smtClean="0"/>
              <a:t> СОШ-7</a:t>
            </a:r>
          </a:p>
          <a:p>
            <a:r>
              <a:rPr lang="ru-RU" sz="1400" dirty="0" smtClean="0"/>
              <a:t>Заводская СОШ-16</a:t>
            </a:r>
          </a:p>
          <a:p>
            <a:r>
              <a:rPr lang="ru-RU" sz="1400" dirty="0" err="1" smtClean="0"/>
              <a:t>Куйтунская</a:t>
            </a:r>
            <a:r>
              <a:rPr lang="ru-RU" sz="1400" dirty="0" smtClean="0"/>
              <a:t> ООШ-5</a:t>
            </a:r>
          </a:p>
          <a:p>
            <a:r>
              <a:rPr lang="ru-RU" sz="1400" dirty="0" err="1" smtClean="0"/>
              <a:t>Барыкинская</a:t>
            </a:r>
            <a:r>
              <a:rPr lang="ru-RU" sz="1400" dirty="0" smtClean="0"/>
              <a:t> ООШ-1</a:t>
            </a:r>
          </a:p>
          <a:p>
            <a:r>
              <a:rPr lang="ru-RU" sz="1400" dirty="0" err="1" smtClean="0"/>
              <a:t>Большекуналейская</a:t>
            </a:r>
            <a:r>
              <a:rPr lang="ru-RU" sz="1400" dirty="0" smtClean="0"/>
              <a:t> СОШ-3</a:t>
            </a:r>
          </a:p>
          <a:p>
            <a:r>
              <a:rPr lang="ru-RU" sz="1400" dirty="0" err="1" smtClean="0"/>
              <a:t>Верхнежиримская</a:t>
            </a:r>
            <a:r>
              <a:rPr lang="ru-RU" sz="1400" dirty="0" smtClean="0"/>
              <a:t> СОШ-15</a:t>
            </a:r>
          </a:p>
          <a:p>
            <a:r>
              <a:rPr lang="ru-RU" sz="1400" dirty="0" err="1" smtClean="0"/>
              <a:t>Пестеревская</a:t>
            </a:r>
            <a:r>
              <a:rPr lang="ru-RU" sz="1400" dirty="0" smtClean="0"/>
              <a:t> ООШ-7</a:t>
            </a:r>
            <a:endParaRPr lang="ru-RU" sz="1400" dirty="0"/>
          </a:p>
        </p:txBody>
      </p:sp>
      <p:cxnSp>
        <p:nvCxnSpPr>
          <p:cNvPr id="25" name="Прямая со стрелкой 24"/>
          <p:cNvCxnSpPr>
            <a:endCxn id="24" idx="3"/>
          </p:cNvCxnSpPr>
          <p:nvPr/>
        </p:nvCxnSpPr>
        <p:spPr>
          <a:xfrm flipH="1" flipV="1">
            <a:off x="2527895" y="1536952"/>
            <a:ext cx="1000078" cy="149626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Красное внимание подписывает внутри пузырь речи Значок восклицательного  знака R Иллюстрация вектора - иллюстрации насчитывающей проблема, кругло:  15161099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2353" y="9048"/>
            <a:ext cx="1709798" cy="1711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810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60" y="197167"/>
            <a:ext cx="4953000" cy="1952625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890938518"/>
              </p:ext>
            </p:extLst>
          </p:nvPr>
        </p:nvGraphicFramePr>
        <p:xfrm>
          <a:off x="1036320" y="2330767"/>
          <a:ext cx="9784080" cy="4419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32383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444" y="115252"/>
            <a:ext cx="6197951" cy="31461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1320" y="266138"/>
            <a:ext cx="5212080" cy="2995222"/>
          </a:xfrm>
          <a:prstGeom prst="rect">
            <a:avLst/>
          </a:prstGeom>
        </p:spPr>
      </p:pic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589084016"/>
              </p:ext>
            </p:extLst>
          </p:nvPr>
        </p:nvGraphicFramePr>
        <p:xfrm>
          <a:off x="3342289" y="3139438"/>
          <a:ext cx="8549640" cy="3610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20028" y="4544197"/>
            <a:ext cx="2697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ШКОЛА </a:t>
            </a:r>
          </a:p>
          <a:p>
            <a:r>
              <a:rPr lang="ru-RU" b="1" dirty="0" smtClean="0"/>
              <a:t>как источник информации – 41%</a:t>
            </a:r>
            <a:endParaRPr lang="ru-RU" b="1" dirty="0"/>
          </a:p>
        </p:txBody>
      </p:sp>
      <p:cxnSp>
        <p:nvCxnSpPr>
          <p:cNvPr id="6" name="Прямая со стрелкой 5"/>
          <p:cNvCxnSpPr>
            <a:endCxn id="5" idx="0"/>
          </p:cNvCxnSpPr>
          <p:nvPr/>
        </p:nvCxnSpPr>
        <p:spPr>
          <a:xfrm flipH="1">
            <a:off x="1668768" y="3139439"/>
            <a:ext cx="601993" cy="140475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57684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71" y="1"/>
            <a:ext cx="5726646" cy="2590799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946783115"/>
              </p:ext>
            </p:extLst>
          </p:nvPr>
        </p:nvGraphicFramePr>
        <p:xfrm>
          <a:off x="5547360" y="274320"/>
          <a:ext cx="588264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16919918"/>
              </p:ext>
            </p:extLst>
          </p:nvPr>
        </p:nvGraphicFramePr>
        <p:xfrm>
          <a:off x="1188720" y="3566160"/>
          <a:ext cx="8473440" cy="32918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77563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234</Words>
  <Application>Microsoft Office PowerPoint</Application>
  <PresentationFormat>Широкоэкранный</PresentationFormat>
  <Paragraphs>59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Учетная запись Майкрософт</cp:lastModifiedBy>
  <cp:revision>28</cp:revision>
  <dcterms:created xsi:type="dcterms:W3CDTF">2022-05-11T05:18:55Z</dcterms:created>
  <dcterms:modified xsi:type="dcterms:W3CDTF">2022-05-12T02:12:55Z</dcterms:modified>
</cp:coreProperties>
</file>