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9" r:id="rId1"/>
    <p:sldMasterId id="2147483892" r:id="rId2"/>
    <p:sldMasterId id="2147483992" r:id="rId3"/>
  </p:sldMasterIdLst>
  <p:notesMasterIdLst>
    <p:notesMasterId r:id="rId20"/>
  </p:notesMasterIdLst>
  <p:sldIdLst>
    <p:sldId id="373" r:id="rId4"/>
    <p:sldId id="379" r:id="rId5"/>
    <p:sldId id="380" r:id="rId6"/>
    <p:sldId id="381" r:id="rId7"/>
    <p:sldId id="350" r:id="rId8"/>
    <p:sldId id="382" r:id="rId9"/>
    <p:sldId id="368" r:id="rId10"/>
    <p:sldId id="370" r:id="rId11"/>
    <p:sldId id="351" r:id="rId12"/>
    <p:sldId id="374" r:id="rId13"/>
    <p:sldId id="375" r:id="rId14"/>
    <p:sldId id="377" r:id="rId15"/>
    <p:sldId id="372" r:id="rId16"/>
    <p:sldId id="369" r:id="rId17"/>
    <p:sldId id="371" r:id="rId18"/>
    <p:sldId id="378" r:id="rId19"/>
  </p:sldIdLst>
  <p:sldSz cx="12192000" cy="6858000"/>
  <p:notesSz cx="6888163" cy="10018713"/>
  <p:defaultTextStyle>
    <a:defPPr>
      <a:defRPr lang="ru-RU"/>
    </a:defPPr>
    <a:lvl1pPr marL="0" algn="l" defTabSz="91424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119" algn="l" defTabSz="91424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241" algn="l" defTabSz="91424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362" algn="l" defTabSz="91424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482" algn="l" defTabSz="91424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606" algn="l" defTabSz="91424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2722" algn="l" defTabSz="91424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199840" algn="l" defTabSz="91424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6959" algn="l" defTabSz="91424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6959"/>
    <a:srgbClr val="FF0000"/>
    <a:srgbClr val="F78A5F"/>
    <a:srgbClr val="000066"/>
    <a:srgbClr val="152543"/>
    <a:srgbClr val="BDBDBD"/>
    <a:srgbClr val="7A87B1"/>
    <a:srgbClr val="20377B"/>
    <a:srgbClr val="0033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6404" autoAdjust="0"/>
  </p:normalViewPr>
  <p:slideViewPr>
    <p:cSldViewPr snapToGrid="0">
      <p:cViewPr varScale="1">
        <p:scale>
          <a:sx n="117" d="100"/>
          <a:sy n="117" d="100"/>
        </p:scale>
        <p:origin x="-300" y="-10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756C41-2885-4B43-B2DD-6C05868BA633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59C7DF33-B114-4BF4-8089-2719C0E86B86}">
      <dgm:prSet phldrT="[Текст]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>
        <a:ln w="28575"/>
      </dgm:spPr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Эффективное взаимодействие экспертов и координаторов ФГ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AAE8FF-CD49-4051-9C01-EA995FA3CF50}" type="parTrans" cxnId="{A2B32A32-9B34-4C80-8DF8-685A361BE945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4B78979-EDA4-4581-82AA-4E8ABEDF0622}" type="sibTrans" cxnId="{A2B32A32-9B34-4C80-8DF8-685A361BE945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C2DFAE5-EC85-416D-930A-26922E45CEBC}">
      <dgm:prSet phldrT="[Текст]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>
        <a:ln w="28575"/>
      </dgm:spPr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Контроль качества управленческих механизмов ФГ</a:t>
          </a:r>
        </a:p>
      </dgm:t>
    </dgm:pt>
    <dgm:pt modelId="{80D101F9-6378-4952-9FFF-F0BF76C87194}" type="parTrans" cxnId="{BCF1BB83-76E1-466C-9AFB-A22D8795219E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5CCD738-AA3C-471F-81F1-25F99CF6DE08}" type="sibTrans" cxnId="{BCF1BB83-76E1-466C-9AFB-A22D8795219E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EE24D69-13A6-4360-9203-1FE0A677D7F9}">
      <dgm:prSet phldrT="[Текст]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>
        <a:ln w="28575"/>
      </dgm:spPr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Сопровождение мероприятий по управлению ФГ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4F2588-BE9E-401A-B01A-4A71CBA97D7F}" type="parTrans" cxnId="{51DA82C8-7106-4D5B-9092-75FF5C945201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B870AB3-1F28-4E89-B277-940F0AA0E577}" type="sibTrans" cxnId="{51DA82C8-7106-4D5B-9092-75FF5C945201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69D3456-3209-46CC-8F8D-F90715D90859}">
      <dgm:prSet phldrT="[Текст]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>
        <a:ln w="28575"/>
      </dgm:spPr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Мониторинг и оценка  деятельности региональных управленческих команд ФГ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176AAC-450B-4DD2-BB5C-A0D9CB6A75AF}" type="parTrans" cxnId="{70C9952D-7C5F-4E72-9523-9B9F96144697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4100DB-E17B-493F-AF59-042306E2F38F}" type="sibTrans" cxnId="{70C9952D-7C5F-4E72-9523-9B9F96144697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16D28C-B7B4-43D0-BF00-D1D899E78F9C}">
      <dgm:prSet phldrT="[Текст]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>
        <a:ln w="28575"/>
      </dgm:spPr>
      <dgm:t>
        <a:bodyPr/>
        <a:lstStyle/>
        <a:p>
          <a:pPr algn="ctr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Нормативное обеспечение процесса управления  ФГ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9F7A1F-3C60-4068-ACE0-01170E8A75DB}" type="sibTrans" cxnId="{A3D43701-E626-49D6-B265-3FF4A1012BD1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9DA52B-04F4-4254-B6BA-B40ED1A5C4D7}" type="parTrans" cxnId="{A3D43701-E626-49D6-B265-3FF4A1012BD1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D995FE1-208E-4E86-8B5B-3E48A9C3AEB0}" type="pres">
      <dgm:prSet presAssocID="{39756C41-2885-4B43-B2DD-6C05868BA633}" presName="Name0" presStyleCnt="0">
        <dgm:presLayoutVars>
          <dgm:dir/>
          <dgm:animLvl val="lvl"/>
          <dgm:resizeHandles val="exact"/>
        </dgm:presLayoutVars>
      </dgm:prSet>
      <dgm:spPr/>
    </dgm:pt>
    <dgm:pt modelId="{6428606B-C786-441C-98AE-3FCB93619D5E}" type="pres">
      <dgm:prSet presAssocID="{E516D28C-B7B4-43D0-BF00-D1D899E78F9C}" presName="parTxOnly" presStyleLbl="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281142-B2D7-4438-8794-64C42624A16D}" type="pres">
      <dgm:prSet presAssocID="{F49F7A1F-3C60-4068-ACE0-01170E8A75DB}" presName="parTxOnlySpace" presStyleCnt="0"/>
      <dgm:spPr/>
    </dgm:pt>
    <dgm:pt modelId="{38016D14-29A3-4650-86CE-9AF2A7C605AD}" type="pres">
      <dgm:prSet presAssocID="{59C7DF33-B114-4BF4-8089-2719C0E86B86}" presName="parTxOnly" presStyleLbl="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6AB410-727E-49F7-A3CD-5B33D7DA7FDC}" type="pres">
      <dgm:prSet presAssocID="{94B78979-EDA4-4581-82AA-4E8ABEDF0622}" presName="parTxOnlySpace" presStyleCnt="0"/>
      <dgm:spPr/>
    </dgm:pt>
    <dgm:pt modelId="{031E0252-E934-4321-8D64-EF68C97E50FD}" type="pres">
      <dgm:prSet presAssocID="{EEE24D69-13A6-4360-9203-1FE0A677D7F9}" presName="parTxOnly" presStyleLbl="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7765CF-C671-403B-8214-EC092EF5F373}" type="pres">
      <dgm:prSet presAssocID="{7B870AB3-1F28-4E89-B277-940F0AA0E577}" presName="parTxOnlySpace" presStyleCnt="0"/>
      <dgm:spPr/>
    </dgm:pt>
    <dgm:pt modelId="{9089D83F-182E-4107-BC2C-C48DA11F35F7}" type="pres">
      <dgm:prSet presAssocID="{869D3456-3209-46CC-8F8D-F90715D90859}" presName="parTxOnly" presStyleLbl="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754E59-159A-4DF8-B169-12398401F232}" type="pres">
      <dgm:prSet presAssocID="{844100DB-E17B-493F-AF59-042306E2F38F}" presName="parTxOnlySpace" presStyleCnt="0"/>
      <dgm:spPr/>
    </dgm:pt>
    <dgm:pt modelId="{BF8B774C-9811-43D3-B551-A62B422E69D8}" type="pres">
      <dgm:prSet presAssocID="{3C2DFAE5-EC85-416D-930A-26922E45CEBC}" presName="parTxOnly" presStyleLbl="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EF9A023-2DA4-4D2B-8774-DD356C662D78}" type="presOf" srcId="{3C2DFAE5-EC85-416D-930A-26922E45CEBC}" destId="{BF8B774C-9811-43D3-B551-A62B422E69D8}" srcOrd="0" destOrd="0" presId="urn:microsoft.com/office/officeart/2005/8/layout/chevron1"/>
    <dgm:cxn modelId="{3B76FBA4-DEA9-49BA-A081-FFEE6C10A07F}" type="presOf" srcId="{E516D28C-B7B4-43D0-BF00-D1D899E78F9C}" destId="{6428606B-C786-441C-98AE-3FCB93619D5E}" srcOrd="0" destOrd="0" presId="urn:microsoft.com/office/officeart/2005/8/layout/chevron1"/>
    <dgm:cxn modelId="{F2167F60-D60B-4641-A82B-DF8821FDC0A0}" type="presOf" srcId="{EEE24D69-13A6-4360-9203-1FE0A677D7F9}" destId="{031E0252-E934-4321-8D64-EF68C97E50FD}" srcOrd="0" destOrd="0" presId="urn:microsoft.com/office/officeart/2005/8/layout/chevron1"/>
    <dgm:cxn modelId="{B23D0E9B-9385-467C-A2B1-EE1734AC8A0A}" type="presOf" srcId="{39756C41-2885-4B43-B2DD-6C05868BA633}" destId="{5D995FE1-208E-4E86-8B5B-3E48A9C3AEB0}" srcOrd="0" destOrd="0" presId="urn:microsoft.com/office/officeart/2005/8/layout/chevron1"/>
    <dgm:cxn modelId="{D2F33D26-4974-431D-B812-BCEFE1E8C0AA}" type="presOf" srcId="{869D3456-3209-46CC-8F8D-F90715D90859}" destId="{9089D83F-182E-4107-BC2C-C48DA11F35F7}" srcOrd="0" destOrd="0" presId="urn:microsoft.com/office/officeart/2005/8/layout/chevron1"/>
    <dgm:cxn modelId="{A2B32A32-9B34-4C80-8DF8-685A361BE945}" srcId="{39756C41-2885-4B43-B2DD-6C05868BA633}" destId="{59C7DF33-B114-4BF4-8089-2719C0E86B86}" srcOrd="1" destOrd="0" parTransId="{8EAAE8FF-CD49-4051-9C01-EA995FA3CF50}" sibTransId="{94B78979-EDA4-4581-82AA-4E8ABEDF0622}"/>
    <dgm:cxn modelId="{BCF1BB83-76E1-466C-9AFB-A22D8795219E}" srcId="{39756C41-2885-4B43-B2DD-6C05868BA633}" destId="{3C2DFAE5-EC85-416D-930A-26922E45CEBC}" srcOrd="4" destOrd="0" parTransId="{80D101F9-6378-4952-9FFF-F0BF76C87194}" sibTransId="{95CCD738-AA3C-471F-81F1-25F99CF6DE08}"/>
    <dgm:cxn modelId="{51DA82C8-7106-4D5B-9092-75FF5C945201}" srcId="{39756C41-2885-4B43-B2DD-6C05868BA633}" destId="{EEE24D69-13A6-4360-9203-1FE0A677D7F9}" srcOrd="2" destOrd="0" parTransId="{454F2588-BE9E-401A-B01A-4A71CBA97D7F}" sibTransId="{7B870AB3-1F28-4E89-B277-940F0AA0E577}"/>
    <dgm:cxn modelId="{A3D43701-E626-49D6-B265-3FF4A1012BD1}" srcId="{39756C41-2885-4B43-B2DD-6C05868BA633}" destId="{E516D28C-B7B4-43D0-BF00-D1D899E78F9C}" srcOrd="0" destOrd="0" parTransId="{9D9DA52B-04F4-4254-B6BA-B40ED1A5C4D7}" sibTransId="{F49F7A1F-3C60-4068-ACE0-01170E8A75DB}"/>
    <dgm:cxn modelId="{62B9BDA3-EF22-41C4-B13D-3B7CC12600D8}" type="presOf" srcId="{59C7DF33-B114-4BF4-8089-2719C0E86B86}" destId="{38016D14-29A3-4650-86CE-9AF2A7C605AD}" srcOrd="0" destOrd="0" presId="urn:microsoft.com/office/officeart/2005/8/layout/chevron1"/>
    <dgm:cxn modelId="{70C9952D-7C5F-4E72-9523-9B9F96144697}" srcId="{39756C41-2885-4B43-B2DD-6C05868BA633}" destId="{869D3456-3209-46CC-8F8D-F90715D90859}" srcOrd="3" destOrd="0" parTransId="{4E176AAC-450B-4DD2-BB5C-A0D9CB6A75AF}" sibTransId="{844100DB-E17B-493F-AF59-042306E2F38F}"/>
    <dgm:cxn modelId="{4321599E-5451-4B14-988A-8A8B431E9C66}" type="presParOf" srcId="{5D995FE1-208E-4E86-8B5B-3E48A9C3AEB0}" destId="{6428606B-C786-441C-98AE-3FCB93619D5E}" srcOrd="0" destOrd="0" presId="urn:microsoft.com/office/officeart/2005/8/layout/chevron1"/>
    <dgm:cxn modelId="{AED99994-5DEF-423D-BE98-A6CD59C1915E}" type="presParOf" srcId="{5D995FE1-208E-4E86-8B5B-3E48A9C3AEB0}" destId="{D7281142-B2D7-4438-8794-64C42624A16D}" srcOrd="1" destOrd="0" presId="urn:microsoft.com/office/officeart/2005/8/layout/chevron1"/>
    <dgm:cxn modelId="{BF489829-B30A-42D4-802E-592A649B2A21}" type="presParOf" srcId="{5D995FE1-208E-4E86-8B5B-3E48A9C3AEB0}" destId="{38016D14-29A3-4650-86CE-9AF2A7C605AD}" srcOrd="2" destOrd="0" presId="urn:microsoft.com/office/officeart/2005/8/layout/chevron1"/>
    <dgm:cxn modelId="{4A8C4D8E-9FF4-48C0-979E-9B905ABEC952}" type="presParOf" srcId="{5D995FE1-208E-4E86-8B5B-3E48A9C3AEB0}" destId="{AD6AB410-727E-49F7-A3CD-5B33D7DA7FDC}" srcOrd="3" destOrd="0" presId="urn:microsoft.com/office/officeart/2005/8/layout/chevron1"/>
    <dgm:cxn modelId="{5DAE1A11-3C28-4FA9-A1BC-1C35BC54BDDB}" type="presParOf" srcId="{5D995FE1-208E-4E86-8B5B-3E48A9C3AEB0}" destId="{031E0252-E934-4321-8D64-EF68C97E50FD}" srcOrd="4" destOrd="0" presId="urn:microsoft.com/office/officeart/2005/8/layout/chevron1"/>
    <dgm:cxn modelId="{1D006503-D8AF-4FEE-9AED-965CE552819C}" type="presParOf" srcId="{5D995FE1-208E-4E86-8B5B-3E48A9C3AEB0}" destId="{F37765CF-C671-403B-8214-EC092EF5F373}" srcOrd="5" destOrd="0" presId="urn:microsoft.com/office/officeart/2005/8/layout/chevron1"/>
    <dgm:cxn modelId="{6CCB9795-D273-4161-B6A5-75367BEC1396}" type="presParOf" srcId="{5D995FE1-208E-4E86-8B5B-3E48A9C3AEB0}" destId="{9089D83F-182E-4107-BC2C-C48DA11F35F7}" srcOrd="6" destOrd="0" presId="urn:microsoft.com/office/officeart/2005/8/layout/chevron1"/>
    <dgm:cxn modelId="{A04E5EBF-7F2E-4E1E-B4BF-ECA8462F0B5E}" type="presParOf" srcId="{5D995FE1-208E-4E86-8B5B-3E48A9C3AEB0}" destId="{BD754E59-159A-4DF8-B169-12398401F232}" srcOrd="7" destOrd="0" presId="urn:microsoft.com/office/officeart/2005/8/layout/chevron1"/>
    <dgm:cxn modelId="{E3DBB469-C708-4E97-B594-22D3F04BD07D}" type="presParOf" srcId="{5D995FE1-208E-4E86-8B5B-3E48A9C3AEB0}" destId="{BF8B774C-9811-43D3-B551-A62B422E69D8}" srcOrd="8" destOrd="0" presId="urn:microsoft.com/office/officeart/2005/8/layout/chevron1"/>
  </dgm:cxnLst>
  <dgm:bg/>
  <dgm:whole>
    <a:ln w="19050"/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28606B-C786-441C-98AE-3FCB93619D5E}">
      <dsp:nvSpPr>
        <dsp:cNvPr id="0" name=""/>
        <dsp:cNvSpPr/>
      </dsp:nvSpPr>
      <dsp:spPr>
        <a:xfrm>
          <a:off x="2757" y="192235"/>
          <a:ext cx="2454594" cy="981837"/>
        </a:xfrm>
        <a:prstGeom prst="chevron">
          <a:avLst/>
        </a:prstGeom>
        <a:solidFill>
          <a:schemeClr val="lt1"/>
        </a:solidFill>
        <a:ln w="28575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Нормативное обеспечение процесса управления  ФГ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3676" y="192235"/>
        <a:ext cx="1472757" cy="981837"/>
      </dsp:txXfrm>
    </dsp:sp>
    <dsp:sp modelId="{38016D14-29A3-4650-86CE-9AF2A7C605AD}">
      <dsp:nvSpPr>
        <dsp:cNvPr id="0" name=""/>
        <dsp:cNvSpPr/>
      </dsp:nvSpPr>
      <dsp:spPr>
        <a:xfrm>
          <a:off x="2211893" y="192235"/>
          <a:ext cx="2454594" cy="981837"/>
        </a:xfrm>
        <a:prstGeom prst="chevron">
          <a:avLst/>
        </a:prstGeom>
        <a:solidFill>
          <a:schemeClr val="lt1"/>
        </a:solidFill>
        <a:ln w="28575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Эффективное взаимодействие экспертов и координаторов ФГ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02812" y="192235"/>
        <a:ext cx="1472757" cy="981837"/>
      </dsp:txXfrm>
    </dsp:sp>
    <dsp:sp modelId="{031E0252-E934-4321-8D64-EF68C97E50FD}">
      <dsp:nvSpPr>
        <dsp:cNvPr id="0" name=""/>
        <dsp:cNvSpPr/>
      </dsp:nvSpPr>
      <dsp:spPr>
        <a:xfrm>
          <a:off x="4421028" y="192235"/>
          <a:ext cx="2454594" cy="981837"/>
        </a:xfrm>
        <a:prstGeom prst="chevron">
          <a:avLst/>
        </a:prstGeom>
        <a:solidFill>
          <a:schemeClr val="lt1"/>
        </a:solidFill>
        <a:ln w="28575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Сопровождение мероприятий по управлению ФГ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11947" y="192235"/>
        <a:ext cx="1472757" cy="981837"/>
      </dsp:txXfrm>
    </dsp:sp>
    <dsp:sp modelId="{9089D83F-182E-4107-BC2C-C48DA11F35F7}">
      <dsp:nvSpPr>
        <dsp:cNvPr id="0" name=""/>
        <dsp:cNvSpPr/>
      </dsp:nvSpPr>
      <dsp:spPr>
        <a:xfrm>
          <a:off x="6630163" y="192235"/>
          <a:ext cx="2454594" cy="981837"/>
        </a:xfrm>
        <a:prstGeom prst="chevron">
          <a:avLst/>
        </a:prstGeom>
        <a:solidFill>
          <a:schemeClr val="lt1"/>
        </a:solidFill>
        <a:ln w="28575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Мониторинг и оценка  деятельности региональных управленческих команд ФГ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121082" y="192235"/>
        <a:ext cx="1472757" cy="981837"/>
      </dsp:txXfrm>
    </dsp:sp>
    <dsp:sp modelId="{BF8B774C-9811-43D3-B551-A62B422E69D8}">
      <dsp:nvSpPr>
        <dsp:cNvPr id="0" name=""/>
        <dsp:cNvSpPr/>
      </dsp:nvSpPr>
      <dsp:spPr>
        <a:xfrm>
          <a:off x="8839298" y="192235"/>
          <a:ext cx="2454594" cy="981837"/>
        </a:xfrm>
        <a:prstGeom prst="chevron">
          <a:avLst/>
        </a:prstGeom>
        <a:solidFill>
          <a:schemeClr val="lt1"/>
        </a:solidFill>
        <a:ln w="28575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Контроль качества управленческих механизмов ФГ</a:t>
          </a:r>
        </a:p>
      </dsp:txBody>
      <dsp:txXfrm>
        <a:off x="9330217" y="192235"/>
        <a:ext cx="1472757" cy="9818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2075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EC0674-9879-404D-B639-880BD7E69832}" type="datetimeFigureOut">
              <a:rPr lang="ru-RU" smtClean="0"/>
              <a:t>13.01.2022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0888"/>
            <a:ext cx="667861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975" y="4759325"/>
            <a:ext cx="5510213" cy="45085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515475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2075" y="9515475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E2E8C4-5BF0-40A4-8E22-B35C03619D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34054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fld id="{168375C1-7C5C-42A2-80F2-05631BB3764E}" type="slidenum">
              <a:rPr lang="ru-RU" smtClean="0">
                <a:solidFill>
                  <a:prstClr val="black"/>
                </a:solidFill>
              </a:rPr>
              <a:pPr/>
              <a:t>9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17023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679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0446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46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71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4182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4659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72379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733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9966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33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2107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33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4032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051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3047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Пункты с изображени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>
            <a:extLst>
              <a:ext uri="{FF2B5EF4-FFF2-40B4-BE49-F238E27FC236}">
                <a16:creationId xmlns:a16="http://schemas.microsoft.com/office/drawing/2014/main" xmlns="" id="{E8A85E10-5A18-4C86-8310-FA9CF8DF8A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xmlns="" id="{D2E533DB-3399-4A25-BB80-899E9CC78DB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Добавить нижний колонтитул</a:t>
            </a:r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xmlns="" id="{19A57786-309B-4137-8B30-4011FC0D4FC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B73C415-D670-4716-A5EC-CC4D52CA2BA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xmlns="" id="{3509F9E9-0483-4A79-B997-B23DAC1644C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5" y="1008000"/>
            <a:ext cx="11339513" cy="360000"/>
          </a:xfrm>
        </p:spPr>
        <p:txBody>
          <a:bodyPr rtlCol="0"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Подзаголовок</a:t>
            </a:r>
          </a:p>
        </p:txBody>
      </p:sp>
      <p:sp>
        <p:nvSpPr>
          <p:cNvPr id="49" name="Текст 8">
            <a:extLst>
              <a:ext uri="{FF2B5EF4-FFF2-40B4-BE49-F238E27FC236}">
                <a16:creationId xmlns:a16="http://schemas.microsoft.com/office/drawing/2014/main" xmlns="" id="{305CEEFA-58BB-4AFA-AD31-BEE38B013E0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1800" y="3971432"/>
            <a:ext cx="198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Маркер 1</a:t>
            </a:r>
          </a:p>
        </p:txBody>
      </p:sp>
      <p:sp>
        <p:nvSpPr>
          <p:cNvPr id="50" name="Текст 10">
            <a:extLst>
              <a:ext uri="{FF2B5EF4-FFF2-40B4-BE49-F238E27FC236}">
                <a16:creationId xmlns:a16="http://schemas.microsoft.com/office/drawing/2014/main" xmlns="" id="{BEEE40C3-341F-4063-8D33-B1328863FB3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31800" y="4605832"/>
            <a:ext cx="198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51" name="Текст 8">
            <a:extLst>
              <a:ext uri="{FF2B5EF4-FFF2-40B4-BE49-F238E27FC236}">
                <a16:creationId xmlns:a16="http://schemas.microsoft.com/office/drawing/2014/main" xmlns="" id="{D09CE291-B951-4300-9D67-154E4BB557EC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771851" y="3971432"/>
            <a:ext cx="198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Маркер 1</a:t>
            </a:r>
          </a:p>
        </p:txBody>
      </p:sp>
      <p:sp>
        <p:nvSpPr>
          <p:cNvPr id="52" name="Текст 10">
            <a:extLst>
              <a:ext uri="{FF2B5EF4-FFF2-40B4-BE49-F238E27FC236}">
                <a16:creationId xmlns:a16="http://schemas.microsoft.com/office/drawing/2014/main" xmlns="" id="{0D3A393C-4D8C-49BC-934D-B57BE1B28405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771851" y="4605832"/>
            <a:ext cx="198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53" name="Текст 8">
            <a:extLst>
              <a:ext uri="{FF2B5EF4-FFF2-40B4-BE49-F238E27FC236}">
                <a16:creationId xmlns:a16="http://schemas.microsoft.com/office/drawing/2014/main" xmlns="" id="{08906184-3520-4606-AF8B-59ECFFA6D75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111900" y="3971432"/>
            <a:ext cx="198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Маркер 1</a:t>
            </a:r>
          </a:p>
        </p:txBody>
      </p:sp>
      <p:sp>
        <p:nvSpPr>
          <p:cNvPr id="54" name="Текст 10">
            <a:extLst>
              <a:ext uri="{FF2B5EF4-FFF2-40B4-BE49-F238E27FC236}">
                <a16:creationId xmlns:a16="http://schemas.microsoft.com/office/drawing/2014/main" xmlns="" id="{8A64BEB9-7FB0-4DF9-BFE9-62016E83E89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5111900" y="4605832"/>
            <a:ext cx="198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55" name="Текст 8">
            <a:extLst>
              <a:ext uri="{FF2B5EF4-FFF2-40B4-BE49-F238E27FC236}">
                <a16:creationId xmlns:a16="http://schemas.microsoft.com/office/drawing/2014/main" xmlns="" id="{4CCC1C98-37FD-4404-8383-72ED535FE578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451949" y="3971432"/>
            <a:ext cx="198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Маркер 1</a:t>
            </a:r>
          </a:p>
        </p:txBody>
      </p:sp>
      <p:sp>
        <p:nvSpPr>
          <p:cNvPr id="56" name="Текст 10">
            <a:extLst>
              <a:ext uri="{FF2B5EF4-FFF2-40B4-BE49-F238E27FC236}">
                <a16:creationId xmlns:a16="http://schemas.microsoft.com/office/drawing/2014/main" xmlns="" id="{B24BD1AE-AB0E-40FA-AEA8-8D687D84B56E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7451949" y="4605832"/>
            <a:ext cx="198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57" name="Текст 8">
            <a:extLst>
              <a:ext uri="{FF2B5EF4-FFF2-40B4-BE49-F238E27FC236}">
                <a16:creationId xmlns:a16="http://schemas.microsoft.com/office/drawing/2014/main" xmlns="" id="{CA2F0EA7-F3F7-443F-BA0D-4916B618C56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9792000" y="3971432"/>
            <a:ext cx="198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Маркер 1</a:t>
            </a:r>
          </a:p>
        </p:txBody>
      </p:sp>
      <p:sp>
        <p:nvSpPr>
          <p:cNvPr id="58" name="Текст 10">
            <a:extLst>
              <a:ext uri="{FF2B5EF4-FFF2-40B4-BE49-F238E27FC236}">
                <a16:creationId xmlns:a16="http://schemas.microsoft.com/office/drawing/2014/main" xmlns="" id="{2BB6E6C3-1F6A-41B6-8EE0-6FDCBA34413C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9792000" y="4605832"/>
            <a:ext cx="198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пункта</a:t>
            </a:r>
          </a:p>
        </p:txBody>
      </p:sp>
      <p:sp>
        <p:nvSpPr>
          <p:cNvPr id="16" name="Рисунок 15">
            <a:extLst>
              <a:ext uri="{FF2B5EF4-FFF2-40B4-BE49-F238E27FC236}">
                <a16:creationId xmlns:a16="http://schemas.microsoft.com/office/drawing/2014/main" xmlns="" id="{B2738624-9DAA-4152-9A77-80BBB71AD5F1}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431800" y="1735138"/>
            <a:ext cx="1979613" cy="1981200"/>
          </a:xfrm>
          <a:solidFill>
            <a:schemeClr val="bg1">
              <a:lumMod val="95000"/>
              <a:alpha val="70000"/>
            </a:schemeClr>
          </a:solidFill>
          <a:ln w="95250" cap="sq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59" name="Рисунок 15">
            <a:extLst>
              <a:ext uri="{FF2B5EF4-FFF2-40B4-BE49-F238E27FC236}">
                <a16:creationId xmlns:a16="http://schemas.microsoft.com/office/drawing/2014/main" xmlns="" id="{522AE46C-0845-4BB0-9861-06071BCF56F6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2771852" y="1735138"/>
            <a:ext cx="1979613" cy="1981200"/>
          </a:xfrm>
          <a:solidFill>
            <a:schemeClr val="bg1">
              <a:lumMod val="95000"/>
              <a:alpha val="70000"/>
            </a:schemeClr>
          </a:solidFill>
          <a:ln w="95250" cap="sq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60" name="Рисунок 15">
            <a:extLst>
              <a:ext uri="{FF2B5EF4-FFF2-40B4-BE49-F238E27FC236}">
                <a16:creationId xmlns:a16="http://schemas.microsoft.com/office/drawing/2014/main" xmlns="" id="{D791A6AF-478F-443B-A785-F82A8DBA9F30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5112288" y="1735138"/>
            <a:ext cx="1979613" cy="1981200"/>
          </a:xfrm>
          <a:solidFill>
            <a:schemeClr val="bg1">
              <a:lumMod val="95000"/>
              <a:alpha val="70000"/>
            </a:schemeClr>
          </a:solidFill>
          <a:ln w="95250" cap="sq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61" name="Рисунок 15">
            <a:extLst>
              <a:ext uri="{FF2B5EF4-FFF2-40B4-BE49-F238E27FC236}">
                <a16:creationId xmlns:a16="http://schemas.microsoft.com/office/drawing/2014/main" xmlns="" id="{1A65AFE9-2875-44A5-BF13-6E8438892669}"/>
              </a:ext>
            </a:extLst>
          </p:cNvPr>
          <p:cNvSpPr>
            <a:spLocks noGrp="1"/>
          </p:cNvSpPr>
          <p:nvPr>
            <p:ph type="pic" sz="quarter" idx="44" hasCustomPrompt="1"/>
          </p:nvPr>
        </p:nvSpPr>
        <p:spPr>
          <a:xfrm>
            <a:off x="7451951" y="1735138"/>
            <a:ext cx="1979613" cy="1981200"/>
          </a:xfrm>
          <a:solidFill>
            <a:schemeClr val="bg1">
              <a:lumMod val="95000"/>
              <a:alpha val="70000"/>
            </a:schemeClr>
          </a:solidFill>
          <a:ln w="95250" cap="sq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62" name="Рисунок 15">
            <a:extLst>
              <a:ext uri="{FF2B5EF4-FFF2-40B4-BE49-F238E27FC236}">
                <a16:creationId xmlns:a16="http://schemas.microsoft.com/office/drawing/2014/main" xmlns="" id="{069B9167-077F-4123-82C5-01EB62AFB3E6}"/>
              </a:ext>
            </a:extLst>
          </p:cNvPr>
          <p:cNvSpPr>
            <a:spLocks noGrp="1"/>
          </p:cNvSpPr>
          <p:nvPr>
            <p:ph type="pic" sz="quarter" idx="45" hasCustomPrompt="1"/>
          </p:nvPr>
        </p:nvSpPr>
        <p:spPr>
          <a:xfrm>
            <a:off x="9780588" y="1735138"/>
            <a:ext cx="1979613" cy="1981200"/>
          </a:xfrm>
          <a:solidFill>
            <a:schemeClr val="bg1">
              <a:lumMod val="95000"/>
              <a:alpha val="70000"/>
            </a:schemeClr>
          </a:solidFill>
          <a:ln w="95250" cap="sq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Щелкните значок, чтобы добавить фото</a:t>
            </a:r>
          </a:p>
        </p:txBody>
      </p:sp>
    </p:spTree>
    <p:extLst>
      <p:ext uri="{BB962C8B-B14F-4D97-AF65-F5344CB8AC3E}">
        <p14:creationId xmlns:p14="http://schemas.microsoft.com/office/powerpoint/2010/main" val="19426890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34048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55780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46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71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4150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09084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60810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1983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90540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33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33331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33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53864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186889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46758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Пункты с изображени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>
            <a:extLst>
              <a:ext uri="{FF2B5EF4-FFF2-40B4-BE49-F238E27FC236}">
                <a16:creationId xmlns:a16="http://schemas.microsoft.com/office/drawing/2014/main" xmlns="" id="{E8A85E10-5A18-4C86-8310-FA9CF8DF8A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xmlns="" id="{D2E533DB-3399-4A25-BB80-899E9CC78DB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Добавить нижний колонтитул</a:t>
            </a:r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xmlns="" id="{19A57786-309B-4137-8B30-4011FC0D4FC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B73C415-D670-4716-A5EC-CC4D52CA2BA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xmlns="" id="{3509F9E9-0483-4A79-B997-B23DAC1644C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5" y="1008000"/>
            <a:ext cx="11339513" cy="360000"/>
          </a:xfrm>
        </p:spPr>
        <p:txBody>
          <a:bodyPr rtlCol="0"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Подзаголовок</a:t>
            </a:r>
          </a:p>
        </p:txBody>
      </p:sp>
      <p:sp>
        <p:nvSpPr>
          <p:cNvPr id="49" name="Текст 8">
            <a:extLst>
              <a:ext uri="{FF2B5EF4-FFF2-40B4-BE49-F238E27FC236}">
                <a16:creationId xmlns:a16="http://schemas.microsoft.com/office/drawing/2014/main" xmlns="" id="{305CEEFA-58BB-4AFA-AD31-BEE38B013E0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1800" y="3971432"/>
            <a:ext cx="198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Маркер 1</a:t>
            </a:r>
          </a:p>
        </p:txBody>
      </p:sp>
      <p:sp>
        <p:nvSpPr>
          <p:cNvPr id="50" name="Текст 10">
            <a:extLst>
              <a:ext uri="{FF2B5EF4-FFF2-40B4-BE49-F238E27FC236}">
                <a16:creationId xmlns:a16="http://schemas.microsoft.com/office/drawing/2014/main" xmlns="" id="{BEEE40C3-341F-4063-8D33-B1328863FB3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31800" y="4605832"/>
            <a:ext cx="198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51" name="Текст 8">
            <a:extLst>
              <a:ext uri="{FF2B5EF4-FFF2-40B4-BE49-F238E27FC236}">
                <a16:creationId xmlns:a16="http://schemas.microsoft.com/office/drawing/2014/main" xmlns="" id="{D09CE291-B951-4300-9D67-154E4BB557EC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771851" y="3971432"/>
            <a:ext cx="198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Маркер 1</a:t>
            </a:r>
          </a:p>
        </p:txBody>
      </p:sp>
      <p:sp>
        <p:nvSpPr>
          <p:cNvPr id="52" name="Текст 10">
            <a:extLst>
              <a:ext uri="{FF2B5EF4-FFF2-40B4-BE49-F238E27FC236}">
                <a16:creationId xmlns:a16="http://schemas.microsoft.com/office/drawing/2014/main" xmlns="" id="{0D3A393C-4D8C-49BC-934D-B57BE1B28405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771851" y="4605832"/>
            <a:ext cx="198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53" name="Текст 8">
            <a:extLst>
              <a:ext uri="{FF2B5EF4-FFF2-40B4-BE49-F238E27FC236}">
                <a16:creationId xmlns:a16="http://schemas.microsoft.com/office/drawing/2014/main" xmlns="" id="{08906184-3520-4606-AF8B-59ECFFA6D75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111900" y="3971432"/>
            <a:ext cx="198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Маркер 1</a:t>
            </a:r>
          </a:p>
        </p:txBody>
      </p:sp>
      <p:sp>
        <p:nvSpPr>
          <p:cNvPr id="54" name="Текст 10">
            <a:extLst>
              <a:ext uri="{FF2B5EF4-FFF2-40B4-BE49-F238E27FC236}">
                <a16:creationId xmlns:a16="http://schemas.microsoft.com/office/drawing/2014/main" xmlns="" id="{8A64BEB9-7FB0-4DF9-BFE9-62016E83E89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5111900" y="4605832"/>
            <a:ext cx="198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55" name="Текст 8">
            <a:extLst>
              <a:ext uri="{FF2B5EF4-FFF2-40B4-BE49-F238E27FC236}">
                <a16:creationId xmlns:a16="http://schemas.microsoft.com/office/drawing/2014/main" xmlns="" id="{4CCC1C98-37FD-4404-8383-72ED535FE578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451949" y="3971432"/>
            <a:ext cx="198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Маркер 1</a:t>
            </a:r>
          </a:p>
        </p:txBody>
      </p:sp>
      <p:sp>
        <p:nvSpPr>
          <p:cNvPr id="56" name="Текст 10">
            <a:extLst>
              <a:ext uri="{FF2B5EF4-FFF2-40B4-BE49-F238E27FC236}">
                <a16:creationId xmlns:a16="http://schemas.microsoft.com/office/drawing/2014/main" xmlns="" id="{B24BD1AE-AB0E-40FA-AEA8-8D687D84B56E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7451949" y="4605832"/>
            <a:ext cx="198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57" name="Текст 8">
            <a:extLst>
              <a:ext uri="{FF2B5EF4-FFF2-40B4-BE49-F238E27FC236}">
                <a16:creationId xmlns:a16="http://schemas.microsoft.com/office/drawing/2014/main" xmlns="" id="{CA2F0EA7-F3F7-443F-BA0D-4916B618C56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9792000" y="3971432"/>
            <a:ext cx="198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Маркер 1</a:t>
            </a:r>
          </a:p>
        </p:txBody>
      </p:sp>
      <p:sp>
        <p:nvSpPr>
          <p:cNvPr id="58" name="Текст 10">
            <a:extLst>
              <a:ext uri="{FF2B5EF4-FFF2-40B4-BE49-F238E27FC236}">
                <a16:creationId xmlns:a16="http://schemas.microsoft.com/office/drawing/2014/main" xmlns="" id="{2BB6E6C3-1F6A-41B6-8EE0-6FDCBA34413C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9792000" y="4605832"/>
            <a:ext cx="198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пункта</a:t>
            </a:r>
          </a:p>
        </p:txBody>
      </p:sp>
      <p:sp>
        <p:nvSpPr>
          <p:cNvPr id="16" name="Рисунок 15">
            <a:extLst>
              <a:ext uri="{FF2B5EF4-FFF2-40B4-BE49-F238E27FC236}">
                <a16:creationId xmlns:a16="http://schemas.microsoft.com/office/drawing/2014/main" xmlns="" id="{B2738624-9DAA-4152-9A77-80BBB71AD5F1}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431800" y="1735138"/>
            <a:ext cx="1979613" cy="1981200"/>
          </a:xfrm>
          <a:solidFill>
            <a:schemeClr val="bg1">
              <a:lumMod val="95000"/>
              <a:alpha val="70000"/>
            </a:schemeClr>
          </a:solidFill>
          <a:ln w="95250" cap="sq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59" name="Рисунок 15">
            <a:extLst>
              <a:ext uri="{FF2B5EF4-FFF2-40B4-BE49-F238E27FC236}">
                <a16:creationId xmlns:a16="http://schemas.microsoft.com/office/drawing/2014/main" xmlns="" id="{522AE46C-0845-4BB0-9861-06071BCF56F6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2771852" y="1735138"/>
            <a:ext cx="1979613" cy="1981200"/>
          </a:xfrm>
          <a:solidFill>
            <a:schemeClr val="bg1">
              <a:lumMod val="95000"/>
              <a:alpha val="70000"/>
            </a:schemeClr>
          </a:solidFill>
          <a:ln w="95250" cap="sq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60" name="Рисунок 15">
            <a:extLst>
              <a:ext uri="{FF2B5EF4-FFF2-40B4-BE49-F238E27FC236}">
                <a16:creationId xmlns:a16="http://schemas.microsoft.com/office/drawing/2014/main" xmlns="" id="{D791A6AF-478F-443B-A785-F82A8DBA9F30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5112288" y="1735138"/>
            <a:ext cx="1979613" cy="1981200"/>
          </a:xfrm>
          <a:solidFill>
            <a:schemeClr val="bg1">
              <a:lumMod val="95000"/>
              <a:alpha val="70000"/>
            </a:schemeClr>
          </a:solidFill>
          <a:ln w="95250" cap="sq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61" name="Рисунок 15">
            <a:extLst>
              <a:ext uri="{FF2B5EF4-FFF2-40B4-BE49-F238E27FC236}">
                <a16:creationId xmlns:a16="http://schemas.microsoft.com/office/drawing/2014/main" xmlns="" id="{1A65AFE9-2875-44A5-BF13-6E8438892669}"/>
              </a:ext>
            </a:extLst>
          </p:cNvPr>
          <p:cNvSpPr>
            <a:spLocks noGrp="1"/>
          </p:cNvSpPr>
          <p:nvPr>
            <p:ph type="pic" sz="quarter" idx="44" hasCustomPrompt="1"/>
          </p:nvPr>
        </p:nvSpPr>
        <p:spPr>
          <a:xfrm>
            <a:off x="7451951" y="1735138"/>
            <a:ext cx="1979613" cy="1981200"/>
          </a:xfrm>
          <a:solidFill>
            <a:schemeClr val="bg1">
              <a:lumMod val="95000"/>
              <a:alpha val="70000"/>
            </a:schemeClr>
          </a:solidFill>
          <a:ln w="95250" cap="sq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62" name="Рисунок 15">
            <a:extLst>
              <a:ext uri="{FF2B5EF4-FFF2-40B4-BE49-F238E27FC236}">
                <a16:creationId xmlns:a16="http://schemas.microsoft.com/office/drawing/2014/main" xmlns="" id="{069B9167-077F-4123-82C5-01EB62AFB3E6}"/>
              </a:ext>
            </a:extLst>
          </p:cNvPr>
          <p:cNvSpPr>
            <a:spLocks noGrp="1"/>
          </p:cNvSpPr>
          <p:nvPr>
            <p:ph type="pic" sz="quarter" idx="45" hasCustomPrompt="1"/>
          </p:nvPr>
        </p:nvSpPr>
        <p:spPr>
          <a:xfrm>
            <a:off x="9780588" y="1735138"/>
            <a:ext cx="1979613" cy="1981200"/>
          </a:xfrm>
          <a:solidFill>
            <a:schemeClr val="bg1">
              <a:lumMod val="95000"/>
              <a:alpha val="70000"/>
            </a:schemeClr>
          </a:solidFill>
          <a:ln w="95250" cap="sq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Щелкните значок, чтобы добавить фото</a:t>
            </a:r>
          </a:p>
        </p:txBody>
      </p:sp>
    </p:spTree>
    <p:extLst>
      <p:ext uri="{BB962C8B-B14F-4D97-AF65-F5344CB8AC3E}">
        <p14:creationId xmlns:p14="http://schemas.microsoft.com/office/powerpoint/2010/main" val="15081358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95A2A1F-07E8-4377-A5E2-D5BDE48E7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3EBCB2A9-AA3A-4900-83A4-42D6F9AD4C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31" indent="0" algn="ctr">
              <a:buNone/>
              <a:defRPr sz="2000"/>
            </a:lvl2pPr>
            <a:lvl3pPr marL="914264" indent="0" algn="ctr">
              <a:buNone/>
              <a:defRPr sz="1900"/>
            </a:lvl3pPr>
            <a:lvl4pPr marL="1371396" indent="0" algn="ctr">
              <a:buNone/>
              <a:defRPr sz="1600"/>
            </a:lvl4pPr>
            <a:lvl5pPr marL="1828528" indent="0" algn="ctr">
              <a:buNone/>
              <a:defRPr sz="1600"/>
            </a:lvl5pPr>
            <a:lvl6pPr marL="2285662" indent="0" algn="ctr">
              <a:buNone/>
              <a:defRPr sz="1600"/>
            </a:lvl6pPr>
            <a:lvl7pPr marL="2742790" indent="0" algn="ctr">
              <a:buNone/>
              <a:defRPr sz="1600"/>
            </a:lvl7pPr>
            <a:lvl8pPr marL="3199920" indent="0" algn="ctr">
              <a:buNone/>
              <a:defRPr sz="1600"/>
            </a:lvl8pPr>
            <a:lvl9pPr marL="3657051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0906302-8555-49B7-AC8A-E09DE6DA12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084125-3DC8-4C41-A656-5AC295CBB4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D10C476-96DF-40CF-9F97-48B7F5887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CE0E9BE-A508-47D2-904D-9A492C30D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E59C44-991A-44A2-88ED-F864076C465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76284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2C192D0-EBBE-47F9-9D1A-E9B2D53D24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7DBBF47-03E5-4904-AE31-0BABFC301A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9BE9CA7-D060-4B27-B98E-970F276EE5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084125-3DC8-4C41-A656-5AC295CBB4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036B7ED-E8A7-4B21-A40F-9019C03F02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04CF3E3-E857-4126-92AD-EBC77F9458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E59C44-991A-44A2-88ED-F864076C465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006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93C67C9-FDFD-4AF8-AAE5-334DC50483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49" y="1709743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59FD6BB9-3F0B-419B-BA66-29F2AF3425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49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3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26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3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52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66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79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9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05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CC371D7-EAE4-426D-A6F6-1911908B8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084125-3DC8-4C41-A656-5AC295CBB4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26656DF-3D0C-4EA2-A617-9B87214B95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3F35036-6C7C-4235-A3F2-842D42ECA7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E59C44-991A-44A2-88ED-F864076C465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411316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E85C69B-5A4A-470F-9941-F2C4385735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C89E429-2132-4C6A-9A9B-C406F89356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4"/>
            <a:ext cx="51816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15A1D33-AC2C-473A-9016-90D107EE60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4"/>
            <a:ext cx="51816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E83AA928-0EE7-4B6A-94EA-5CB857162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084125-3DC8-4C41-A656-5AC295CBB4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2FDE757B-9FAD-4391-B597-5EA0AB55A4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0BB6335-25B5-4836-9310-306CE7638C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E59C44-991A-44A2-88ED-F864076C465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006024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B7A834F-553A-4567-9788-236EE4633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9D6FC8DF-B941-4EAD-8FD7-23B3CF3A62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1" indent="0">
              <a:buNone/>
              <a:defRPr sz="2000" b="1"/>
            </a:lvl2pPr>
            <a:lvl3pPr marL="914264" indent="0">
              <a:buNone/>
              <a:defRPr sz="1900" b="1"/>
            </a:lvl3pPr>
            <a:lvl4pPr marL="1371396" indent="0">
              <a:buNone/>
              <a:defRPr sz="1600" b="1"/>
            </a:lvl4pPr>
            <a:lvl5pPr marL="1828528" indent="0">
              <a:buNone/>
              <a:defRPr sz="1600" b="1"/>
            </a:lvl5pPr>
            <a:lvl6pPr marL="2285662" indent="0">
              <a:buNone/>
              <a:defRPr sz="1600" b="1"/>
            </a:lvl6pPr>
            <a:lvl7pPr marL="2742790" indent="0">
              <a:buNone/>
              <a:defRPr sz="1600" b="1"/>
            </a:lvl7pPr>
            <a:lvl8pPr marL="3199920" indent="0">
              <a:buNone/>
              <a:defRPr sz="1600" b="1"/>
            </a:lvl8pPr>
            <a:lvl9pPr marL="3657051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70C85B9D-C43D-4685-99A5-DB89406027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AF82900B-22BC-4A7F-BD20-662C1E53AF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1" indent="0">
              <a:buNone/>
              <a:defRPr sz="2000" b="1"/>
            </a:lvl2pPr>
            <a:lvl3pPr marL="914264" indent="0">
              <a:buNone/>
              <a:defRPr sz="1900" b="1"/>
            </a:lvl3pPr>
            <a:lvl4pPr marL="1371396" indent="0">
              <a:buNone/>
              <a:defRPr sz="1600" b="1"/>
            </a:lvl4pPr>
            <a:lvl5pPr marL="1828528" indent="0">
              <a:buNone/>
              <a:defRPr sz="1600" b="1"/>
            </a:lvl5pPr>
            <a:lvl6pPr marL="2285662" indent="0">
              <a:buNone/>
              <a:defRPr sz="1600" b="1"/>
            </a:lvl6pPr>
            <a:lvl7pPr marL="2742790" indent="0">
              <a:buNone/>
              <a:defRPr sz="1600" b="1"/>
            </a:lvl7pPr>
            <a:lvl8pPr marL="3199920" indent="0">
              <a:buNone/>
              <a:defRPr sz="1600" b="1"/>
            </a:lvl8pPr>
            <a:lvl9pPr marL="3657051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18AF8112-0AE4-46AB-BFCB-B16978B558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35CEE226-61BE-4F98-9755-751A6EA37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084125-3DC8-4C41-A656-5AC295CBB4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1FD1C41E-FC17-43FA-96CC-4192B81A3F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2AAEEFD0-DEBA-4941-AFE9-C4DF7175FA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E59C44-991A-44A2-88ED-F864076C465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22724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E90D9A3-9D75-4EAA-8E5A-2238352D83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FE0576C1-7A61-4B92-9DF8-E54A68606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084125-3DC8-4C41-A656-5AC295CBB4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A88E49D9-43B6-47C4-96A1-497422565B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ECC612AD-A960-46EC-B3CD-8D84AE7B1F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E59C44-991A-44A2-88ED-F864076C465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555054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8DF674CD-79C6-401E-8F5C-61A7954EEC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084125-3DC8-4C41-A656-5AC295CBB4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FD2A5CBC-8D20-43F6-9EAC-14B9A25F37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D308074-FF54-462E-8F80-618E35A1AC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E59C44-991A-44A2-88ED-F864076C465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258668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4107DF6-5425-41BC-BE3C-3B29737BA2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213AF63-E291-4C77-8BAD-EB5E3F5E46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E56519E1-556D-4C68-9325-66DCC3FC06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2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31" indent="0">
              <a:buNone/>
              <a:defRPr sz="1500"/>
            </a:lvl2pPr>
            <a:lvl3pPr marL="914264" indent="0">
              <a:buNone/>
              <a:defRPr sz="1200"/>
            </a:lvl3pPr>
            <a:lvl4pPr marL="1371396" indent="0">
              <a:buNone/>
              <a:defRPr sz="1100"/>
            </a:lvl4pPr>
            <a:lvl5pPr marL="1828528" indent="0">
              <a:buNone/>
              <a:defRPr sz="1100"/>
            </a:lvl5pPr>
            <a:lvl6pPr marL="2285662" indent="0">
              <a:buNone/>
              <a:defRPr sz="1100"/>
            </a:lvl6pPr>
            <a:lvl7pPr marL="2742790" indent="0">
              <a:buNone/>
              <a:defRPr sz="1100"/>
            </a:lvl7pPr>
            <a:lvl8pPr marL="3199920" indent="0">
              <a:buNone/>
              <a:defRPr sz="1100"/>
            </a:lvl8pPr>
            <a:lvl9pPr marL="3657051" indent="0">
              <a:buNone/>
              <a:defRPr sz="11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28202F2A-8A4B-48A7-928A-8747233B67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084125-3DC8-4C41-A656-5AC295CBB4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17F71F2F-BF22-47A9-A9B5-923952E70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AC9A4C13-DF81-427D-A96C-587D9E1074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E59C44-991A-44A2-88ED-F864076C465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38470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AA6E774-6C52-4DC2-93B2-D5ACE0B117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1DAE5B08-DCCD-48D7-89C4-EC832E0390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31" indent="0">
              <a:buNone/>
              <a:defRPr sz="2800"/>
            </a:lvl2pPr>
            <a:lvl3pPr marL="914264" indent="0">
              <a:buNone/>
              <a:defRPr sz="2400"/>
            </a:lvl3pPr>
            <a:lvl4pPr marL="1371396" indent="0">
              <a:buNone/>
              <a:defRPr sz="2000"/>
            </a:lvl4pPr>
            <a:lvl5pPr marL="1828528" indent="0">
              <a:buNone/>
              <a:defRPr sz="2000"/>
            </a:lvl5pPr>
            <a:lvl6pPr marL="2285662" indent="0">
              <a:buNone/>
              <a:defRPr sz="2000"/>
            </a:lvl6pPr>
            <a:lvl7pPr marL="2742790" indent="0">
              <a:buNone/>
              <a:defRPr sz="2000"/>
            </a:lvl7pPr>
            <a:lvl8pPr marL="3199920" indent="0">
              <a:buNone/>
              <a:defRPr sz="2000"/>
            </a:lvl8pPr>
            <a:lvl9pPr marL="3657051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E5F2DF41-9A04-40F4-A91E-9DE478788C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2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31" indent="0">
              <a:buNone/>
              <a:defRPr sz="1500"/>
            </a:lvl2pPr>
            <a:lvl3pPr marL="914264" indent="0">
              <a:buNone/>
              <a:defRPr sz="1200"/>
            </a:lvl3pPr>
            <a:lvl4pPr marL="1371396" indent="0">
              <a:buNone/>
              <a:defRPr sz="1100"/>
            </a:lvl4pPr>
            <a:lvl5pPr marL="1828528" indent="0">
              <a:buNone/>
              <a:defRPr sz="1100"/>
            </a:lvl5pPr>
            <a:lvl6pPr marL="2285662" indent="0">
              <a:buNone/>
              <a:defRPr sz="1100"/>
            </a:lvl6pPr>
            <a:lvl7pPr marL="2742790" indent="0">
              <a:buNone/>
              <a:defRPr sz="1100"/>
            </a:lvl7pPr>
            <a:lvl8pPr marL="3199920" indent="0">
              <a:buNone/>
              <a:defRPr sz="1100"/>
            </a:lvl8pPr>
            <a:lvl9pPr marL="3657051" indent="0">
              <a:buNone/>
              <a:defRPr sz="11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16B08C3-DDCB-4725-B8B2-57CA76AFEC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084125-3DC8-4C41-A656-5AC295CBB4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99F618AC-A5CD-4E1E-B3A2-5FBEB3062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A92C1DD2-F4A7-40D3-AFB5-B4C11046C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E59C44-991A-44A2-88ED-F864076C465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32128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A4B62CB-5B72-42EE-925F-181FC4ADBC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97BD0E77-F057-4B84-A90E-469EA79203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2C3C792-8A11-4675-8FC1-DC4A7F56EC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084125-3DC8-4C41-A656-5AC295CBB4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E014AF8-C0B0-48FB-A4D8-9A4CB93E1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71A71BA-7B80-4B94-8FCB-2F86E7E0E0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E59C44-991A-44A2-88ED-F864076C465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042792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C89C6450-6A1E-4754-AA0F-E6980A443E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2" y="365124"/>
            <a:ext cx="2628900" cy="581183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184CE98-515F-4B7A-AE8C-16C723D8A8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3" y="365124"/>
            <a:ext cx="7734300" cy="581183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0125A84-548B-4A7B-B751-D45B6682BC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084125-3DC8-4C41-A656-5AC295CBB4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9DBD6621-70B5-45B1-990C-903C933B28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829333C-78B4-4613-9CDD-C3190D7D8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E59C44-991A-44A2-88ED-F864076C465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986292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с иконками в фон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Рисунок 38">
            <a:extLst>
              <a:ext uri="{FF2B5EF4-FFF2-40B4-BE49-F238E27FC236}">
                <a16:creationId xmlns="" xmlns:a16="http://schemas.microsoft.com/office/drawing/2014/main" id="{15621C2C-C2EC-4BDA-8850-A1E0B3DD440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39395" t="7303"/>
          <a:stretch/>
        </p:blipFill>
        <p:spPr>
          <a:xfrm>
            <a:off x="5441207" y="1053681"/>
            <a:ext cx="6750161" cy="5804323"/>
          </a:xfrm>
          <a:prstGeom prst="rect">
            <a:avLst/>
          </a:prstGeom>
        </p:spPr>
      </p:pic>
      <p:sp>
        <p:nvSpPr>
          <p:cNvPr id="6" name="Содержимое 2">
            <a:extLst>
              <a:ext uri="{FF2B5EF4-FFF2-40B4-BE49-F238E27FC236}">
                <a16:creationId xmlns="" xmlns:a16="http://schemas.microsoft.com/office/drawing/2014/main" id="{2A0C337A-D041-4D4B-B69B-6C5959BC1C56}"/>
              </a:ext>
            </a:extLst>
          </p:cNvPr>
          <p:cNvSpPr txBox="1">
            <a:spLocks/>
          </p:cNvSpPr>
          <p:nvPr userDrawn="1"/>
        </p:nvSpPr>
        <p:spPr>
          <a:xfrm>
            <a:off x="10843834" y="6433927"/>
            <a:ext cx="1164207" cy="326623"/>
          </a:xfrm>
          <a:prstGeom prst="rect">
            <a:avLst/>
          </a:prstGeom>
        </p:spPr>
        <p:txBody>
          <a:bodyPr vert="horz" lIns="91428" tIns="45718" rIns="91428" bIns="45718" rtlCol="0">
            <a:noAutofit/>
          </a:bodyPr>
          <a:lstStyle>
            <a:lvl1pPr marL="370092" indent="-370092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4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1866" indent="-308410" algn="l" defTabSz="98691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0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33640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5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27096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20552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14008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07464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00920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94376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itchFamily="34" charset="0"/>
              <a:buNone/>
            </a:pPr>
            <a:fld id="{6CA9F830-AB22-4816-AA96-B85E8087DFB6}" type="slidenum">
              <a:rPr lang="ru-RU" sz="1600" smtClean="0">
                <a:solidFill>
                  <a:prstClr val="white">
                    <a:lumMod val="50000"/>
                  </a:prstClr>
                </a:solidFill>
                <a:latin typeface="Arial "/>
                <a:ea typeface="Verdana" pitchFamily="34" charset="0"/>
              </a:rPr>
              <a:pPr marL="0" indent="0" algn="r">
                <a:buFont typeface="Arial" pitchFamily="34" charset="0"/>
                <a:buNone/>
              </a:pPr>
              <a:t>‹#›</a:t>
            </a:fld>
            <a:endParaRPr lang="ru-RU" sz="1500" dirty="0">
              <a:solidFill>
                <a:prstClr val="white">
                  <a:lumMod val="50000"/>
                </a:prstClr>
              </a:solidFill>
              <a:latin typeface="Arial 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22A5F754-ACA5-4E45-A54F-497E7846158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821" y="6221529"/>
            <a:ext cx="2370355" cy="446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403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D9339462-198B-4899-B0FF-59A020C847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400"/>
              <a:t>13.01.2022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31955640-D00B-4746-80D7-963C92A3B1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8560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0" r:id="rId1"/>
    <p:sldLayoutId id="2147483881" r:id="rId2"/>
    <p:sldLayoutId id="2147483882" r:id="rId3"/>
    <p:sldLayoutId id="2147483883" r:id="rId4"/>
    <p:sldLayoutId id="2147483884" r:id="rId5"/>
    <p:sldLayoutId id="2147483885" r:id="rId6"/>
    <p:sldLayoutId id="2147483886" r:id="rId7"/>
    <p:sldLayoutId id="2147483887" r:id="rId8"/>
    <p:sldLayoutId id="2147483888" r:id="rId9"/>
    <p:sldLayoutId id="2147483889" r:id="rId10"/>
    <p:sldLayoutId id="2147483890" r:id="rId11"/>
    <p:sldLayoutId id="214748389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D9339462-198B-4899-B0FF-59A020C847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400"/>
              <a:t>13.01.2022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31955640-D00B-4746-80D7-963C92A3B1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314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3" r:id="rId1"/>
    <p:sldLayoutId id="2147483894" r:id="rId2"/>
    <p:sldLayoutId id="2147483895" r:id="rId3"/>
    <p:sldLayoutId id="2147483896" r:id="rId4"/>
    <p:sldLayoutId id="2147483897" r:id="rId5"/>
    <p:sldLayoutId id="2147483898" r:id="rId6"/>
    <p:sldLayoutId id="2147483899" r:id="rId7"/>
    <p:sldLayoutId id="2147483900" r:id="rId8"/>
    <p:sldLayoutId id="2147483901" r:id="rId9"/>
    <p:sldLayoutId id="2147483902" r:id="rId10"/>
    <p:sldLayoutId id="2147483903" r:id="rId11"/>
    <p:sldLayoutId id="214748390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86DC863-9183-428B-A351-8FA2764F3C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28" tIns="45718" rIns="91428" bIns="45718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1FD01652-A624-4265-A952-C1B7538AE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4"/>
            <a:ext cx="10515600" cy="4351339"/>
          </a:xfrm>
          <a:prstGeom prst="rect">
            <a:avLst/>
          </a:prstGeom>
        </p:spPr>
        <p:txBody>
          <a:bodyPr vert="horz" lIns="91428" tIns="45718" rIns="91428" bIns="45718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1E6D06A8-212D-475C-8DC0-044FFF43078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28" tIns="45718" rIns="91428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Phenomena Light" panose="00000400000000000000" pitchFamily="50" charset="-52"/>
              </a:defRPr>
            </a:lvl1pPr>
          </a:lstStyle>
          <a:p>
            <a:pPr defTabSz="914264">
              <a:defRPr/>
            </a:pPr>
            <a:fld id="{45084125-3DC8-4C41-A656-5AC295CBB4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264">
                <a:defRPr/>
              </a:pPr>
              <a:t>13.01.2022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8DEAEF2-E89A-4025-8B9B-080365CD41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28" tIns="45718" rIns="91428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Phenomena Light" panose="00000400000000000000" pitchFamily="50" charset="-52"/>
              </a:defRPr>
            </a:lvl1pPr>
          </a:lstStyle>
          <a:p>
            <a:pPr defTabSz="914264"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33DF879-FEC1-4BDD-8380-6FEAFDE2DB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28" tIns="45718" rIns="91428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Phenomena Light" panose="00000400000000000000" pitchFamily="50" charset="-52"/>
              </a:defRPr>
            </a:lvl1pPr>
          </a:lstStyle>
          <a:p>
            <a:pPr defTabSz="914264">
              <a:defRPr/>
            </a:pPr>
            <a:fld id="{93E59C44-991A-44A2-88ED-F864076C465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264"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3203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3" r:id="rId1"/>
    <p:sldLayoutId id="2147483994" r:id="rId2"/>
    <p:sldLayoutId id="2147483995" r:id="rId3"/>
    <p:sldLayoutId id="2147483996" r:id="rId4"/>
    <p:sldLayoutId id="2147483997" r:id="rId5"/>
    <p:sldLayoutId id="2147483998" r:id="rId6"/>
    <p:sldLayoutId id="2147483999" r:id="rId7"/>
    <p:sldLayoutId id="2147484000" r:id="rId8"/>
    <p:sldLayoutId id="2147484001" r:id="rId9"/>
    <p:sldLayoutId id="2147484002" r:id="rId10"/>
    <p:sldLayoutId id="2147484003" r:id="rId11"/>
    <p:sldLayoutId id="2147484004" r:id="rId12"/>
  </p:sldLayoutIdLst>
  <p:txStyles>
    <p:titleStyle>
      <a:lvl1pPr algn="l" defTabSz="914264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Phenomena Light" panose="00000400000000000000" pitchFamily="50" charset="-52"/>
          <a:ea typeface="+mj-ea"/>
          <a:cs typeface="+mj-cs"/>
        </a:defRPr>
      </a:lvl1pPr>
    </p:titleStyle>
    <p:bodyStyle>
      <a:lvl1pPr marL="228568" indent="-228568" algn="l" defTabSz="91426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Phenomena Light" panose="00000400000000000000" pitchFamily="50" charset="-52"/>
          <a:ea typeface="+mn-ea"/>
          <a:cs typeface="+mn-cs"/>
        </a:defRPr>
      </a:lvl1pPr>
      <a:lvl2pPr marL="685702" indent="-228568" algn="l" defTabSz="91426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Phenomena Light" panose="00000400000000000000" pitchFamily="50" charset="-52"/>
          <a:ea typeface="+mn-ea"/>
          <a:cs typeface="+mn-cs"/>
        </a:defRPr>
      </a:lvl2pPr>
      <a:lvl3pPr marL="1142830" indent="-228568" algn="l" defTabSz="91426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Phenomena Light" panose="00000400000000000000" pitchFamily="50" charset="-52"/>
          <a:ea typeface="+mn-ea"/>
          <a:cs typeface="+mn-cs"/>
        </a:defRPr>
      </a:lvl3pPr>
      <a:lvl4pPr marL="1599960" indent="-228568" algn="l" defTabSz="91426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Phenomena Light" panose="00000400000000000000" pitchFamily="50" charset="-52"/>
          <a:ea typeface="+mn-ea"/>
          <a:cs typeface="+mn-cs"/>
        </a:defRPr>
      </a:lvl4pPr>
      <a:lvl5pPr marL="2057091" indent="-228568" algn="l" defTabSz="91426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Phenomena Light" panose="00000400000000000000" pitchFamily="50" charset="-52"/>
          <a:ea typeface="+mn-ea"/>
          <a:cs typeface="+mn-cs"/>
        </a:defRPr>
      </a:lvl5pPr>
      <a:lvl6pPr marL="2514224" indent="-228568" algn="l" defTabSz="91426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356" indent="-228568" algn="l" defTabSz="91426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488" indent="-228568" algn="l" defTabSz="91426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622" indent="-228568" algn="l" defTabSz="91426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26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31" algn="l" defTabSz="91426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64" algn="l" defTabSz="91426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96" algn="l" defTabSz="91426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28" algn="l" defTabSz="91426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62" algn="l" defTabSz="91426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90" algn="l" defTabSz="91426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20" algn="l" defTabSz="91426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51" algn="l" defTabSz="91426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fg.resh.edu.ru/" TargetMode="External"/><Relationship Id="rId3" Type="http://schemas.openxmlformats.org/officeDocument/2006/relationships/diagramLayout" Target="../diagrams/layout1.xml"/><Relationship Id="rId7" Type="http://schemas.openxmlformats.org/officeDocument/2006/relationships/image" Target="../media/image7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6.xml"/><Relationship Id="rId6" Type="http://schemas.microsoft.com/office/2007/relationships/diagramDrawing" Target="../diagrams/drawing1.xml"/><Relationship Id="rId11" Type="http://schemas.microsoft.com/office/2007/relationships/hdphoto" Target="../media/hdphoto1.wdp"/><Relationship Id="rId5" Type="http://schemas.openxmlformats.org/officeDocument/2006/relationships/diagramColors" Target="../diagrams/colors1.xml"/><Relationship Id="rId10" Type="http://schemas.openxmlformats.org/officeDocument/2006/relationships/image" Target="../media/image9.jpe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fg.resh.edu.ru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user/rosobrnadzor" TargetMode="External"/><Relationship Id="rId2" Type="http://schemas.openxmlformats.org/officeDocument/2006/relationships/hyperlink" Target="https://vk.com/obrnadzor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и оценка функциональной грамотности обучающихся </a:t>
            </a:r>
            <a:b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Бурятия</a:t>
            </a:r>
            <a:endParaRPr lang="ru-RU" sz="36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00401" y="5805513"/>
            <a:ext cx="83928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Малеева Екатерина Владимировна, </a:t>
            </a:r>
          </a:p>
          <a:p>
            <a:pPr algn="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консультант отдела общего и дошкольного образования Минобрнауки РБ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5314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12" t="42899" r="54890" b="42609"/>
          <a:stretch>
            <a:fillRect/>
          </a:stretch>
        </p:blipFill>
        <p:spPr bwMode="auto">
          <a:xfrm>
            <a:off x="10081687" y="1484313"/>
            <a:ext cx="1765300" cy="331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13" t="40450" r="84599" b="51958"/>
          <a:stretch>
            <a:fillRect/>
          </a:stretch>
        </p:blipFill>
        <p:spPr bwMode="auto">
          <a:xfrm>
            <a:off x="414867" y="3073404"/>
            <a:ext cx="747184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Прямая со стрелкой 6"/>
          <p:cNvCxnSpPr/>
          <p:nvPr/>
        </p:nvCxnSpPr>
        <p:spPr>
          <a:xfrm>
            <a:off x="1162061" y="3213100"/>
            <a:ext cx="9453033" cy="0"/>
          </a:xfrm>
          <a:prstGeom prst="straightConnector1">
            <a:avLst/>
          </a:prstGeom>
          <a:ln w="31750" cmpd="sng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70" t="41452" r="56572" b="40224"/>
          <a:stretch>
            <a:fillRect/>
          </a:stretch>
        </p:blipFill>
        <p:spPr bwMode="auto">
          <a:xfrm>
            <a:off x="4464051" y="3141669"/>
            <a:ext cx="2159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70" t="41452" r="56572" b="40224"/>
          <a:stretch>
            <a:fillRect/>
          </a:stretch>
        </p:blipFill>
        <p:spPr bwMode="auto">
          <a:xfrm>
            <a:off x="6436787" y="3133729"/>
            <a:ext cx="2159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70" t="41452" r="56572" b="40224"/>
          <a:stretch>
            <a:fillRect/>
          </a:stretch>
        </p:blipFill>
        <p:spPr bwMode="auto">
          <a:xfrm>
            <a:off x="2527303" y="3141669"/>
            <a:ext cx="2159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70" t="41452" r="56572" b="40224"/>
          <a:stretch>
            <a:fillRect/>
          </a:stretch>
        </p:blipFill>
        <p:spPr bwMode="auto">
          <a:xfrm>
            <a:off x="8269819" y="3141669"/>
            <a:ext cx="2159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068" y="354021"/>
            <a:ext cx="728133" cy="615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Название 1"/>
          <p:cNvSpPr txBox="1">
            <a:spLocks/>
          </p:cNvSpPr>
          <p:nvPr/>
        </p:nvSpPr>
        <p:spPr bwMode="auto">
          <a:xfrm>
            <a:off x="1043104" y="300045"/>
            <a:ext cx="9906000" cy="465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2860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defTabSz="914264" eaLnBrk="1" fontAlgn="base" hangingPunct="1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ru-RU" altLang="ru-RU" sz="2000" b="1" dirty="0">
                <a:solidFill>
                  <a:srgbClr val="20258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</a:t>
            </a:r>
            <a:r>
              <a:rPr lang="ru-RU" altLang="ru-RU" sz="2000" b="1" dirty="0" smtClean="0">
                <a:solidFill>
                  <a:srgbClr val="20258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en-US" altLang="ru-RU" sz="2000" b="1" dirty="0" smtClean="0">
                <a:solidFill>
                  <a:srgbClr val="20258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b="1" dirty="0" smtClean="0">
                <a:solidFill>
                  <a:srgbClr val="20258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СФЕРЕ ОБЩЕГО ОБРАЗОВАНИЯ</a:t>
            </a:r>
            <a:endParaRPr lang="ru-RU" altLang="ru-RU" sz="2000" b="1" dirty="0">
              <a:solidFill>
                <a:srgbClr val="20258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8360844" y="2197102"/>
            <a:ext cx="1680633" cy="469900"/>
          </a:xfrm>
          <a:prstGeom prst="roundRect">
            <a:avLst>
              <a:gd name="adj" fmla="val 7336"/>
            </a:avLst>
          </a:prstGeom>
          <a:gradFill flip="none" rotWithShape="1">
            <a:gsLst>
              <a:gs pos="0">
                <a:srgbClr val="339EF5">
                  <a:alpha val="5000"/>
                </a:srgbClr>
              </a:gs>
              <a:gs pos="100000">
                <a:schemeClr val="bg1"/>
              </a:gs>
            </a:gsLst>
            <a:lin ang="18900000" scaled="1"/>
            <a:tileRect/>
          </a:gradFill>
          <a:ln w="6350">
            <a:solidFill>
              <a:srgbClr val="3682F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8" rIns="91428" bIns="45718" anchor="ctr"/>
          <a:lstStyle/>
          <a:p>
            <a:pPr algn="ctr" defTabSz="914264">
              <a:defRPr/>
            </a:pPr>
            <a:r>
              <a:rPr lang="ru-RU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Вхождение </a:t>
            </a:r>
          </a:p>
          <a:p>
            <a:pPr algn="ctr" defTabSz="914264">
              <a:defRPr/>
            </a:pPr>
            <a:r>
              <a:rPr lang="ru-RU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10-ку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7666568" y="3741739"/>
            <a:ext cx="1642533" cy="633412"/>
          </a:xfrm>
          <a:prstGeom prst="roundRect">
            <a:avLst>
              <a:gd name="adj" fmla="val 7336"/>
            </a:avLst>
          </a:prstGeom>
          <a:gradFill flip="none" rotWithShape="1">
            <a:gsLst>
              <a:gs pos="0">
                <a:srgbClr val="339EF5">
                  <a:alpha val="5000"/>
                </a:srgbClr>
              </a:gs>
              <a:gs pos="100000">
                <a:schemeClr val="bg1"/>
              </a:gs>
            </a:gsLst>
            <a:lin ang="18900000" scaled="1"/>
            <a:tileRect/>
          </a:gradFill>
          <a:ln w="6350">
            <a:solidFill>
              <a:srgbClr val="3682F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8" rIns="91428" bIns="45718" anchor="ctr"/>
          <a:lstStyle/>
          <a:p>
            <a:pPr algn="ctr" defTabSz="914264">
              <a:defRPr/>
            </a:pPr>
            <a:r>
              <a:rPr lang="ru-RU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Модернизация методических служб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678520" y="3744915"/>
            <a:ext cx="1769533" cy="1231900"/>
          </a:xfrm>
          <a:prstGeom prst="roundRect">
            <a:avLst>
              <a:gd name="adj" fmla="val 7336"/>
            </a:avLst>
          </a:prstGeom>
          <a:gradFill flip="none" rotWithShape="1">
            <a:gsLst>
              <a:gs pos="0">
                <a:srgbClr val="339EF5">
                  <a:alpha val="5000"/>
                </a:srgbClr>
              </a:gs>
              <a:gs pos="100000">
                <a:schemeClr val="bg1"/>
              </a:gs>
            </a:gsLst>
            <a:lin ang="18900000" scaled="1"/>
            <a:tileRect/>
          </a:gradFill>
          <a:ln w="6350">
            <a:solidFill>
              <a:srgbClr val="3682F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8" rIns="91428" bIns="45718" anchor="ctr"/>
          <a:lstStyle/>
          <a:p>
            <a:pPr algn="ctr" defTabSz="914264">
              <a:defRPr/>
            </a:pPr>
            <a:r>
              <a:rPr lang="ru-RU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Организационно-управленческие модели деятельности образовательных организаций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3831176" y="3744915"/>
            <a:ext cx="1595967" cy="1231900"/>
          </a:xfrm>
          <a:prstGeom prst="roundRect">
            <a:avLst>
              <a:gd name="adj" fmla="val 7336"/>
            </a:avLst>
          </a:prstGeom>
          <a:gradFill flip="none" rotWithShape="1">
            <a:gsLst>
              <a:gs pos="0">
                <a:srgbClr val="339EF5">
                  <a:alpha val="5000"/>
                </a:srgbClr>
              </a:gs>
              <a:gs pos="100000">
                <a:schemeClr val="bg1"/>
              </a:gs>
            </a:gsLst>
            <a:lin ang="18900000" scaled="1"/>
            <a:tileRect/>
          </a:gradFill>
          <a:ln w="6350">
            <a:solidFill>
              <a:srgbClr val="3682F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8" rIns="91428" bIns="45718" anchor="ctr"/>
          <a:lstStyle/>
          <a:p>
            <a:pPr algn="ctr" defTabSz="914264">
              <a:defRPr/>
            </a:pPr>
            <a:r>
              <a:rPr lang="ru-RU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Родные языки: методическое, нормативное обеспечение и учебники, изменения ФГОС</a:t>
            </a: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2772836" y="1879605"/>
            <a:ext cx="1682749" cy="817563"/>
          </a:xfrm>
          <a:prstGeom prst="roundRect">
            <a:avLst>
              <a:gd name="adj" fmla="val 7336"/>
            </a:avLst>
          </a:prstGeom>
          <a:gradFill flip="none" rotWithShape="1">
            <a:gsLst>
              <a:gs pos="0">
                <a:srgbClr val="339EF5">
                  <a:alpha val="5000"/>
                </a:srgbClr>
              </a:gs>
              <a:gs pos="100000">
                <a:schemeClr val="bg1"/>
              </a:gs>
            </a:gsLst>
            <a:lin ang="18900000" scaled="1"/>
            <a:tileRect/>
          </a:gradFill>
          <a:ln w="6350">
            <a:solidFill>
              <a:srgbClr val="3682F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8" rIns="91428" bIns="45718" anchor="ctr"/>
          <a:lstStyle/>
          <a:p>
            <a:pPr algn="ctr" defTabSz="914264">
              <a:defRPr/>
            </a:pPr>
            <a:r>
              <a:rPr lang="ru-RU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Обновление концепции дошкольного образования</a:t>
            </a: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6711951" y="2212977"/>
            <a:ext cx="1384300" cy="450851"/>
          </a:xfrm>
          <a:prstGeom prst="roundRect">
            <a:avLst>
              <a:gd name="adj" fmla="val 7336"/>
            </a:avLst>
          </a:prstGeom>
          <a:gradFill flip="none" rotWithShape="1">
            <a:gsLst>
              <a:gs pos="0">
                <a:srgbClr val="339EF5">
                  <a:alpha val="5000"/>
                </a:srgbClr>
              </a:gs>
              <a:gs pos="100000">
                <a:schemeClr val="bg1"/>
              </a:gs>
            </a:gsLst>
            <a:lin ang="18900000" scaled="1"/>
            <a:tileRect/>
          </a:gradFill>
          <a:ln w="6350">
            <a:solidFill>
              <a:srgbClr val="3682F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8" rIns="91428" bIns="45718" anchor="ctr"/>
          <a:lstStyle/>
          <a:p>
            <a:pPr algn="ctr" defTabSz="914264">
              <a:defRPr/>
            </a:pPr>
            <a:r>
              <a:rPr lang="ru-RU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Обновление </a:t>
            </a:r>
          </a:p>
          <a:p>
            <a:pPr algn="ctr" defTabSz="914264">
              <a:defRPr/>
            </a:pPr>
            <a:r>
              <a:rPr lang="ru-RU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ФГОС СОО</a:t>
            </a: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4720168" y="1897068"/>
            <a:ext cx="1718733" cy="782637"/>
          </a:xfrm>
          <a:prstGeom prst="roundRect">
            <a:avLst>
              <a:gd name="adj" fmla="val 7336"/>
            </a:avLst>
          </a:prstGeom>
          <a:gradFill flip="none" rotWithShape="1">
            <a:gsLst>
              <a:gs pos="0">
                <a:srgbClr val="339EF5">
                  <a:alpha val="5000"/>
                </a:srgbClr>
              </a:gs>
              <a:gs pos="100000">
                <a:schemeClr val="bg1"/>
              </a:gs>
            </a:gsLst>
            <a:lin ang="18900000" scaled="1"/>
            <a:tileRect/>
          </a:gradFill>
          <a:ln w="6350">
            <a:solidFill>
              <a:srgbClr val="3682F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8" rIns="91428" bIns="45718" anchor="ctr"/>
          <a:lstStyle/>
          <a:p>
            <a:pPr algn="ctr" defTabSz="914264">
              <a:defRPr/>
            </a:pPr>
            <a:r>
              <a:rPr lang="ru-RU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Сопровождение введения ФГОС НОО и ООО</a:t>
            </a: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833970" y="1879603"/>
            <a:ext cx="1689100" cy="800100"/>
          </a:xfrm>
          <a:prstGeom prst="roundRect">
            <a:avLst>
              <a:gd name="adj" fmla="val 7336"/>
            </a:avLst>
          </a:prstGeom>
          <a:gradFill flip="none" rotWithShape="1">
            <a:gsLst>
              <a:gs pos="0">
                <a:srgbClr val="339EF5">
                  <a:alpha val="5000"/>
                </a:srgbClr>
              </a:gs>
              <a:gs pos="100000">
                <a:schemeClr val="bg1"/>
              </a:gs>
            </a:gsLst>
            <a:lin ang="18900000" scaled="1"/>
            <a:tileRect/>
          </a:gradFill>
          <a:ln w="6350">
            <a:solidFill>
              <a:srgbClr val="3682F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8" rIns="91428" bIns="45718" anchor="ctr"/>
          <a:lstStyle/>
          <a:p>
            <a:pPr algn="ctr" defTabSz="914264">
              <a:defRPr/>
            </a:pPr>
            <a:r>
              <a:rPr lang="ru-RU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управленческими кадрами</a:t>
            </a: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5619756" y="3741739"/>
            <a:ext cx="1784351" cy="874712"/>
          </a:xfrm>
          <a:prstGeom prst="roundRect">
            <a:avLst>
              <a:gd name="adj" fmla="val 7336"/>
            </a:avLst>
          </a:prstGeom>
          <a:gradFill flip="none" rotWithShape="1">
            <a:gsLst>
              <a:gs pos="0">
                <a:srgbClr val="339EF5">
                  <a:alpha val="5000"/>
                </a:srgbClr>
              </a:gs>
              <a:gs pos="100000">
                <a:schemeClr val="bg1"/>
              </a:gs>
            </a:gsLst>
            <a:lin ang="18900000" scaled="1"/>
            <a:tileRect/>
          </a:gradFill>
          <a:ln w="6350">
            <a:solidFill>
              <a:srgbClr val="3682F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8" rIns="91428" bIns="45718" anchor="ctr"/>
          <a:lstStyle/>
          <a:p>
            <a:pPr algn="ctr" defTabSz="914264">
              <a:defRPr/>
            </a:pPr>
            <a:r>
              <a:rPr lang="ru-RU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Модернизация организации, управления, содержания </a:t>
            </a:r>
            <a:r>
              <a:rPr lang="ru-RU" sz="1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ВсОШ</a:t>
            </a:r>
            <a:endParaRPr lang="ru-RU" sz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68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72" t="40224" r="41470" b="41452"/>
          <a:stretch>
            <a:fillRect/>
          </a:stretch>
        </p:blipFill>
        <p:spPr bwMode="auto">
          <a:xfrm>
            <a:off x="1570567" y="2693993"/>
            <a:ext cx="2159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72" t="40224" r="41470" b="41452"/>
          <a:stretch>
            <a:fillRect/>
          </a:stretch>
        </p:blipFill>
        <p:spPr bwMode="auto">
          <a:xfrm>
            <a:off x="3556002" y="2693993"/>
            <a:ext cx="2159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0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72" t="40224" r="41470" b="41452"/>
          <a:stretch>
            <a:fillRect/>
          </a:stretch>
        </p:blipFill>
        <p:spPr bwMode="auto">
          <a:xfrm>
            <a:off x="5403851" y="2698761"/>
            <a:ext cx="215900" cy="60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72" t="40224" r="41470" b="41452"/>
          <a:stretch>
            <a:fillRect/>
          </a:stretch>
        </p:blipFill>
        <p:spPr bwMode="auto">
          <a:xfrm>
            <a:off x="7336367" y="2684469"/>
            <a:ext cx="2159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2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72" t="40224" r="41470" b="41452"/>
          <a:stretch>
            <a:fillRect/>
          </a:stretch>
        </p:blipFill>
        <p:spPr bwMode="auto">
          <a:xfrm>
            <a:off x="9133419" y="2698761"/>
            <a:ext cx="215900" cy="60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0351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Прямоугольник 58"/>
          <p:cNvSpPr/>
          <p:nvPr/>
        </p:nvSpPr>
        <p:spPr>
          <a:xfrm flipH="1">
            <a:off x="7209003" y="5703657"/>
            <a:ext cx="1921488" cy="128963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8" rIns="91426" bIns="45718"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58" name="Прямоугольник 57"/>
          <p:cNvSpPr/>
          <p:nvPr/>
        </p:nvSpPr>
        <p:spPr>
          <a:xfrm flipH="1">
            <a:off x="3392411" y="3422653"/>
            <a:ext cx="1921488" cy="128963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8" rIns="91426" bIns="45718"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99068293"/>
              </p:ext>
            </p:extLst>
          </p:nvPr>
        </p:nvGraphicFramePr>
        <p:xfrm>
          <a:off x="534221" y="1351335"/>
          <a:ext cx="11296651" cy="13663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761" t="22798" r="4837" b="12099"/>
          <a:stretch/>
        </p:blipFill>
        <p:spPr bwMode="auto">
          <a:xfrm>
            <a:off x="11167541" y="3100421"/>
            <a:ext cx="1024467" cy="2848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0" y="2113"/>
            <a:ext cx="12191999" cy="776817"/>
          </a:xfrm>
          <a:prstGeom prst="rect">
            <a:avLst/>
          </a:prstGeom>
          <a:noFill/>
        </p:spPr>
        <p:txBody>
          <a:bodyPr vert="horz" lIns="91426" tIns="45718" rIns="91426" bIns="45718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sz="2500" dirty="0" smtClean="0">
              <a:solidFill>
                <a:srgbClr val="000066"/>
              </a:solidFill>
              <a:latin typeface="Times New Roman" panose="02020603050405020304" pitchFamily="18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2500" dirty="0" smtClean="0">
                <a:solidFill>
                  <a:srgbClr val="000066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ФОРМИРОВАНИЕ </a:t>
            </a:r>
            <a:r>
              <a:rPr lang="ru-RU" sz="2500" dirty="0">
                <a:solidFill>
                  <a:srgbClr val="000066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СИСТЕМЫ УПРАВЛЕНИЯ </a:t>
            </a:r>
          </a:p>
          <a:p>
            <a:pPr algn="ctr"/>
            <a:r>
              <a:rPr lang="ru-RU" sz="2500" dirty="0">
                <a:solidFill>
                  <a:srgbClr val="000066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         процессами достижения новых результатов функциональной грамотности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42885" y="854801"/>
            <a:ext cx="1180599" cy="646331"/>
          </a:xfrm>
          <a:prstGeom prst="rect">
            <a:avLst/>
          </a:prstGeom>
          <a:noFill/>
        </p:spPr>
        <p:txBody>
          <a:bodyPr wrap="square" lIns="91426" tIns="45718" rIns="91426" bIns="45718" rtlCol="0">
            <a:spAutoFit/>
          </a:bodyPr>
          <a:lstStyle/>
          <a:p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0980983" y="829737"/>
            <a:ext cx="1107996" cy="646331"/>
          </a:xfrm>
          <a:prstGeom prst="rect">
            <a:avLst/>
          </a:prstGeom>
        </p:spPr>
        <p:txBody>
          <a:bodyPr wrap="none" lIns="91426" tIns="45718" rIns="91426" bIns="45718">
            <a:spAutoFit/>
          </a:bodyPr>
          <a:lstStyle/>
          <a:p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 flipV="1">
            <a:off x="10129845" y="1144032"/>
            <a:ext cx="639151" cy="2817"/>
          </a:xfrm>
          <a:prstGeom prst="line">
            <a:avLst/>
          </a:prstGeom>
          <a:ln w="5715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flipV="1">
            <a:off x="9130499" y="1150094"/>
            <a:ext cx="639151" cy="2817"/>
          </a:xfrm>
          <a:prstGeom prst="line">
            <a:avLst/>
          </a:prstGeom>
          <a:ln w="5715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flipV="1">
            <a:off x="7997659" y="1155678"/>
            <a:ext cx="639151" cy="2817"/>
          </a:xfrm>
          <a:prstGeom prst="line">
            <a:avLst/>
          </a:prstGeom>
          <a:ln w="5715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flipV="1">
            <a:off x="6948381" y="1162478"/>
            <a:ext cx="639151" cy="2817"/>
          </a:xfrm>
          <a:prstGeom prst="line">
            <a:avLst/>
          </a:prstGeom>
          <a:ln w="5715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flipV="1">
            <a:off x="5903463" y="1170546"/>
            <a:ext cx="639151" cy="2817"/>
          </a:xfrm>
          <a:prstGeom prst="line">
            <a:avLst/>
          </a:prstGeom>
          <a:ln w="5715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V="1">
            <a:off x="4907415" y="1185345"/>
            <a:ext cx="639151" cy="2817"/>
          </a:xfrm>
          <a:prstGeom prst="line">
            <a:avLst/>
          </a:prstGeom>
          <a:ln w="5715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flipV="1">
            <a:off x="3859494" y="1195006"/>
            <a:ext cx="639151" cy="2817"/>
          </a:xfrm>
          <a:prstGeom prst="line">
            <a:avLst/>
          </a:prstGeom>
          <a:ln w="5715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V="1">
            <a:off x="2795874" y="1182529"/>
            <a:ext cx="639151" cy="2817"/>
          </a:xfrm>
          <a:prstGeom prst="line">
            <a:avLst/>
          </a:prstGeom>
          <a:ln w="5715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flipV="1">
            <a:off x="1649298" y="1193597"/>
            <a:ext cx="639151" cy="2817"/>
          </a:xfrm>
          <a:prstGeom prst="line">
            <a:avLst/>
          </a:prstGeom>
          <a:ln w="5715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21" name="Прямоугольник 20"/>
          <p:cNvSpPr/>
          <p:nvPr/>
        </p:nvSpPr>
        <p:spPr>
          <a:xfrm flipH="1">
            <a:off x="3220076" y="5686132"/>
            <a:ext cx="1921488" cy="134981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8" rIns="91426" bIns="45718"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035963" y="3655767"/>
            <a:ext cx="120089" cy="175238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8" rIns="91426" bIns="45718"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347810" y="3570543"/>
            <a:ext cx="120163" cy="213311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8" rIns="91426" bIns="45718"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0069801" y="3561636"/>
            <a:ext cx="157007" cy="2124496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8" rIns="91426" bIns="45718"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 flipH="1">
            <a:off x="7322671" y="3355857"/>
            <a:ext cx="1921488" cy="128963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8" rIns="91426" bIns="45718"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grpSp>
        <p:nvGrpSpPr>
          <p:cNvPr id="26" name="Группа 25"/>
          <p:cNvGrpSpPr/>
          <p:nvPr/>
        </p:nvGrpSpPr>
        <p:grpSpPr>
          <a:xfrm>
            <a:off x="504782" y="3082772"/>
            <a:ext cx="3660030" cy="3030958"/>
            <a:chOff x="504774" y="3887294"/>
            <a:chExt cx="3096124" cy="2025526"/>
          </a:xfrm>
        </p:grpSpPr>
        <p:sp>
          <p:nvSpPr>
            <p:cNvPr id="27" name="Скругленный прямоугольник 26"/>
            <p:cNvSpPr/>
            <p:nvPr/>
          </p:nvSpPr>
          <p:spPr>
            <a:xfrm>
              <a:off x="504774" y="4436431"/>
              <a:ext cx="3096124" cy="402610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  <p:sp>
          <p:nvSpPr>
            <p:cNvPr id="28" name="Скругленный прямоугольник 27"/>
            <p:cNvSpPr/>
            <p:nvPr/>
          </p:nvSpPr>
          <p:spPr>
            <a:xfrm>
              <a:off x="504774" y="5482927"/>
              <a:ext cx="3096124" cy="429893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  <p:sp>
          <p:nvSpPr>
            <p:cNvPr id="30" name="Скругленный прямоугольник 29"/>
            <p:cNvSpPr/>
            <p:nvPr/>
          </p:nvSpPr>
          <p:spPr>
            <a:xfrm>
              <a:off x="504774" y="3887294"/>
              <a:ext cx="3096124" cy="415067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31" name="Группа 30"/>
          <p:cNvGrpSpPr/>
          <p:nvPr/>
        </p:nvGrpSpPr>
        <p:grpSpPr>
          <a:xfrm>
            <a:off x="4353156" y="3082764"/>
            <a:ext cx="3727589" cy="3030149"/>
            <a:chOff x="504774" y="3772509"/>
            <a:chExt cx="3096124" cy="2265316"/>
          </a:xfrm>
          <a:solidFill>
            <a:schemeClr val="bg1"/>
          </a:solidFill>
        </p:grpSpPr>
        <p:sp>
          <p:nvSpPr>
            <p:cNvPr id="32" name="Скругленный прямоугольник 31"/>
            <p:cNvSpPr/>
            <p:nvPr/>
          </p:nvSpPr>
          <p:spPr>
            <a:xfrm>
              <a:off x="516834" y="4495616"/>
              <a:ext cx="3081149" cy="449395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  <p:sp>
          <p:nvSpPr>
            <p:cNvPr id="33" name="Скругленный прямоугольник 32"/>
            <p:cNvSpPr/>
            <p:nvPr/>
          </p:nvSpPr>
          <p:spPr>
            <a:xfrm>
              <a:off x="504774" y="5424977"/>
              <a:ext cx="3096124" cy="612848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  <p:sp>
          <p:nvSpPr>
            <p:cNvPr id="34" name="Скругленный прямоугольник 33"/>
            <p:cNvSpPr/>
            <p:nvPr/>
          </p:nvSpPr>
          <p:spPr>
            <a:xfrm>
              <a:off x="527300" y="3772509"/>
              <a:ext cx="3073598" cy="688878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36" name="Группа 35"/>
          <p:cNvGrpSpPr/>
          <p:nvPr/>
        </p:nvGrpSpPr>
        <p:grpSpPr>
          <a:xfrm>
            <a:off x="8425340" y="3107428"/>
            <a:ext cx="3254437" cy="3006291"/>
            <a:chOff x="503317" y="3887293"/>
            <a:chExt cx="3109641" cy="2763840"/>
          </a:xfrm>
        </p:grpSpPr>
        <p:sp>
          <p:nvSpPr>
            <p:cNvPr id="37" name="Скругленный прямоугольник 36"/>
            <p:cNvSpPr/>
            <p:nvPr/>
          </p:nvSpPr>
          <p:spPr>
            <a:xfrm>
              <a:off x="516834" y="4400639"/>
              <a:ext cx="3096124" cy="548339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  <p:sp>
          <p:nvSpPr>
            <p:cNvPr id="38" name="Скругленный прямоугольник 37"/>
            <p:cNvSpPr/>
            <p:nvPr/>
          </p:nvSpPr>
          <p:spPr>
            <a:xfrm>
              <a:off x="504774" y="5032952"/>
              <a:ext cx="3096124" cy="548339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  <p:sp>
          <p:nvSpPr>
            <p:cNvPr id="39" name="Скругленный прямоугольник 38"/>
            <p:cNvSpPr/>
            <p:nvPr/>
          </p:nvSpPr>
          <p:spPr>
            <a:xfrm>
              <a:off x="504774" y="3887293"/>
              <a:ext cx="3096124" cy="425767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  <p:sp>
          <p:nvSpPr>
            <p:cNvPr id="40" name="Скругленный прямоугольник 39"/>
            <p:cNvSpPr/>
            <p:nvPr/>
          </p:nvSpPr>
          <p:spPr>
            <a:xfrm>
              <a:off x="503317" y="6200989"/>
              <a:ext cx="3096124" cy="450144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</p:grpSp>
      <p:sp>
        <p:nvSpPr>
          <p:cNvPr id="41" name="Прямоугольник 40"/>
          <p:cNvSpPr/>
          <p:nvPr/>
        </p:nvSpPr>
        <p:spPr>
          <a:xfrm>
            <a:off x="609008" y="3207276"/>
            <a:ext cx="3572907" cy="461665"/>
          </a:xfrm>
          <a:prstGeom prst="rect">
            <a:avLst/>
          </a:prstGeom>
        </p:spPr>
        <p:txBody>
          <a:bodyPr wrap="square" lIns="91426" tIns="45718" rIns="91426" bIns="45718">
            <a:spAutoFit/>
          </a:bodyPr>
          <a:lstStyle/>
          <a:p>
            <a:pPr algn="just"/>
            <a:r>
              <a:rPr lang="ru-RU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серии консультационных совещаний с региональными управленческими командами </a:t>
            </a:r>
          </a:p>
        </p:txBody>
      </p:sp>
      <p:sp>
        <p:nvSpPr>
          <p:cNvPr id="42" name="Прямоугольник 41"/>
          <p:cNvSpPr/>
          <p:nvPr/>
        </p:nvSpPr>
        <p:spPr>
          <a:xfrm>
            <a:off x="593227" y="3895368"/>
            <a:ext cx="3486992" cy="646331"/>
          </a:xfrm>
          <a:prstGeom prst="rect">
            <a:avLst/>
          </a:prstGeom>
        </p:spPr>
        <p:txBody>
          <a:bodyPr wrap="square" lIns="91426" tIns="45718" rIns="91426" bIns="45718">
            <a:spAutoFit/>
          </a:bodyPr>
          <a:lstStyle/>
          <a:p>
            <a:pPr algn="just"/>
            <a:r>
              <a:rPr lang="ru-RU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Диссеминация региональных управленческих практик по управлению процессами формирования функциональной грамотности</a:t>
            </a:r>
            <a:endParaRPr lang="ru-RU" sz="1200" dirty="0">
              <a:solidFill>
                <a:prstClr val="black"/>
              </a:solidFill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639917" y="5470446"/>
            <a:ext cx="3422984" cy="461661"/>
          </a:xfrm>
          <a:prstGeom prst="rect">
            <a:avLst/>
          </a:prstGeom>
        </p:spPr>
        <p:txBody>
          <a:bodyPr wrap="square" lIns="91426" tIns="45718" rIns="91426" bIns="45718">
            <a:spAutoFit/>
          </a:bodyPr>
          <a:lstStyle/>
          <a:p>
            <a:pPr algn="just"/>
            <a:r>
              <a:rPr lang="ru-RU" sz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медиаплана по вопросам формирования функциональной грамотности</a:t>
            </a:r>
            <a:endParaRPr lang="ru-RU" sz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4505023" y="3135396"/>
            <a:ext cx="3450972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26" tIns="45718" rIns="91426" bIns="45718">
            <a:spAutoFit/>
          </a:bodyPr>
          <a:lstStyle/>
          <a:p>
            <a:pPr algn="just"/>
            <a:r>
              <a:rPr lang="ru-RU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повышения квалификации педагогических команд по направлениям функциональной грамотности, развитию ИКТ-компетенций</a:t>
            </a:r>
            <a:endParaRPr lang="ru-RU" sz="1200" dirty="0">
              <a:solidFill>
                <a:prstClr val="black"/>
              </a:solidFill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4498636" y="4110301"/>
            <a:ext cx="3424584" cy="461665"/>
          </a:xfrm>
          <a:prstGeom prst="rect">
            <a:avLst/>
          </a:prstGeom>
          <a:solidFill>
            <a:schemeClr val="bg1"/>
          </a:solidFill>
        </p:spPr>
        <p:txBody>
          <a:bodyPr wrap="square" lIns="91426" tIns="45718" rIns="91426" bIns="45718">
            <a:spAutoFit/>
          </a:bodyPr>
          <a:lstStyle/>
          <a:p>
            <a:pPr algn="just"/>
            <a:r>
              <a:rPr lang="ru-RU" sz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образовательных событий по </a:t>
            </a:r>
            <a:r>
              <a:rPr lang="ru-RU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формированию функциональной грамотности</a:t>
            </a:r>
            <a:endParaRPr lang="ru-RU" sz="1200" dirty="0">
              <a:solidFill>
                <a:prstClr val="black"/>
              </a:solidFill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4470435" y="5293157"/>
            <a:ext cx="3617377" cy="769441"/>
          </a:xfrm>
          <a:prstGeom prst="rect">
            <a:avLst/>
          </a:prstGeom>
        </p:spPr>
        <p:txBody>
          <a:bodyPr wrap="square" lIns="91426" tIns="45718" rIns="91426" bIns="45718">
            <a:spAutoFit/>
          </a:bodyPr>
          <a:lstStyle/>
          <a:p>
            <a:pPr algn="just"/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тренировочных мероприятий с использованием электронного банка заданий для оценки функциональной </a:t>
            </a:r>
            <a:r>
              <a:rPr lang="ru-RU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грамотности (</a:t>
            </a:r>
            <a:r>
              <a:rPr lang="ru-RU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https</a:t>
            </a: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://fg.resh.edu.ru</a:t>
            </a:r>
            <a:r>
              <a:rPr lang="ru-RU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/</a:t>
            </a:r>
            <a:r>
              <a:rPr lang="ru-RU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методических изданий «Учимся для жизни»</a:t>
            </a:r>
          </a:p>
        </p:txBody>
      </p:sp>
      <p:sp>
        <p:nvSpPr>
          <p:cNvPr id="49" name="Прямоугольник 48"/>
          <p:cNvSpPr/>
          <p:nvPr/>
        </p:nvSpPr>
        <p:spPr>
          <a:xfrm>
            <a:off x="8531977" y="3136187"/>
            <a:ext cx="3055307" cy="461665"/>
          </a:xfrm>
          <a:prstGeom prst="rect">
            <a:avLst/>
          </a:prstGeom>
        </p:spPr>
        <p:txBody>
          <a:bodyPr wrap="square" lIns="91426" tIns="45718" rIns="91426" bIns="45718">
            <a:spAutoFit/>
          </a:bodyPr>
          <a:lstStyle/>
          <a:p>
            <a:pPr algn="just"/>
            <a:r>
              <a:rPr lang="ru-RU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индивидуальных контрольных собеседований с регионами РФ</a:t>
            </a:r>
            <a:endParaRPr lang="ru-RU" sz="1200" dirty="0">
              <a:solidFill>
                <a:prstClr val="black"/>
              </a:solidFill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8561556" y="3694424"/>
            <a:ext cx="3071512" cy="600164"/>
          </a:xfrm>
          <a:prstGeom prst="rect">
            <a:avLst/>
          </a:prstGeom>
        </p:spPr>
        <p:txBody>
          <a:bodyPr wrap="square" lIns="91426" tIns="45718" rIns="91426" bIns="45718">
            <a:spAutoFit/>
          </a:bodyPr>
          <a:lstStyle/>
          <a:p>
            <a:pPr algn="just"/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совещаний по федеральным округам и контрольных экспертных выездов в субъекты РФ</a:t>
            </a:r>
            <a:endParaRPr lang="ru-RU" sz="1100" dirty="0">
              <a:solidFill>
                <a:prstClr val="black"/>
              </a:solidFill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8549581" y="4379266"/>
            <a:ext cx="3020099" cy="600164"/>
          </a:xfrm>
          <a:prstGeom prst="rect">
            <a:avLst/>
          </a:prstGeom>
        </p:spPr>
        <p:txBody>
          <a:bodyPr wrap="square" lIns="91426" tIns="45718" rIns="91426" bIns="45718">
            <a:spAutoFit/>
          </a:bodyPr>
          <a:lstStyle/>
          <a:p>
            <a:pPr algn="just"/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Мониторинг и оценка качества реализации организационно-управленческих механизмов формирования ФГ</a:t>
            </a:r>
            <a:endParaRPr lang="ru-RU" sz="1100" dirty="0">
              <a:solidFill>
                <a:prstClr val="black"/>
              </a:solidFill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8502786" y="5677877"/>
            <a:ext cx="3082607" cy="430883"/>
          </a:xfrm>
          <a:prstGeom prst="rect">
            <a:avLst/>
          </a:prstGeom>
        </p:spPr>
        <p:txBody>
          <a:bodyPr wrap="square" lIns="91426" tIns="45718" rIns="91426" bIns="45718">
            <a:spAutoFit/>
          </a:bodyPr>
          <a:lstStyle/>
          <a:p>
            <a:pPr algn="just"/>
            <a:r>
              <a:rPr lang="ru-RU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 своевременности и качества новостной информации в региональных СМИ</a:t>
            </a:r>
            <a:endParaRPr lang="ru-RU" sz="11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012766" y="1185777"/>
            <a:ext cx="1642823" cy="338555"/>
          </a:xfrm>
          <a:prstGeom prst="rect">
            <a:avLst/>
          </a:prstGeom>
          <a:noFill/>
        </p:spPr>
        <p:txBody>
          <a:bodyPr wrap="none" lIns="91426" tIns="45718" rIns="91426" bIns="45718" rtlCol="0">
            <a:spAutoFit/>
          </a:bodyPr>
          <a:lstStyle/>
          <a:p>
            <a:r>
              <a:rPr lang="ru-RU" sz="1600" dirty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ноябрь - декабрь</a:t>
            </a:r>
          </a:p>
        </p:txBody>
      </p:sp>
      <p:sp>
        <p:nvSpPr>
          <p:cNvPr id="55" name="Прямоугольник 54"/>
          <p:cNvSpPr/>
          <p:nvPr/>
        </p:nvSpPr>
        <p:spPr>
          <a:xfrm>
            <a:off x="5297101" y="1182057"/>
            <a:ext cx="1551131" cy="338555"/>
          </a:xfrm>
          <a:prstGeom prst="rect">
            <a:avLst/>
          </a:prstGeom>
        </p:spPr>
        <p:txBody>
          <a:bodyPr wrap="none" lIns="91426" tIns="45718" rIns="91426" bIns="45718">
            <a:spAutoFit/>
          </a:bodyPr>
          <a:lstStyle/>
          <a:p>
            <a:r>
              <a:rPr lang="ru-RU" sz="1600" dirty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январь-февраль</a:t>
            </a:r>
          </a:p>
        </p:txBody>
      </p:sp>
      <p:sp>
        <p:nvSpPr>
          <p:cNvPr id="56" name="Прямоугольник 55"/>
          <p:cNvSpPr/>
          <p:nvPr/>
        </p:nvSpPr>
        <p:spPr>
          <a:xfrm>
            <a:off x="8747898" y="1162577"/>
            <a:ext cx="1346046" cy="338550"/>
          </a:xfrm>
          <a:prstGeom prst="rect">
            <a:avLst/>
          </a:prstGeom>
        </p:spPr>
        <p:txBody>
          <a:bodyPr wrap="none" lIns="91426" tIns="45718" rIns="91426" bIns="45718">
            <a:spAutoFit/>
          </a:bodyPr>
          <a:lstStyle/>
          <a:p>
            <a:r>
              <a:rPr lang="ru-RU" sz="1600" dirty="0" smtClean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март-декабрь</a:t>
            </a:r>
            <a:endParaRPr lang="ru-RU" sz="1600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0" name="Picture 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225" y="44646"/>
            <a:ext cx="635152" cy="687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3" name="Скругленный прямоугольник 52"/>
          <p:cNvSpPr/>
          <p:nvPr/>
        </p:nvSpPr>
        <p:spPr>
          <a:xfrm>
            <a:off x="4380276" y="4707489"/>
            <a:ext cx="3709560" cy="52213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4505023" y="4762567"/>
            <a:ext cx="3424584" cy="461661"/>
          </a:xfrm>
          <a:prstGeom prst="rect">
            <a:avLst/>
          </a:prstGeom>
          <a:solidFill>
            <a:schemeClr val="bg1"/>
          </a:solidFill>
        </p:spPr>
        <p:txBody>
          <a:bodyPr wrap="square" lIns="91426" tIns="45718" rIns="91426" bIns="45718">
            <a:spAutoFit/>
          </a:bodyPr>
          <a:lstStyle/>
          <a:p>
            <a:pPr algn="just"/>
            <a:r>
              <a:rPr lang="ru-RU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всероссийский открытых уроков по формированию функциональной грамотности</a:t>
            </a:r>
            <a:endParaRPr lang="ru-RU" sz="1200" dirty="0">
              <a:solidFill>
                <a:prstClr val="black"/>
              </a:solidFill>
            </a:endParaRPr>
          </a:p>
        </p:txBody>
      </p:sp>
      <p:sp>
        <p:nvSpPr>
          <p:cNvPr id="61" name="Скругленный прямоугольник 60"/>
          <p:cNvSpPr/>
          <p:nvPr/>
        </p:nvSpPr>
        <p:spPr>
          <a:xfrm>
            <a:off x="490374" y="4699648"/>
            <a:ext cx="3660030" cy="63240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62" name="Прямоугольник 61"/>
          <p:cNvSpPr/>
          <p:nvPr/>
        </p:nvSpPr>
        <p:spPr>
          <a:xfrm>
            <a:off x="636370" y="4720153"/>
            <a:ext cx="3422984" cy="646331"/>
          </a:xfrm>
          <a:prstGeom prst="rect">
            <a:avLst/>
          </a:prstGeom>
        </p:spPr>
        <p:txBody>
          <a:bodyPr wrap="square" lIns="91426" tIns="45718" rIns="91426" bIns="45718">
            <a:spAutoFit/>
          </a:bodyPr>
          <a:lstStyle/>
          <a:p>
            <a:pPr algn="just"/>
            <a:r>
              <a:rPr lang="ru-RU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инструментов для проведения самодиагностики готовности на региональном уровне</a:t>
            </a:r>
          </a:p>
        </p:txBody>
      </p:sp>
      <p:sp>
        <p:nvSpPr>
          <p:cNvPr id="63" name="Скругленный прямоугольник 62"/>
          <p:cNvSpPr/>
          <p:nvPr/>
        </p:nvSpPr>
        <p:spPr>
          <a:xfrm>
            <a:off x="8410932" y="5028391"/>
            <a:ext cx="3240291" cy="51733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64" name="Прямоугольник 63"/>
          <p:cNvSpPr/>
          <p:nvPr/>
        </p:nvSpPr>
        <p:spPr>
          <a:xfrm>
            <a:off x="8535701" y="4993398"/>
            <a:ext cx="3082607" cy="600164"/>
          </a:xfrm>
          <a:prstGeom prst="rect">
            <a:avLst/>
          </a:prstGeom>
        </p:spPr>
        <p:txBody>
          <a:bodyPr wrap="square" lIns="91426" tIns="45718" rIns="91426" bIns="45718">
            <a:spAutoFit/>
          </a:bodyPr>
          <a:lstStyle/>
          <a:p>
            <a:pPr algn="just"/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Заслушивание регионов на совещаниях – «Час региона» (регионы с </a:t>
            </a:r>
            <a:r>
              <a:rPr lang="en-US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баллами по готовности к формированию ФГ)</a:t>
            </a:r>
          </a:p>
        </p:txBody>
      </p:sp>
      <p:pic>
        <p:nvPicPr>
          <p:cNvPr id="65" name="Picture 2">
            <a:extLst>
              <a:ext uri="{FF2B5EF4-FFF2-40B4-BE49-F238E27FC236}">
                <a16:creationId xmlns="" xmlns:a16="http://schemas.microsoft.com/office/drawing/2014/main" id="{F46E483B-011F-46FD-9B04-755AB48F2C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48" y="6339589"/>
            <a:ext cx="1141594" cy="385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752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928316" y="3948163"/>
            <a:ext cx="2705100" cy="43210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Январь 2022 – апрель 2022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19100" y="5331043"/>
            <a:ext cx="3190875" cy="1119604"/>
          </a:xfrm>
          <a:prstGeom prst="rect">
            <a:avLst/>
          </a:prstGeom>
          <a:solidFill>
            <a:srgbClr val="20377B"/>
          </a:solidFill>
          <a:ln/>
          <a:effectLst>
            <a:outerShdw blurRad="381000" dist="165100" dir="5400000" sx="74000" sy="74000" algn="ctr" rotWithShape="0">
              <a:schemeClr val="bg1">
                <a:lumMod val="50000"/>
              </a:scheme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ru-RU" sz="2400" b="1" dirty="0" smtClean="0">
                <a:ln w="0"/>
                <a:solidFill>
                  <a:prstClr val="white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Реализация обновленных ФГОС НОО и ООО</a:t>
            </a:r>
            <a:endParaRPr lang="ru-RU" sz="2400" b="1" dirty="0">
              <a:ln w="0"/>
              <a:solidFill>
                <a:prstClr val="white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19098" y="3524032"/>
            <a:ext cx="3190875" cy="1237838"/>
          </a:xfrm>
          <a:prstGeom prst="rect">
            <a:avLst/>
          </a:prstGeom>
          <a:solidFill>
            <a:srgbClr val="20377B"/>
          </a:solidFill>
          <a:ln/>
          <a:effectLst>
            <a:outerShdw blurRad="381000" dist="165100" dir="5400000" sx="74000" sy="74000" algn="ctr" rotWithShape="0">
              <a:schemeClr val="bg1">
                <a:lumMod val="50000"/>
              </a:scheme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ru-RU" sz="2400" b="1" dirty="0" smtClean="0">
                <a:ln w="0"/>
                <a:solidFill>
                  <a:prstClr val="white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Формирование функциональной грамотности</a:t>
            </a:r>
            <a:endParaRPr lang="en-US" sz="2400" b="1" dirty="0" smtClean="0">
              <a:ln w="0"/>
              <a:solidFill>
                <a:prstClr val="white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Объект 5"/>
          <p:cNvSpPr>
            <a:spLocks noGrp="1"/>
          </p:cNvSpPr>
          <p:nvPr>
            <p:ph sz="quarter" idx="4"/>
          </p:nvPr>
        </p:nvSpPr>
        <p:spPr>
          <a:xfrm>
            <a:off x="3868640" y="5759298"/>
            <a:ext cx="2831120" cy="40812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Сентябрь 2022 – май 2023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Google Shape;202;g10404eab96a_0_40"/>
          <p:cNvSpPr txBox="1"/>
          <p:nvPr/>
        </p:nvSpPr>
        <p:spPr>
          <a:xfrm>
            <a:off x="6911535" y="3629665"/>
            <a:ext cx="4871140" cy="1393096"/>
          </a:xfrm>
          <a:prstGeom prst="rect">
            <a:avLst/>
          </a:prstGeom>
          <a:noFill/>
          <a:ln w="9525" cap="flat" cmpd="sng">
            <a:solidFill>
              <a:srgbClr val="9E9E9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000" tIns="27000" rIns="27000" bIns="27000" anchor="t" anchorCtr="0">
            <a:noAutofit/>
          </a:bodyPr>
          <a:lstStyle/>
          <a:p>
            <a:pPr algn="just">
              <a:lnSpc>
                <a:spcPct val="80000"/>
              </a:lnSpc>
              <a:buClr>
                <a:srgbClr val="4D5156"/>
              </a:buClr>
              <a:buSzPts val="700"/>
            </a:pPr>
            <a:endParaRPr lang="ru-RU" sz="1600" dirty="0" smtClean="0">
              <a:solidFill>
                <a:srgbClr val="4D5156"/>
              </a:solidFill>
              <a:latin typeface="Times New Roman" panose="02020603050405020304" pitchFamily="18" charset="0"/>
              <a:ea typeface="Montserrat"/>
              <a:cs typeface="Times New Roman" panose="02020603050405020304" pitchFamily="18" charset="0"/>
              <a:sym typeface="Montserrat"/>
            </a:endParaRPr>
          </a:p>
          <a:p>
            <a:pPr algn="just">
              <a:lnSpc>
                <a:spcPct val="80000"/>
              </a:lnSpc>
              <a:buClr>
                <a:srgbClr val="4D5156"/>
              </a:buClr>
              <a:buSzPts val="700"/>
            </a:pPr>
            <a:r>
              <a:rPr lang="ru-RU" sz="1600" dirty="0" smtClean="0">
                <a:solidFill>
                  <a:srgbClr val="4D5156"/>
                </a:solidFill>
                <a:latin typeface="Times New Roman" panose="02020603050405020304" pitchFamily="18" charset="0"/>
                <a:ea typeface="Montserrat"/>
                <a:cs typeface="Times New Roman" panose="02020603050405020304" pitchFamily="18" charset="0"/>
                <a:sym typeface="Montserrat"/>
              </a:rPr>
              <a:t>Участие российских школьников </a:t>
            </a:r>
            <a:r>
              <a:rPr lang="ru-RU" sz="1600" dirty="0">
                <a:solidFill>
                  <a:srgbClr val="4D5156"/>
                </a:solidFill>
                <a:latin typeface="Times New Roman" panose="02020603050405020304" pitchFamily="18" charset="0"/>
                <a:ea typeface="Montserrat"/>
                <a:cs typeface="Times New Roman" panose="02020603050405020304" pitchFamily="18" charset="0"/>
                <a:sym typeface="Montserrat"/>
              </a:rPr>
              <a:t>в </a:t>
            </a:r>
            <a:r>
              <a:rPr lang="ru-RU" sz="1600" dirty="0" smtClean="0">
                <a:solidFill>
                  <a:srgbClr val="4D5156"/>
                </a:solidFill>
                <a:latin typeface="Times New Roman" panose="02020603050405020304" pitchFamily="18" charset="0"/>
                <a:ea typeface="Montserrat"/>
                <a:cs typeface="Times New Roman" panose="02020603050405020304" pitchFamily="18" charset="0"/>
                <a:sym typeface="Montserrat"/>
              </a:rPr>
              <a:t>международных исследованиях </a:t>
            </a:r>
            <a:r>
              <a:rPr lang="ru-RU" sz="1600" dirty="0">
                <a:solidFill>
                  <a:srgbClr val="4D5156"/>
                </a:solidFill>
                <a:latin typeface="Times New Roman" panose="02020603050405020304" pitchFamily="18" charset="0"/>
                <a:ea typeface="Montserrat"/>
                <a:cs typeface="Times New Roman" panose="02020603050405020304" pitchFamily="18" charset="0"/>
                <a:sym typeface="Montserrat"/>
              </a:rPr>
              <a:t>по оценке образовательных достижений </a:t>
            </a:r>
            <a:r>
              <a:rPr lang="ru-RU" sz="1600" dirty="0" smtClean="0">
                <a:solidFill>
                  <a:srgbClr val="4D5156"/>
                </a:solidFill>
                <a:latin typeface="Times New Roman" panose="02020603050405020304" pitchFamily="18" charset="0"/>
                <a:ea typeface="Montserrat"/>
                <a:cs typeface="Times New Roman" panose="02020603050405020304" pitchFamily="18" charset="0"/>
                <a:sym typeface="Montserrat"/>
              </a:rPr>
              <a:t>учащихся </a:t>
            </a:r>
            <a:r>
              <a:rPr lang="en-US" sz="1600" dirty="0" smtClean="0">
                <a:solidFill>
                  <a:srgbClr val="4D5156"/>
                </a:solidFill>
                <a:latin typeface="Times New Roman" panose="02020603050405020304" pitchFamily="18" charset="0"/>
                <a:ea typeface="Montserrat"/>
                <a:cs typeface="Times New Roman" panose="02020603050405020304" pitchFamily="18" charset="0"/>
                <a:sym typeface="Montserrat"/>
              </a:rPr>
              <a:t>PISA</a:t>
            </a:r>
            <a:r>
              <a:rPr lang="ru-RU" sz="1600" dirty="0" smtClean="0">
                <a:solidFill>
                  <a:srgbClr val="4D5156"/>
                </a:solidFill>
                <a:latin typeface="Times New Roman" panose="02020603050405020304" pitchFamily="18" charset="0"/>
                <a:ea typeface="Montserrat"/>
                <a:cs typeface="Times New Roman" panose="02020603050405020304" pitchFamily="18" charset="0"/>
                <a:sym typeface="Montserrat"/>
              </a:rPr>
              <a:t>:</a:t>
            </a:r>
            <a:endParaRPr lang="ru-RU" sz="1600" dirty="0">
              <a:solidFill>
                <a:srgbClr val="4D5156"/>
              </a:solidFill>
              <a:latin typeface="Times New Roman" panose="02020603050405020304" pitchFamily="18" charset="0"/>
              <a:ea typeface="Montserrat"/>
              <a:cs typeface="Times New Roman" panose="02020603050405020304" pitchFamily="18" charset="0"/>
              <a:sym typeface="Montserrat"/>
            </a:endParaRPr>
          </a:p>
          <a:p>
            <a:pPr>
              <a:lnSpc>
                <a:spcPct val="80000"/>
              </a:lnSpc>
              <a:buClr>
                <a:srgbClr val="4D5156"/>
              </a:buClr>
              <a:buSzPts val="700"/>
            </a:pPr>
            <a:r>
              <a:rPr lang="ru-RU" sz="1600" dirty="0" smtClean="0">
                <a:solidFill>
                  <a:srgbClr val="4D5156"/>
                </a:solidFill>
                <a:latin typeface="Times New Roman" panose="02020603050405020304" pitchFamily="18" charset="0"/>
                <a:ea typeface="Montserrat"/>
                <a:cs typeface="Times New Roman" panose="02020603050405020304" pitchFamily="18" charset="0"/>
                <a:sym typeface="Montserrat"/>
              </a:rPr>
              <a:t> </a:t>
            </a:r>
          </a:p>
          <a:p>
            <a:pPr>
              <a:lnSpc>
                <a:spcPct val="80000"/>
              </a:lnSpc>
              <a:buClr>
                <a:srgbClr val="4D5156"/>
              </a:buClr>
              <a:buSzPts val="700"/>
            </a:pPr>
            <a:r>
              <a:rPr lang="ru-RU" sz="1600" dirty="0" smtClean="0">
                <a:solidFill>
                  <a:srgbClr val="4D5156"/>
                </a:solidFill>
                <a:latin typeface="Times New Roman" panose="02020603050405020304" pitchFamily="18" charset="0"/>
                <a:ea typeface="Montserrat"/>
                <a:cs typeface="Times New Roman" panose="02020603050405020304" pitchFamily="18" charset="0"/>
                <a:sym typeface="Montserrat"/>
              </a:rPr>
              <a:t> - 43 региона РФ</a:t>
            </a:r>
          </a:p>
          <a:p>
            <a:pPr>
              <a:lnSpc>
                <a:spcPct val="80000"/>
              </a:lnSpc>
              <a:buClr>
                <a:srgbClr val="4D5156"/>
              </a:buClr>
              <a:buSzPts val="700"/>
            </a:pPr>
            <a:r>
              <a:rPr lang="ru-RU" sz="1600" dirty="0" smtClean="0">
                <a:solidFill>
                  <a:srgbClr val="4D5156"/>
                </a:solidFill>
                <a:latin typeface="Times New Roman" panose="02020603050405020304" pitchFamily="18" charset="0"/>
                <a:ea typeface="Montserrat"/>
                <a:cs typeface="Times New Roman" panose="02020603050405020304" pitchFamily="18" charset="0"/>
                <a:sym typeface="Montserrat"/>
              </a:rPr>
              <a:t> - 265 </a:t>
            </a:r>
            <a:r>
              <a:rPr lang="ru-RU" sz="1600" dirty="0">
                <a:solidFill>
                  <a:srgbClr val="4D5156"/>
                </a:solidFill>
                <a:latin typeface="Times New Roman" panose="02020603050405020304" pitchFamily="18" charset="0"/>
                <a:ea typeface="Montserrat"/>
                <a:cs typeface="Times New Roman" panose="02020603050405020304" pitchFamily="18" charset="0"/>
                <a:sym typeface="Montserrat"/>
              </a:rPr>
              <a:t>школ</a:t>
            </a:r>
          </a:p>
          <a:p>
            <a:pPr algn="r">
              <a:lnSpc>
                <a:spcPct val="80000"/>
              </a:lnSpc>
              <a:buClr>
                <a:srgbClr val="4D5156"/>
              </a:buClr>
              <a:buSzPts val="700"/>
            </a:pPr>
            <a:endParaRPr lang="ru-RU" sz="1600" dirty="0">
              <a:solidFill>
                <a:srgbClr val="4D5156"/>
              </a:solidFill>
              <a:latin typeface="Times New Roman" panose="02020603050405020304" pitchFamily="18" charset="0"/>
              <a:ea typeface="Montserrat"/>
              <a:cs typeface="Times New Roman" panose="02020603050405020304" pitchFamily="18" charset="0"/>
              <a:sym typeface="Montserrat"/>
            </a:endParaRPr>
          </a:p>
          <a:p>
            <a:pPr algn="just">
              <a:lnSpc>
                <a:spcPct val="80000"/>
              </a:lnSpc>
              <a:buClr>
                <a:srgbClr val="4D5156"/>
              </a:buClr>
              <a:buSzPts val="700"/>
            </a:pPr>
            <a:endParaRPr lang="ru-RU" sz="1600" dirty="0" smtClean="0">
              <a:solidFill>
                <a:srgbClr val="4D5156"/>
              </a:solidFill>
              <a:latin typeface="Times New Roman" panose="02020603050405020304" pitchFamily="18" charset="0"/>
              <a:ea typeface="Montserrat"/>
              <a:cs typeface="Times New Roman" panose="02020603050405020304" pitchFamily="18" charset="0"/>
              <a:sym typeface="Montserrat"/>
            </a:endParaRPr>
          </a:p>
          <a:p>
            <a:pPr algn="just">
              <a:lnSpc>
                <a:spcPct val="80000"/>
              </a:lnSpc>
              <a:buClr>
                <a:srgbClr val="4D5156"/>
              </a:buClr>
              <a:buSzPts val="700"/>
            </a:pPr>
            <a:endParaRPr sz="1600" dirty="0">
              <a:solidFill>
                <a:srgbClr val="4D5156"/>
              </a:solidFill>
              <a:latin typeface="Times New Roman" panose="02020603050405020304" pitchFamily="18" charset="0"/>
              <a:ea typeface="Montserrat"/>
              <a:cs typeface="Times New Roman" panose="02020603050405020304" pitchFamily="18" charset="0"/>
              <a:sym typeface="Montserrat"/>
            </a:endParaRPr>
          </a:p>
        </p:txBody>
      </p:sp>
      <p:cxnSp>
        <p:nvCxnSpPr>
          <p:cNvPr id="16" name="Google Shape;236;g10404eab96a_0_40"/>
          <p:cNvCxnSpPr>
            <a:cxnSpLocks/>
          </p:cNvCxnSpPr>
          <p:nvPr/>
        </p:nvCxnSpPr>
        <p:spPr>
          <a:xfrm>
            <a:off x="6731305" y="3450147"/>
            <a:ext cx="0" cy="3182838"/>
          </a:xfrm>
          <a:prstGeom prst="straightConnector1">
            <a:avLst/>
          </a:prstGeom>
          <a:noFill/>
          <a:ln w="28575" cap="flat" cmpd="sng">
            <a:solidFill>
              <a:srgbClr val="8C8C8C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17" name="Google Shape;236;g10404eab96a_0_40"/>
          <p:cNvCxnSpPr>
            <a:cxnSpLocks/>
          </p:cNvCxnSpPr>
          <p:nvPr/>
        </p:nvCxnSpPr>
        <p:spPr>
          <a:xfrm>
            <a:off x="3831830" y="3378897"/>
            <a:ext cx="0" cy="3252113"/>
          </a:xfrm>
          <a:prstGeom prst="straightConnector1">
            <a:avLst/>
          </a:prstGeom>
          <a:noFill/>
          <a:ln w="28575" cap="flat" cmpd="sng">
            <a:solidFill>
              <a:srgbClr val="8C8C8C"/>
            </a:solidFill>
            <a:prstDash val="dot"/>
            <a:round/>
            <a:headEnd type="none" w="med" len="med"/>
            <a:tailEnd type="none" w="med" len="med"/>
          </a:ln>
        </p:spPr>
      </p:cxnSp>
      <p:sp>
        <p:nvSpPr>
          <p:cNvPr id="19" name="Google Shape;202;g10404eab96a_0_40"/>
          <p:cNvSpPr txBox="1"/>
          <p:nvPr/>
        </p:nvSpPr>
        <p:spPr>
          <a:xfrm>
            <a:off x="6911535" y="5320410"/>
            <a:ext cx="4871140" cy="1197347"/>
          </a:xfrm>
          <a:prstGeom prst="rect">
            <a:avLst/>
          </a:prstGeom>
          <a:noFill/>
          <a:ln w="9525" cap="flat" cmpd="sng">
            <a:solidFill>
              <a:srgbClr val="9E9E9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000" tIns="27000" rIns="27000" bIns="27000" anchor="t" anchorCtr="0">
            <a:noAutofit/>
          </a:bodyPr>
          <a:lstStyle/>
          <a:p>
            <a:pPr algn="just">
              <a:lnSpc>
                <a:spcPct val="80000"/>
              </a:lnSpc>
              <a:buClr>
                <a:srgbClr val="4D5156"/>
              </a:buClr>
              <a:buSzPts val="700"/>
            </a:pPr>
            <a:endParaRPr lang="ru-RU" sz="1600" dirty="0" smtClean="0">
              <a:solidFill>
                <a:srgbClr val="4D5156"/>
              </a:solidFill>
              <a:latin typeface="Times New Roman" panose="02020603050405020304" pitchFamily="18" charset="0"/>
              <a:ea typeface="Montserrat"/>
              <a:cs typeface="Times New Roman" panose="02020603050405020304" pitchFamily="18" charset="0"/>
              <a:sym typeface="Montserrat"/>
            </a:endParaRPr>
          </a:p>
          <a:p>
            <a:pPr algn="just">
              <a:lnSpc>
                <a:spcPct val="80000"/>
              </a:lnSpc>
              <a:buClr>
                <a:srgbClr val="4D5156"/>
              </a:buClr>
              <a:buSzPts val="700"/>
            </a:pPr>
            <a:endParaRPr lang="ru-RU" sz="1600" dirty="0" smtClean="0">
              <a:solidFill>
                <a:srgbClr val="4D5156"/>
              </a:solidFill>
              <a:latin typeface="Times New Roman" panose="02020603050405020304" pitchFamily="18" charset="0"/>
              <a:ea typeface="Montserrat"/>
              <a:cs typeface="Times New Roman" panose="02020603050405020304" pitchFamily="18" charset="0"/>
              <a:sym typeface="Montserrat"/>
            </a:endParaRPr>
          </a:p>
          <a:p>
            <a:pPr algn="just">
              <a:lnSpc>
                <a:spcPct val="80000"/>
              </a:lnSpc>
              <a:buClr>
                <a:srgbClr val="4D5156"/>
              </a:buClr>
              <a:buSzPts val="700"/>
            </a:pPr>
            <a:r>
              <a:rPr lang="ru-RU" sz="1600" dirty="0" smtClean="0">
                <a:solidFill>
                  <a:srgbClr val="4D5156"/>
                </a:solidFill>
                <a:latin typeface="Times New Roman" panose="02020603050405020304" pitchFamily="18" charset="0"/>
                <a:ea typeface="Montserrat"/>
                <a:cs typeface="Times New Roman" panose="02020603050405020304" pitchFamily="18" charset="0"/>
                <a:sym typeface="Montserrat"/>
              </a:rPr>
              <a:t>Реализация обновленных ФГОС в штатном режиме во всех школах Российской Федерации</a:t>
            </a:r>
            <a:endParaRPr sz="1600" dirty="0">
              <a:solidFill>
                <a:srgbClr val="4D5156"/>
              </a:solidFill>
              <a:latin typeface="Times New Roman" panose="02020603050405020304" pitchFamily="18" charset="0"/>
              <a:ea typeface="Montserrat"/>
              <a:cs typeface="Times New Roman" panose="02020603050405020304" pitchFamily="18" charset="0"/>
              <a:sym typeface="Montserrat"/>
            </a:endParaRPr>
          </a:p>
        </p:txBody>
      </p:sp>
      <p:cxnSp>
        <p:nvCxnSpPr>
          <p:cNvPr id="20" name="Google Shape;206;g10404eab96a_0_40"/>
          <p:cNvCxnSpPr>
            <a:cxnSpLocks/>
          </p:cNvCxnSpPr>
          <p:nvPr/>
        </p:nvCxnSpPr>
        <p:spPr>
          <a:xfrm flipV="1">
            <a:off x="3609973" y="4128042"/>
            <a:ext cx="423810" cy="2"/>
          </a:xfrm>
          <a:prstGeom prst="straightConnector1">
            <a:avLst/>
          </a:prstGeom>
          <a:noFill/>
          <a:ln w="28575" cap="flat" cmpd="sng">
            <a:solidFill>
              <a:srgbClr val="8C8C8C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21" name="Google Shape;206;g10404eab96a_0_40"/>
          <p:cNvCxnSpPr>
            <a:cxnSpLocks/>
          </p:cNvCxnSpPr>
          <p:nvPr/>
        </p:nvCxnSpPr>
        <p:spPr>
          <a:xfrm flipV="1">
            <a:off x="6465950" y="4145646"/>
            <a:ext cx="423810" cy="2"/>
          </a:xfrm>
          <a:prstGeom prst="straightConnector1">
            <a:avLst/>
          </a:prstGeom>
          <a:noFill/>
          <a:ln w="28575" cap="flat" cmpd="sng">
            <a:solidFill>
              <a:srgbClr val="8C8C8C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24" name="Google Shape;206;g10404eab96a_0_40"/>
          <p:cNvCxnSpPr>
            <a:cxnSpLocks/>
          </p:cNvCxnSpPr>
          <p:nvPr/>
        </p:nvCxnSpPr>
        <p:spPr>
          <a:xfrm flipV="1">
            <a:off x="3604171" y="5890969"/>
            <a:ext cx="423810" cy="2"/>
          </a:xfrm>
          <a:prstGeom prst="straightConnector1">
            <a:avLst/>
          </a:prstGeom>
          <a:noFill/>
          <a:ln w="28575" cap="flat" cmpd="sng">
            <a:solidFill>
              <a:srgbClr val="8C8C8C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25" name="Google Shape;206;g10404eab96a_0_40"/>
          <p:cNvCxnSpPr>
            <a:cxnSpLocks/>
          </p:cNvCxnSpPr>
          <p:nvPr/>
        </p:nvCxnSpPr>
        <p:spPr>
          <a:xfrm flipV="1">
            <a:off x="6460148" y="5908573"/>
            <a:ext cx="423810" cy="2"/>
          </a:xfrm>
          <a:prstGeom prst="straightConnector1">
            <a:avLst/>
          </a:prstGeom>
          <a:noFill/>
          <a:ln w="28575" cap="flat" cmpd="sng">
            <a:solidFill>
              <a:srgbClr val="8C8C8C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18" name="TextBox 17"/>
          <p:cNvSpPr txBox="1"/>
          <p:nvPr/>
        </p:nvSpPr>
        <p:spPr>
          <a:xfrm>
            <a:off x="2662918" y="788123"/>
            <a:ext cx="6481082" cy="646327"/>
          </a:xfrm>
          <a:prstGeom prst="rect">
            <a:avLst/>
          </a:prstGeom>
          <a:noFill/>
        </p:spPr>
        <p:txBody>
          <a:bodyPr wrap="square" lIns="91426" tIns="45718" rIns="91426" bIns="45718" rtlCol="0">
            <a:spAutoFit/>
          </a:bodyPr>
          <a:lstStyle/>
          <a:p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Ключевые задачи 2022 года</a:t>
            </a:r>
            <a:endParaRPr lang="ru-RU" sz="36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4507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2740" y="169057"/>
            <a:ext cx="9239251" cy="689245"/>
          </a:xfrm>
        </p:spPr>
        <p:txBody>
          <a:bodyPr>
            <a:normAutofit fontScale="90000"/>
          </a:bodyPr>
          <a:lstStyle/>
          <a:p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Формирование</a:t>
            </a:r>
            <a:r>
              <a:rPr lang="ru-RU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функциональной грамотности:</a:t>
            </a:r>
            <a:br>
              <a:rPr lang="ru-RU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</a:br>
            <a:r>
              <a:rPr lang="ru-RU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прогнозирование</a:t>
            </a:r>
            <a:r>
              <a:rPr lang="ru-RU" sz="25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успеха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761" t="22798" r="4837" b="12099"/>
          <a:stretch/>
        </p:blipFill>
        <p:spPr bwMode="auto">
          <a:xfrm>
            <a:off x="10083800" y="76200"/>
            <a:ext cx="2108200" cy="678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Таблица 4">
            <a:extLst>
              <a:ext uri="{FF2B5EF4-FFF2-40B4-BE49-F238E27FC236}">
                <a16:creationId xmlns:a16="http://schemas.microsoft.com/office/drawing/2014/main" xmlns="" id="{208270F9-E045-4B15-B68B-1A8DEF3761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4295987"/>
              </p:ext>
            </p:extLst>
          </p:nvPr>
        </p:nvGraphicFramePr>
        <p:xfrm>
          <a:off x="754912" y="1232688"/>
          <a:ext cx="9328891" cy="4966564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1815504">
                  <a:extLst>
                    <a:ext uri="{9D8B030D-6E8A-4147-A177-3AD203B41FA5}">
                      <a16:colId xmlns:a16="http://schemas.microsoft.com/office/drawing/2014/main" xmlns="" val="1173992025"/>
                    </a:ext>
                  </a:extLst>
                </a:gridCol>
                <a:gridCol w="3110524">
                  <a:extLst>
                    <a:ext uri="{9D8B030D-6E8A-4147-A177-3AD203B41FA5}">
                      <a16:colId xmlns:a16="http://schemas.microsoft.com/office/drawing/2014/main" xmlns="" val="115202853"/>
                    </a:ext>
                  </a:extLst>
                </a:gridCol>
                <a:gridCol w="1105172">
                  <a:extLst>
                    <a:ext uri="{9D8B030D-6E8A-4147-A177-3AD203B41FA5}">
                      <a16:colId xmlns:a16="http://schemas.microsoft.com/office/drawing/2014/main" xmlns="" val="1010693434"/>
                    </a:ext>
                  </a:extLst>
                </a:gridCol>
                <a:gridCol w="1194299">
                  <a:extLst>
                    <a:ext uri="{9D8B030D-6E8A-4147-A177-3AD203B41FA5}">
                      <a16:colId xmlns:a16="http://schemas.microsoft.com/office/drawing/2014/main" xmlns="" val="3778082769"/>
                    </a:ext>
                  </a:extLst>
                </a:gridCol>
                <a:gridCol w="1060609">
                  <a:extLst>
                    <a:ext uri="{9D8B030D-6E8A-4147-A177-3AD203B41FA5}">
                      <a16:colId xmlns:a16="http://schemas.microsoft.com/office/drawing/2014/main" xmlns="" val="3114492061"/>
                    </a:ext>
                  </a:extLst>
                </a:gridCol>
                <a:gridCol w="1042783">
                  <a:extLst>
                    <a:ext uri="{9D8B030D-6E8A-4147-A177-3AD203B41FA5}">
                      <a16:colId xmlns:a16="http://schemas.microsoft.com/office/drawing/2014/main" xmlns="" val="1136644251"/>
                    </a:ext>
                  </a:extLst>
                </a:gridCol>
              </a:tblGrid>
              <a:tr h="669816">
                <a:tc>
                  <a:txBody>
                    <a:bodyPr/>
                    <a:lstStyle/>
                    <a:p>
                      <a:pPr algn="ctr" rtl="0"/>
                      <a:r>
                        <a:rPr lang="ru-RU" sz="2400" b="1" noProof="0" dirty="0"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2021</a:t>
                      </a:r>
                      <a:r>
                        <a:rPr lang="en-US" sz="2400" b="1" noProof="0" dirty="0"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/20</a:t>
                      </a:r>
                      <a:r>
                        <a:rPr lang="ru-RU" sz="2400" b="1" noProof="0" dirty="0"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22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ru-RU" sz="1600" b="1" noProof="0" dirty="0">
                          <a:solidFill>
                            <a:schemeClr val="accent5"/>
                          </a:solidFill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М</a:t>
                      </a:r>
                      <a:r>
                        <a:rPr lang="ru" sz="1600" b="1" noProof="0" dirty="0">
                          <a:solidFill>
                            <a:schemeClr val="accent5"/>
                          </a:solidFill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атематическая грамотность, креативное мышление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b="1" noProof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9 класс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7 класс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4 класс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b="1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1 класс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08533510"/>
                  </a:ext>
                </a:extLst>
              </a:tr>
              <a:tr h="454189"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noProof="0" dirty="0"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2022/</a:t>
                      </a:r>
                      <a:r>
                        <a:rPr lang="ru-RU" sz="2400" b="1" noProof="0" dirty="0"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2023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b="1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10 класс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8 класс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5 класс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2 класс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42241892"/>
                  </a:ext>
                </a:extLst>
              </a:tr>
              <a:tr h="474723"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noProof="0" dirty="0"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2023/</a:t>
                      </a:r>
                      <a:r>
                        <a:rPr lang="ru-RU" sz="2400" b="1" noProof="0" dirty="0"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2024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ru" sz="1600" b="1" noProof="0" dirty="0">
                          <a:solidFill>
                            <a:srgbClr val="00B050"/>
                          </a:solidFill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Естественнонаучная грамотность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b="1" noProof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9 класс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6 класс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3 класс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4337150"/>
                  </a:ext>
                </a:extLst>
              </a:tr>
              <a:tr h="546600"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noProof="0" dirty="0"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2024/</a:t>
                      </a:r>
                      <a:r>
                        <a:rPr lang="ru-RU" sz="2400" b="1" noProof="0" dirty="0"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2025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b="1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10 класс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7 класс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4 класс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6811027"/>
                  </a:ext>
                </a:extLst>
              </a:tr>
              <a:tr h="484991"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noProof="0" dirty="0"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2025/</a:t>
                      </a:r>
                      <a:r>
                        <a:rPr lang="ru-RU" sz="2400" b="1" noProof="0" dirty="0"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2026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b="1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8 класс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5 класс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83495943"/>
                  </a:ext>
                </a:extLst>
              </a:tr>
              <a:tr h="577403"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noProof="0" dirty="0"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2026/</a:t>
                      </a:r>
                      <a:r>
                        <a:rPr lang="ru-RU" sz="2400" b="1" noProof="0" dirty="0"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2027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ru" sz="1600" b="1" noProof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Читательская грамотность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noProof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b="1" noProof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9 класс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6 класс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12132828"/>
                  </a:ext>
                </a:extLst>
              </a:tr>
              <a:tr h="556868"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noProof="0" dirty="0"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2027/</a:t>
                      </a:r>
                      <a:r>
                        <a:rPr lang="ru-RU" sz="2400" b="1" noProof="0" dirty="0"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2028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b="1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10 класс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7 класс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94300830"/>
                  </a:ext>
                </a:extLst>
              </a:tr>
              <a:tr h="56503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noProof="0" dirty="0"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2028/</a:t>
                      </a:r>
                      <a:r>
                        <a:rPr lang="ru" sz="2400" b="1" noProof="0" dirty="0"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2029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b="1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8 класс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87728417"/>
                  </a:ext>
                </a:extLst>
              </a:tr>
              <a:tr h="52953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noProof="0" dirty="0"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2029/</a:t>
                      </a:r>
                      <a:r>
                        <a:rPr lang="ru" sz="2400" b="1" noProof="0" dirty="0"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2030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ru" sz="1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Математическая грамотность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b="1" noProof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9 класс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57078208"/>
                  </a:ext>
                </a:extLst>
              </a:tr>
            </a:tbl>
          </a:graphicData>
        </a:graphic>
      </p:graphicFrame>
      <p:pic>
        <p:nvPicPr>
          <p:cNvPr id="7" name="Picture 2">
            <a:extLst>
              <a:ext uri="{FF2B5EF4-FFF2-40B4-BE49-F238E27FC236}">
                <a16:creationId xmlns="" xmlns:a16="http://schemas.microsoft.com/office/drawing/2014/main" id="{F46E483B-011F-46FD-9B04-755AB48F2C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304" y="6339589"/>
            <a:ext cx="1141594" cy="385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6407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1671" y="2286001"/>
            <a:ext cx="5026479" cy="2017264"/>
          </a:xfrm>
        </p:spPr>
        <p:txBody>
          <a:bodyPr>
            <a:norm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Электронного банка заданий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оценке функциональной грамотности </a:t>
            </a:r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https://fg.resh.edu.ru/</a:t>
            </a:r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2672" y="692704"/>
            <a:ext cx="3289079" cy="4682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638" y="407539"/>
            <a:ext cx="2981034" cy="424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36858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0031049"/>
              </p:ext>
            </p:extLst>
          </p:nvPr>
        </p:nvGraphicFramePr>
        <p:xfrm>
          <a:off x="873579" y="318411"/>
          <a:ext cx="9739991" cy="6377292"/>
        </p:xfrm>
        <a:graphic>
          <a:graphicData uri="http://schemas.openxmlformats.org/drawingml/2006/table">
            <a:tbl>
              <a:tblPr/>
              <a:tblGrid>
                <a:gridCol w="3252311"/>
                <a:gridCol w="2168206"/>
                <a:gridCol w="2168206"/>
                <a:gridCol w="2151268"/>
              </a:tblGrid>
              <a:tr h="208209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Статистика ИС ФГ Республика Бурятия: 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01.11 - 01.12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01.12 - 24.12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23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МО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Кол-во ОО (без НОШ)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Кол-во участников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Кол-во участников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2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ИТОГО</a:t>
                      </a:r>
                    </a:p>
                  </a:txBody>
                  <a:tcPr marL="7169" marR="7169" marT="716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410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159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162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2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Баргузинский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</a:t>
                      </a:r>
                    </a:p>
                  </a:txBody>
                  <a:tcPr marL="7169" marR="7169" marT="716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21862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Баунтовский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</a:t>
                      </a:r>
                    </a:p>
                  </a:txBody>
                  <a:tcPr marL="7169" marR="7169" marT="716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1862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Бичурский район</a:t>
                      </a:r>
                    </a:p>
                  </a:txBody>
                  <a:tcPr marL="7169" marR="7169" marT="716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21862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Джидинский район</a:t>
                      </a:r>
                    </a:p>
                  </a:txBody>
                  <a:tcPr marL="7169" marR="7169" marT="716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26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1862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Еравнинский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</a:t>
                      </a:r>
                    </a:p>
                  </a:txBody>
                  <a:tcPr marL="7169" marR="7169" marT="716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21862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Заиграевский район</a:t>
                      </a:r>
                    </a:p>
                  </a:txBody>
                  <a:tcPr marL="7169" marR="7169" marT="716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27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26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21862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Закаменский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</a:t>
                      </a:r>
                    </a:p>
                  </a:txBody>
                  <a:tcPr marL="7169" marR="7169" marT="716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25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1862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Иволгинский район</a:t>
                      </a:r>
                    </a:p>
                  </a:txBody>
                  <a:tcPr marL="7169" marR="7169" marT="716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21862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Кабанский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</a:t>
                      </a:r>
                    </a:p>
                  </a:txBody>
                  <a:tcPr marL="7169" marR="7169" marT="716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22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21862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Кижингинский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</a:t>
                      </a:r>
                    </a:p>
                  </a:txBody>
                  <a:tcPr marL="7169" marR="7169" marT="716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1862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Курумканский район</a:t>
                      </a:r>
                    </a:p>
                  </a:txBody>
                  <a:tcPr marL="7169" marR="7169" marT="716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1862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Кяхтинский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</a:t>
                      </a:r>
                    </a:p>
                  </a:txBody>
                  <a:tcPr marL="7169" marR="7169" marT="716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22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21862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Муйский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</a:t>
                      </a:r>
                    </a:p>
                  </a:txBody>
                  <a:tcPr marL="7169" marR="7169" marT="716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21862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Мухоршибирский район</a:t>
                      </a:r>
                    </a:p>
                  </a:txBody>
                  <a:tcPr marL="7169" marR="7169" marT="716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19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21862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Окинский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</a:t>
                      </a:r>
                    </a:p>
                  </a:txBody>
                  <a:tcPr marL="7169" marR="7169" marT="716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21862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Прибайкальский район</a:t>
                      </a:r>
                    </a:p>
                  </a:txBody>
                  <a:tcPr marL="7169" marR="7169" marT="716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21862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Северо-Байкальский район</a:t>
                      </a:r>
                    </a:p>
                  </a:txBody>
                  <a:tcPr marL="7169" marR="7169" marT="716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21862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Селенгинский район</a:t>
                      </a:r>
                    </a:p>
                  </a:txBody>
                  <a:tcPr marL="7169" marR="7169" marT="716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23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1862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Тарбагатайский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</a:t>
                      </a:r>
                    </a:p>
                  </a:txBody>
                  <a:tcPr marL="7169" marR="7169" marT="716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1862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Тункинский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</a:t>
                      </a:r>
                    </a:p>
                  </a:txBody>
                  <a:tcPr marL="7169" marR="7169" marT="716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21862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Хоринский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</a:t>
                      </a:r>
                    </a:p>
                  </a:txBody>
                  <a:tcPr marL="7169" marR="7169" marT="716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21862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 Северобайкальск</a:t>
                      </a:r>
                    </a:p>
                  </a:txBody>
                  <a:tcPr marL="7169" marR="7169" marT="716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21862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 Улан-Удэ</a:t>
                      </a:r>
                    </a:p>
                  </a:txBody>
                  <a:tcPr marL="7169" marR="7169" marT="716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54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34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35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426828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ОО регионального подчинения</a:t>
                      </a:r>
                    </a:p>
                  </a:txBody>
                  <a:tcPr marL="7169" marR="7169" marT="716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7169" marR="7169" marT="716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1493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3654293"/>
              </p:ext>
            </p:extLst>
          </p:nvPr>
        </p:nvGraphicFramePr>
        <p:xfrm>
          <a:off x="481692" y="163280"/>
          <a:ext cx="10785022" cy="6012681"/>
        </p:xfrm>
        <a:graphic>
          <a:graphicData uri="http://schemas.openxmlformats.org/drawingml/2006/table">
            <a:tbl>
              <a:tblPr/>
              <a:tblGrid>
                <a:gridCol w="416142"/>
                <a:gridCol w="433482"/>
                <a:gridCol w="901640"/>
                <a:gridCol w="4716278"/>
                <a:gridCol w="719580"/>
                <a:gridCol w="719580"/>
                <a:gridCol w="719580"/>
                <a:gridCol w="719580"/>
                <a:gridCol w="719580"/>
                <a:gridCol w="719580"/>
              </a:tblGrid>
              <a:tr h="13754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05" marR="4605" marT="460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Мероприятие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Итоги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5016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05" marR="4605" marT="460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ОО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организаций, создавших работу</a:t>
                      </a:r>
                    </a:p>
                  </a:txBody>
                  <a:tcPr marL="4605" marR="4605" marT="4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Создано работ</a:t>
                      </a:r>
                    </a:p>
                  </a:txBody>
                  <a:tcPr marL="4605" marR="4605" marT="4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учителей, создавших работу</a:t>
                      </a:r>
                    </a:p>
                  </a:txBody>
                  <a:tcPr marL="4605" marR="4605" marT="4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учащихся</a:t>
                      </a:r>
                    </a:p>
                  </a:txBody>
                  <a:tcPr marL="4605" marR="4605" marT="4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учащихся, прошедших работу</a:t>
                      </a:r>
                    </a:p>
                  </a:txBody>
                  <a:tcPr marL="4605" marR="4605" marT="4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Проверено работ</a:t>
                      </a:r>
                    </a:p>
                  </a:txBody>
                  <a:tcPr marL="4605" marR="4605" marT="4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4799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05" marR="4605" marT="460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164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758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354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16 500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6083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3624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508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605" marR="4605" marT="460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Баунтовский район</a:t>
                      </a:r>
                    </a:p>
                  </a:txBody>
                  <a:tcPr marL="4605" marR="4605" marT="4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Муниципальное Автономное Общеобразовательное Учреждение « </a:t>
                      </a:r>
                      <a:r>
                        <a:rPr lang="ru-R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Багдаринская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Средняя Общеобразовательная Школа»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508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4605" marR="4605" marT="460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Баунтовский район</a:t>
                      </a:r>
                    </a:p>
                  </a:txBody>
                  <a:tcPr marL="4605" marR="4605" marT="4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Муниципальное Бюджетное Общеобразовательное Учреждение "</a:t>
                      </a:r>
                      <a:r>
                        <a:rPr lang="ru-R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Маловская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Средняя Общеобразовательная Школа"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508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4605" marR="4605" marT="460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Баунтовский район</a:t>
                      </a:r>
                    </a:p>
                  </a:txBody>
                  <a:tcPr marL="4605" marR="4605" marT="4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Муниципальное Бюджетное Общеобразовательное Учреждение "</a:t>
                      </a:r>
                      <a:r>
                        <a:rPr lang="ru-R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Уакитская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Средняя Общеобразовательная Школа"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195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4605" marR="4605" marT="460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Баунтовский район</a:t>
                      </a:r>
                    </a:p>
                  </a:txBody>
                  <a:tcPr marL="4605" marR="4605" marT="4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Муниципальное Бюджетное Общеобразовательное Учреждение « </a:t>
                      </a:r>
                      <a:r>
                        <a:rPr lang="ru-R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Витимская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Средняя Общеобразовательная Школа»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508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605" marR="4605" marT="460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Бичурский район</a:t>
                      </a:r>
                    </a:p>
                  </a:txBody>
                  <a:tcPr marL="4605" marR="4605" marT="4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Муниципальное Бюджетное Общеобразовательное Учреждение "</a:t>
                      </a:r>
                      <a:r>
                        <a:rPr lang="ru-R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Бичурская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Средняя Общеобразовательная Школа № 2"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508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4605" marR="4605" marT="460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Бичурский район</a:t>
                      </a:r>
                    </a:p>
                  </a:txBody>
                  <a:tcPr marL="4605" marR="4605" marT="4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Муниципальное Бюджетное Общеобразовательное Учреждение "</a:t>
                      </a:r>
                      <a:r>
                        <a:rPr lang="ru-R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Бичурская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Средняя Общеобразовательная Школа № 4"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508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4605" marR="4605" marT="460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Бичурский район</a:t>
                      </a:r>
                    </a:p>
                  </a:txBody>
                  <a:tcPr marL="4605" marR="4605" marT="4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Муниципальное Бюджетное Общеобразовательное Учреждение "</a:t>
                      </a:r>
                      <a:r>
                        <a:rPr lang="ru-R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Бичурская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Средняя Общеобразовательная Школа № 5"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508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4605" marR="4605" marT="460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Бичурский район</a:t>
                      </a:r>
                    </a:p>
                  </a:txBody>
                  <a:tcPr marL="4605" marR="4605" marT="4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Муниципальное Бюджетное Общеобразовательное Учреждение "</a:t>
                      </a:r>
                      <a:r>
                        <a:rPr lang="ru-R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Окино-Ключевска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Средняя Общеобразовательная Школа"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195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4605" marR="4605" marT="460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Бичурский район</a:t>
                      </a:r>
                    </a:p>
                  </a:txBody>
                  <a:tcPr marL="4605" marR="4605" marT="4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Муниципальное Бюджетное Общеобразовательное Учреждение "Посельская Средняя Общеобразовательная Школа"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3754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605" marR="4605" marT="460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Джидинский район</a:t>
                      </a:r>
                    </a:p>
                  </a:txBody>
                  <a:tcPr marL="4605" marR="4605" marT="4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Муниципальное Автономное Образовательное Учреждение "Петропавловская Районная Гимназия"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508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4605" marR="4605" marT="460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Джидинский район</a:t>
                      </a:r>
                    </a:p>
                  </a:txBody>
                  <a:tcPr marL="4605" marR="4605" marT="4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Муниципальное Бюджетное Образовательное Учреждение "</a:t>
                      </a:r>
                      <a:r>
                        <a:rPr lang="ru-R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Боргойская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Средняя Общеобразовательная Школа"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508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4605" marR="4605" marT="460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Джидинский район</a:t>
                      </a:r>
                    </a:p>
                  </a:txBody>
                  <a:tcPr marL="4605" marR="4605" marT="4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Муниципальное Бюджетное Образовательное Учреждение "</a:t>
                      </a:r>
                      <a:r>
                        <a:rPr lang="ru-R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Булыкская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Средняя Общеобразовательная Школа"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508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4605" marR="4605" marT="460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Джидинский район</a:t>
                      </a:r>
                    </a:p>
                  </a:txBody>
                  <a:tcPr marL="4605" marR="4605" marT="4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Муниципальное Бюджетное Образовательное Учреждение "Гэгэтуйская Средняя Общеобразовательная Школа"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508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4605" marR="4605" marT="460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Джидинский район</a:t>
                      </a:r>
                    </a:p>
                  </a:txBody>
                  <a:tcPr marL="4605" marR="4605" marT="4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Муниципальное Бюджетное Образовательное Учреждение "Джидинская Средняя Общеобразовательная Школа"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508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4605" marR="4605" marT="460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Джидинский район</a:t>
                      </a:r>
                    </a:p>
                  </a:txBody>
                  <a:tcPr marL="4605" marR="4605" marT="4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Муниципальное Бюджетное Образовательное Учреждение "Дырестуйская Средняя Общеобразовательная Школа"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</a:p>
                  </a:txBody>
                  <a:tcPr marL="4605" marR="4605" marT="46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571750" y="6262007"/>
            <a:ext cx="4963886" cy="384721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Результативность  использования    38,42 %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9952264" y="2196193"/>
            <a:ext cx="1216479" cy="3429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9952264" y="2813957"/>
            <a:ext cx="1216479" cy="3429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10488385" y="1564822"/>
            <a:ext cx="827315" cy="3429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10488385" y="3788228"/>
            <a:ext cx="827315" cy="24765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10488385" y="4068537"/>
            <a:ext cx="827314" cy="26669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10488385" y="4460420"/>
            <a:ext cx="827315" cy="24765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10488383" y="4708071"/>
            <a:ext cx="827315" cy="24765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10488385" y="5026478"/>
            <a:ext cx="827315" cy="24765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10488382" y="5344885"/>
            <a:ext cx="827315" cy="24765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7945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9A428ED-E8E6-4EBE-8C7C-8E6E2E5012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1351" y="127591"/>
            <a:ext cx="10559888" cy="736409"/>
          </a:xfrm>
        </p:spPr>
        <p:txBody>
          <a:bodyPr rtlCol="0">
            <a:normAutofit fontScale="90000"/>
          </a:bodyPr>
          <a:lstStyle/>
          <a:p>
            <a:r>
              <a:rPr lang="ru-RU" sz="2800" b="1" noProof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Формирование функциональной грамотности:</a:t>
            </a:r>
            <a:br>
              <a:rPr lang="ru-RU" sz="2800" b="1" noProof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</a:br>
            <a:r>
              <a:rPr lang="ru-RU" sz="2800" b="1" noProof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п</a:t>
            </a:r>
            <a:r>
              <a:rPr lang="ru-RU" sz="2800" b="1" noProof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риоритетность </a:t>
            </a:r>
            <a:r>
              <a:rPr lang="ru-RU" sz="2800" b="1" noProof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в краткосрочной перспективе</a:t>
            </a:r>
          </a:p>
        </p:txBody>
      </p:sp>
      <p:cxnSp>
        <p:nvCxnSpPr>
          <p:cNvPr id="4" name="Прямая со стрелкой 3"/>
          <p:cNvCxnSpPr/>
          <p:nvPr/>
        </p:nvCxnSpPr>
        <p:spPr>
          <a:xfrm flipH="1">
            <a:off x="898051" y="3513856"/>
            <a:ext cx="9936000" cy="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" name="Текст 5">
            <a:extLst>
              <a:ext uri="{FF2B5EF4-FFF2-40B4-BE49-F238E27FC236}">
                <a16:creationId xmlns:a16="http://schemas.microsoft.com/office/drawing/2014/main" xmlns="" id="{51BC54E6-3999-4CE4-8EA6-B2F875F782EB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0931484" y="3352847"/>
            <a:ext cx="1295400" cy="322018"/>
          </a:xfrm>
          <a:prstGeom prst="rect">
            <a:avLst/>
          </a:prstGeom>
        </p:spPr>
        <p:txBody>
          <a:bodyPr rtlCol="0">
            <a:normAutofit lnSpcReduction="10000"/>
          </a:bodyPr>
          <a:lstStyle/>
          <a:p>
            <a:pPr marL="0" indent="0" rtl="0">
              <a:buNone/>
            </a:pPr>
            <a:r>
              <a:rPr lang="ru-RU" sz="1800" b="1" noProof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800" b="1" noProof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рочно</a:t>
            </a:r>
            <a:endParaRPr lang="ru-RU" sz="1800" b="1" noProof="1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xmlns="" id="{51BC54E6-3999-4CE4-8EA6-B2F875F782EB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9783" y="3177925"/>
            <a:ext cx="1146319" cy="671867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marL="0" indent="0">
              <a:buNone/>
            </a:pPr>
            <a:r>
              <a:rPr lang="ru-RU" sz="1800" b="1" noProof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Очень срочно</a:t>
            </a:r>
            <a:endParaRPr lang="ru-RU" sz="1800" b="1" noProof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Прямая со стрелкой 6"/>
          <p:cNvCxnSpPr/>
          <p:nvPr/>
        </p:nvCxnSpPr>
        <p:spPr>
          <a:xfrm flipV="1">
            <a:off x="6053804" y="1272054"/>
            <a:ext cx="0" cy="4937124"/>
          </a:xfrm>
          <a:prstGeom prst="straightConnector1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Текст 5">
            <a:extLst>
              <a:ext uri="{FF2B5EF4-FFF2-40B4-BE49-F238E27FC236}">
                <a16:creationId xmlns:a16="http://schemas.microsoft.com/office/drawing/2014/main" xmlns="" id="{51BC54E6-3999-4CE4-8EA6-B2F875F782EB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5603057" y="6343650"/>
            <a:ext cx="901499" cy="356744"/>
          </a:xfrm>
          <a:prstGeom prst="rect">
            <a:avLst/>
          </a:prstGeom>
        </p:spPr>
        <p:txBody>
          <a:bodyPr rtlCol="0">
            <a:noAutofit/>
          </a:bodyPr>
          <a:lstStyle/>
          <a:p>
            <a:pPr marL="0" indent="0" rtl="0">
              <a:buNone/>
            </a:pPr>
            <a:r>
              <a:rPr lang="ru-RU" sz="1800" b="1" noProof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Важно</a:t>
            </a:r>
            <a:endParaRPr lang="ru-RU" sz="1800" b="1" noProof="1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Текст 5">
            <a:extLst>
              <a:ext uri="{FF2B5EF4-FFF2-40B4-BE49-F238E27FC236}">
                <a16:creationId xmlns:a16="http://schemas.microsoft.com/office/drawing/2014/main" xmlns="" id="{51BC54E6-3999-4CE4-8EA6-B2F875F782EB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5328536" y="848715"/>
            <a:ext cx="1570285" cy="322018"/>
          </a:xfrm>
          <a:prstGeom prst="rect">
            <a:avLst/>
          </a:prstGeom>
        </p:spPr>
        <p:txBody>
          <a:bodyPr rtlCol="0">
            <a:noAutofit/>
          </a:bodyPr>
          <a:lstStyle/>
          <a:p>
            <a:pPr marL="0" indent="0">
              <a:buNone/>
            </a:pPr>
            <a:r>
              <a:rPr lang="ru-RU" sz="1800" b="1" noProof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Очень</a:t>
            </a:r>
            <a:r>
              <a:rPr lang="ru-RU" sz="1800" b="1" noProof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noProof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важно</a:t>
            </a:r>
            <a:endParaRPr lang="ru-RU" sz="1800" b="1" noProof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5A39D47F-EE32-4F68-B18B-C787C8B8B352}"/>
              </a:ext>
            </a:extLst>
          </p:cNvPr>
          <p:cNvSpPr txBox="1"/>
          <p:nvPr/>
        </p:nvSpPr>
        <p:spPr>
          <a:xfrm>
            <a:off x="529992" y="1272054"/>
            <a:ext cx="551378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defTabSz="91440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баз данных обучающихся 8-9 классов и учителей математики, 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ЕНД</a:t>
            </a: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defTabSz="9144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Тренировки обучающихся</a:t>
            </a:r>
          </a:p>
          <a:p>
            <a:pPr marL="342900" indent="-342900" defTabSz="91440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ПК по направлениям 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 (ЕНД, математика)</a:t>
            </a:r>
          </a:p>
          <a:p>
            <a:pPr marL="342900" indent="-342900" defTabSz="9144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Активизация методических служб</a:t>
            </a:r>
          </a:p>
          <a:p>
            <a:pPr marL="342900" indent="-342900" defTabSz="91440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азвитие 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ИКТ-компетенций учителей и 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обучающихся</a:t>
            </a: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5A39D47F-EE32-4F68-B18B-C787C8B8B352}"/>
              </a:ext>
            </a:extLst>
          </p:cNvPr>
          <p:cNvSpPr txBox="1"/>
          <p:nvPr/>
        </p:nvSpPr>
        <p:spPr>
          <a:xfrm>
            <a:off x="6658659" y="1296934"/>
            <a:ext cx="508567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defTabSz="914400">
              <a:buFont typeface="Arial" panose="020B0604020202020204" pitchFamily="34" charset="0"/>
              <a:buChar char="•"/>
            </a:pP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ПК 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всем предметам</a:t>
            </a:r>
          </a:p>
          <a:p>
            <a:pPr marL="342900" indent="-342900" defTabSz="914400">
              <a:buFont typeface="Arial" panose="020B0604020202020204" pitchFamily="34" charset="0"/>
              <a:buChar char="•"/>
            </a:pP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Внеурочная деятельность (ФГ, профориентация, экологическое просвещение)</a:t>
            </a:r>
          </a:p>
          <a:p>
            <a:pPr marL="342900" indent="-342900" defTabSz="914400">
              <a:buFont typeface="Arial" panose="020B0604020202020204" pitchFamily="34" charset="0"/>
              <a:buChar char="•"/>
            </a:pP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Олимпиады, конкурсы, сетевые программы</a:t>
            </a:r>
          </a:p>
          <a:p>
            <a:pPr marL="342900" indent="-342900" defTabSz="914400">
              <a:buFont typeface="Arial" panose="020B0604020202020204" pitchFamily="34" charset="0"/>
              <a:buChar char="•"/>
            </a:pP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библиотек, в </a:t>
            </a:r>
            <a:r>
              <a:rPr lang="ru-RU" sz="1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т.ч</a:t>
            </a: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электронными ресурсами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9A6C1974-43C3-4F1F-9AFB-B7B2A8C08185}"/>
              </a:ext>
            </a:extLst>
          </p:cNvPr>
          <p:cNvSpPr txBox="1"/>
          <p:nvPr/>
        </p:nvSpPr>
        <p:spPr>
          <a:xfrm>
            <a:off x="529988" y="3819386"/>
            <a:ext cx="525032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defTabSz="9144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Планирование/мониторинг и оценка качества образовательной деятельности</a:t>
            </a:r>
          </a:p>
          <a:p>
            <a:pPr marL="342900" indent="-342900" defTabSz="9144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муниципальных методических и аналитических служб</a:t>
            </a:r>
          </a:p>
          <a:p>
            <a:pPr marL="342900" indent="-342900" defTabSz="9144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Модернизация образовательной среды, повышение мотивации к учебе</a:t>
            </a:r>
          </a:p>
          <a:p>
            <a:pPr marL="342900" indent="-342900" defTabSz="9144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банком заданий по формированию ФГ</a:t>
            </a: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49572E17-30E1-4EE0-9966-EC82A41A021F}"/>
              </a:ext>
            </a:extLst>
          </p:cNvPr>
          <p:cNvSpPr txBox="1"/>
          <p:nvPr/>
        </p:nvSpPr>
        <p:spPr>
          <a:xfrm>
            <a:off x="6658659" y="3775574"/>
            <a:ext cx="508567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defTabSz="9144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 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раннего развития детей 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ФГ (в </a:t>
            </a:r>
            <a:r>
              <a:rPr lang="ru-RU" sz="20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т.ч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., по читательской грамотности)</a:t>
            </a: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defTabSz="9144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родителями</a:t>
            </a: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defTabSz="9144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Включение проблематики формирования функциональной грамотности</a:t>
            </a:r>
          </a:p>
          <a:p>
            <a:pPr marL="342900" indent="-342900" defTabSz="9144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общественным мнением</a:t>
            </a: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Picture 2">
            <a:extLst>
              <a:ext uri="{FF2B5EF4-FFF2-40B4-BE49-F238E27FC236}">
                <a16:creationId xmlns="" xmlns:a16="http://schemas.microsoft.com/office/drawing/2014/main" id="{F46E483B-011F-46FD-9B04-755AB48F2C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670" y="6339589"/>
            <a:ext cx="1141594" cy="385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0382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12036"/>
            <a:ext cx="10515600" cy="728885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Изменения ГИА 2022 года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1243" y="563335"/>
            <a:ext cx="10515600" cy="6637565"/>
          </a:xfrm>
        </p:spPr>
        <p:txBody>
          <a:bodyPr>
            <a:normAutofit fontScale="25000" lnSpcReduction="20000"/>
          </a:bodyPr>
          <a:lstStyle/>
          <a:p>
            <a:endParaRPr lang="ru-RU" dirty="0" smtClean="0"/>
          </a:p>
          <a:p>
            <a:pPr>
              <a:lnSpc>
                <a:spcPct val="120000"/>
              </a:lnSpc>
            </a:pPr>
            <a:r>
              <a:rPr lang="ru-RU" sz="5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Сдача </a:t>
            </a:r>
            <a:r>
              <a:rPr lang="ru-RU" sz="5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ЕГЭ в 2022 году будет обязательной для всех выпускников школ, а не только для готовящихся поступать в </a:t>
            </a:r>
            <a:r>
              <a:rPr lang="ru-RU" sz="5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вузы.</a:t>
            </a:r>
          </a:p>
          <a:p>
            <a:pPr>
              <a:lnSpc>
                <a:spcPct val="120000"/>
              </a:lnSpc>
            </a:pPr>
            <a:r>
              <a:rPr lang="ru-RU" sz="5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Обязательные предметы: русский язык и математика (профильная или базовая) и </a:t>
            </a:r>
            <a:r>
              <a:rPr lang="ru-RU" sz="5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предметы </a:t>
            </a:r>
            <a:r>
              <a:rPr lang="ru-RU" sz="5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выбору</a:t>
            </a:r>
          </a:p>
          <a:p>
            <a:pPr>
              <a:lnSpc>
                <a:spcPct val="120000"/>
              </a:lnSpc>
            </a:pPr>
            <a:r>
              <a:rPr lang="ru-RU" sz="5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</a:t>
            </a:r>
            <a:r>
              <a:rPr lang="ru-RU" sz="5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ГИА: досрочный, основной и дополнительный </a:t>
            </a:r>
            <a:r>
              <a:rPr lang="ru-RU" sz="5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период</a:t>
            </a:r>
            <a:r>
              <a:rPr lang="ru-RU" sz="5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ы.</a:t>
            </a:r>
            <a:endParaRPr lang="en-US" sz="5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ru-RU" sz="5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Изменения </a:t>
            </a:r>
            <a:r>
              <a:rPr lang="ru-RU" sz="5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содержания КИМ в соответствии с ФГОС: </a:t>
            </a:r>
          </a:p>
          <a:p>
            <a:pPr>
              <a:lnSpc>
                <a:spcPct val="120000"/>
              </a:lnSpc>
            </a:pP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математике, физике, химии, русскому, биологии, литературе, истории, географии и иностранным языкам. В них появятся новые задания и будет изменена шкала баллов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5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экзамена по русскому языку исключили задание, проверяющее умение сжато передавать главную мысль текста. Вместо него включено задание, проверяющее умение выполнять стилистический анализ текста. Изменились нормы оценивания сочинения, а первичный балл за выполнение работы снижен с 59 до 58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20000"/>
              </a:lnSpc>
            </a:pP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экзамене базового уровня по математике не будет задания на выполнение вычисления и преобразования. При этом добавлены задания на выполнение действий с геометрическими фигурами и на построение и исследование простейших математических моделей. Число заданий увеличилось с 20 до 21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5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экзамена профильного уровня по математике исключены три задания, вместо них появились задания на выполнение действий с функциями и моделирование ситуации на языке теории вероятностей и статистики. Также изменилось количество максимальных баллов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5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образования и науки утвердило на 2022 год минимальное количество баллов, которое нужно набрать на ЕГЭ для поступления в вуз. 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экзамена по русскому языку — 40 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баллов, математике 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39 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баллов, физике 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39 баллов, 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обществознанию 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45 баллов, 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истории 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35 баллов, 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информатике 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ИКТ — 44 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балла, иностранному 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языку — 30 баллов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литературе — 40 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баллов, биологии 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39 баллов, 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географии 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40 баллов, 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химии 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39 баллов.  </a:t>
            </a:r>
          </a:p>
          <a:p>
            <a:r>
              <a:rPr lang="ru-RU" sz="5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2022 году ГИА-9 </a:t>
            </a:r>
            <a:r>
              <a:rPr lang="ru-RU" sz="5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будут </a:t>
            </a:r>
            <a:r>
              <a:rPr lang="ru-RU" sz="5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сдавать </a:t>
            </a:r>
            <a:r>
              <a:rPr lang="ru-RU" sz="5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 4 </a:t>
            </a:r>
            <a:r>
              <a:rPr lang="ru-RU" sz="5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экзамена – 2 обязательных и 2 предмета на выбору.</a:t>
            </a:r>
          </a:p>
          <a:p>
            <a:r>
              <a:rPr lang="ru-RU" sz="5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ГВЭ сдают обучающиеся с ОВЗ, дети инвалиды и инвалиды, на основании заключения РПМПК, выпускники учреждений УФСИН</a:t>
            </a:r>
            <a:endParaRPr lang="ru-RU" sz="5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9747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7435" y="188641"/>
            <a:ext cx="10493188" cy="789053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Изменения ГИА 2022 года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820115" y="908721"/>
            <a:ext cx="10556471" cy="5268243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передачи ЭМ по сети интернет и сканирования в аудиториях ППЭ;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Вносятся изменения в методические рекомендации;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КЕГЭ (подложка Ким ЕГЭ, контроль передачи ответов участников КЕГЭ из ППЭ в РЦОИ;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 на станции КЕГЭ стандартного ПО;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Рабочая папка участника КЕГЭ;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Техническая апелляция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КЕГЭ;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Новое в ЕГЭ по иностранному языку (устная часть):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Новый тип заданий КИМ «интервью»;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Шифрование ответов участников;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Признак «станция ОВЗ» в акте и паспорте станции;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Единая кнопка «ответов участников» на станции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авторизации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608797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Учебная 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платформа для работников ППЭ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0116" y="1465730"/>
            <a:ext cx="10533685" cy="3763471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одписка одного специалиста на несколько учебных курсов;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ультимедийные учебные курсы (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тех.специалист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организатор);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Доработка программ симуляторов;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ДПП ПК (март- апрель 2022);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Новые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токены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членов ГЭК.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1819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13" r="10713" b="7289"/>
          <a:stretch/>
        </p:blipFill>
        <p:spPr bwMode="auto">
          <a:xfrm>
            <a:off x="335361" y="188639"/>
            <a:ext cx="10400676" cy="6367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4925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0" t="2382" r="2674" b="2699"/>
          <a:stretch/>
        </p:blipFill>
        <p:spPr bwMode="auto">
          <a:xfrm>
            <a:off x="335362" y="260648"/>
            <a:ext cx="3518182" cy="4850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5788" y="624050"/>
            <a:ext cx="3523134" cy="4895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7957" y="1252954"/>
            <a:ext cx="3747407" cy="5110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12322" y="6025243"/>
            <a:ext cx="5119007" cy="677108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Прием заявлений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 сдачу ЕГЭ и выбрать предметы можно до 1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февраля 2022 года.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8390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7878" y="121856"/>
            <a:ext cx="10493188" cy="933069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Федеральные тренировки 2022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11958" y="1463947"/>
            <a:ext cx="6043969" cy="4936437"/>
          </a:xfrm>
        </p:spPr>
        <p:txBody>
          <a:bodyPr/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10.03.2022 – английский язык (письменная часть), английский язык (устная часть), информатика и ИКТ (КЕГЭ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с участием обучающихся;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27.04.2022 – информатика и ИКТ (КЕГЭ) с участием обучающихся;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17.05.2022 – обществознание, английский язык (устная часть) с участием обучающихся;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443" y="824593"/>
            <a:ext cx="4090308" cy="5743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1843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Информационно-разъяснительная работа: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особенностях проведения ГИА 2022 с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педагогами,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выпускниками и их родителями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buFontTx/>
              <a:buChar char="-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прием заявлений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 сдачу ЕГЭ и выбрать предметы можно до 1 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февраля 2022 года;</a:t>
            </a:r>
          </a:p>
          <a:p>
            <a:pPr>
              <a:buFontTx/>
              <a:buChar char="-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идеозаписи онлайн-консультаций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подготовке к ЕГЭ-2022 от разработчиков экзаменационных материалов из Федерального института педагогических измерений (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ФИПИ) доступны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страницах Рособрнадзора в социальной сети 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«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ВКонтакте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и на 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YouTube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Размещение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сайтах ОО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ГИА;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Создание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условий для обучающихся с ОВЗ, детей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инвалидов, инвалидов; 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Организация психологической помощи выпускникам и их родителям.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0402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Презентация2" id="{E658B182-3643-46B8-B954-EA25486B287F}" vid="{385A4F90-856A-4E3E-955A-06042EB5E332}"/>
    </a:ext>
  </a:extLst>
</a:theme>
</file>

<file path=ppt/theme/theme2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Презентация2" id="{E658B182-3643-46B8-B954-EA25486B287F}" vid="{385A4F90-856A-4E3E-955A-06042EB5E332}"/>
    </a:ext>
  </a:extLst>
</a:theme>
</file>

<file path=ppt/theme/theme3.xml><?xml version="1.0" encoding="utf-8"?>
<a:theme xmlns:a="http://schemas.openxmlformats.org/drawingml/2006/main" name="10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3586</TotalTime>
  <Words>1355</Words>
  <Application>Microsoft Office PowerPoint</Application>
  <PresentationFormat>Произвольный</PresentationFormat>
  <Paragraphs>442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16</vt:i4>
      </vt:variant>
    </vt:vector>
  </HeadingPairs>
  <TitlesOfParts>
    <vt:vector size="19" baseType="lpstr">
      <vt:lpstr>2_Тема Office</vt:lpstr>
      <vt:lpstr>3_Тема Office</vt:lpstr>
      <vt:lpstr>10_Тема Office</vt:lpstr>
      <vt:lpstr>Формирование и оценка функциональной грамотности обучающихся  Республики Бурятия</vt:lpstr>
      <vt:lpstr>Презентация PowerPoint</vt:lpstr>
      <vt:lpstr>Презентация PowerPoint</vt:lpstr>
      <vt:lpstr>Презентация PowerPoint</vt:lpstr>
      <vt:lpstr>Формирование функциональной грамотности: прогнозирование успеха</vt:lpstr>
      <vt:lpstr>Электронного банка заданий  по оценке функциональной грамотности https://fg.resh.edu.ru/  </vt:lpstr>
      <vt:lpstr>Презентация PowerPoint</vt:lpstr>
      <vt:lpstr>Презентация PowerPoint</vt:lpstr>
      <vt:lpstr>Формирование функциональной грамотности: приоритетность в краткосрочной перспективе</vt:lpstr>
      <vt:lpstr>Изменения ГИА 2022 года</vt:lpstr>
      <vt:lpstr>Изменения ГИА 2022 года</vt:lpstr>
      <vt:lpstr>Учебная платформа для работников ППЭ</vt:lpstr>
      <vt:lpstr>Презентация PowerPoint</vt:lpstr>
      <vt:lpstr>Презентация PowerPoint</vt:lpstr>
      <vt:lpstr>Федеральные тренировки 2022</vt:lpstr>
      <vt:lpstr>Рекомендации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Екатерина Владимировна Малеева</cp:lastModifiedBy>
  <cp:revision>324</cp:revision>
  <cp:lastPrinted>2022-01-13T06:06:45Z</cp:lastPrinted>
  <dcterms:created xsi:type="dcterms:W3CDTF">2021-02-25T07:56:41Z</dcterms:created>
  <dcterms:modified xsi:type="dcterms:W3CDTF">2022-01-13T06:40:34Z</dcterms:modified>
</cp:coreProperties>
</file>