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319" r:id="rId2"/>
    <p:sldId id="408" r:id="rId3"/>
    <p:sldId id="409" r:id="rId4"/>
    <p:sldId id="430" r:id="rId5"/>
    <p:sldId id="429" r:id="rId6"/>
    <p:sldId id="411" r:id="rId7"/>
    <p:sldId id="412" r:id="rId8"/>
    <p:sldId id="413" r:id="rId9"/>
    <p:sldId id="414" r:id="rId10"/>
    <p:sldId id="415" r:id="rId11"/>
    <p:sldId id="431" r:id="rId12"/>
    <p:sldId id="416" r:id="rId13"/>
    <p:sldId id="417" r:id="rId14"/>
    <p:sldId id="418" r:id="rId15"/>
    <p:sldId id="419" r:id="rId16"/>
    <p:sldId id="420" r:id="rId17"/>
    <p:sldId id="421" r:id="rId18"/>
    <p:sldId id="422" r:id="rId19"/>
    <p:sldId id="423" r:id="rId20"/>
    <p:sldId id="424" r:id="rId21"/>
    <p:sldId id="425" r:id="rId22"/>
    <p:sldId id="426" r:id="rId23"/>
    <p:sldId id="427" r:id="rId24"/>
    <p:sldId id="428" r:id="rId25"/>
    <p:sldId id="318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324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306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B201D2-1F37-4CDD-9FF6-B30D228370E9}" type="datetimeFigureOut">
              <a:rPr lang="ru-RU" smtClean="0"/>
              <a:t>13.09.2021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3D56B9-84DB-4458-9789-5F7EE472CB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9517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3D56B9-84DB-4458-9789-5F7EE472CB8D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75203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3D56B9-84DB-4458-9789-5F7EE472CB8D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96577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3D56B9-84DB-4458-9789-5F7EE472CB8D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6908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6" name="Shape 13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334785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Shape 13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240316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Shape 13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150682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Shape 13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682076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Shape 13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9716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Shape 13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476919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Shape 13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395046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93E5F-C78E-4C1E-B04C-D78501274541}" type="datetimeFigureOut">
              <a:rPr lang="ru-RU" smtClean="0"/>
              <a:t>13.09.2021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DC94A-716C-4667-A5B8-598C923AE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5824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93E5F-C78E-4C1E-B04C-D78501274541}" type="datetimeFigureOut">
              <a:rPr lang="ru-RU" smtClean="0"/>
              <a:t>13.09.2021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DC94A-716C-4667-A5B8-598C923AE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254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93E5F-C78E-4C1E-B04C-D78501274541}" type="datetimeFigureOut">
              <a:rPr lang="ru-RU" smtClean="0"/>
              <a:t>13.09.2021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DC94A-716C-4667-A5B8-598C923AE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9823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93E5F-C78E-4C1E-B04C-D78501274541}" type="datetimeFigureOut">
              <a:rPr lang="ru-RU" smtClean="0"/>
              <a:t>13.09.2021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DC94A-716C-4667-A5B8-598C923AE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9304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93E5F-C78E-4C1E-B04C-D78501274541}" type="datetimeFigureOut">
              <a:rPr lang="ru-RU" smtClean="0"/>
              <a:t>13.09.2021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DC94A-716C-4667-A5B8-598C923AE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802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93E5F-C78E-4C1E-B04C-D78501274541}" type="datetimeFigureOut">
              <a:rPr lang="ru-RU" smtClean="0"/>
              <a:t>13.09.2021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DC94A-716C-4667-A5B8-598C923AE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8825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93E5F-C78E-4C1E-B04C-D78501274541}" type="datetimeFigureOut">
              <a:rPr lang="ru-RU" smtClean="0"/>
              <a:t>13.09.2021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DC94A-716C-4667-A5B8-598C923AE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3727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93E5F-C78E-4C1E-B04C-D78501274541}" type="datetimeFigureOut">
              <a:rPr lang="ru-RU" smtClean="0"/>
              <a:t>13.09.2021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DC94A-716C-4667-A5B8-598C923AE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0221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93E5F-C78E-4C1E-B04C-D78501274541}" type="datetimeFigureOut">
              <a:rPr lang="ru-RU" smtClean="0"/>
              <a:t>13.09.2021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DC94A-716C-4667-A5B8-598C923AE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10490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93E5F-C78E-4C1E-B04C-D78501274541}" type="datetimeFigureOut">
              <a:rPr lang="ru-RU" smtClean="0"/>
              <a:t>13.09.2021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DC94A-716C-4667-A5B8-598C923AE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6047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93E5F-C78E-4C1E-B04C-D78501274541}" type="datetimeFigureOut">
              <a:rPr lang="ru-RU" smtClean="0"/>
              <a:t>13.09.2021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DC94A-716C-4667-A5B8-598C923AE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2703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93E5F-C78E-4C1E-B04C-D78501274541}" type="datetimeFigureOut">
              <a:rPr lang="ru-RU" smtClean="0"/>
              <a:t>13.09.2021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ADC94A-716C-4667-A5B8-598C923AE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8363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fioco.ru/ru/osoko/msi/pisa" TargetMode="External"/><Relationship Id="rId7" Type="http://schemas.openxmlformats.org/officeDocument/2006/relationships/hyperlink" Target="http://fioco.ru/ru/osoko/msi/piaac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fioco.ru/ru/osoko/msi/talis" TargetMode="External"/><Relationship Id="rId5" Type="http://schemas.openxmlformats.org/officeDocument/2006/relationships/hyperlink" Target="http://fioco.ru/ru/osoko/msi/pirls" TargetMode="External"/><Relationship Id="rId4" Type="http://schemas.openxmlformats.org/officeDocument/2006/relationships/hyperlink" Target="http://fioco.ru/ru/osoko/msi/timss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gosreestr.ru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my.briop.ru/" TargetMode="External"/><Relationship Id="rId2" Type="http://schemas.openxmlformats.org/officeDocument/2006/relationships/hyperlink" Target="mailto:att03@mail.ru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gif"/><Relationship Id="rId4" Type="http://schemas.openxmlformats.org/officeDocument/2006/relationships/hyperlink" Target="mailto:att03@outlook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rossijskie-uchitelya-budut-sdavat-professionalnyj-ekzam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985" y="564776"/>
            <a:ext cx="5107469" cy="5935916"/>
          </a:xfrm>
          <a:prstGeom prst="rect">
            <a:avLst/>
          </a:prstGeom>
          <a:noFill/>
          <a:ln>
            <a:solidFill>
              <a:srgbClr val="00206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839326" y="564777"/>
            <a:ext cx="6091836" cy="5693866"/>
          </a:xfrm>
          <a:prstGeom prst="rect">
            <a:avLst/>
          </a:prstGeom>
          <a:pattFill prst="pct5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ГАУ ДПО РБ «БРИОП»</a:t>
            </a:r>
          </a:p>
          <a:p>
            <a:pPr algn="ctr"/>
            <a:endParaRPr lang="en-US" sz="3600" b="1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Исследование и </a:t>
            </a:r>
            <a:r>
              <a:rPr lang="ru-R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профессиональных </a:t>
            </a:r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компетенций педагогических работников</a:t>
            </a:r>
            <a:endParaRPr lang="ru-RU" sz="40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2800" b="1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2800" b="1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28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Начальник </a:t>
            </a:r>
            <a:r>
              <a:rPr lang="ru-RU" sz="20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ОАиРПК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, Л.В. </a:t>
            </a:r>
            <a:r>
              <a:rPr lang="ru-RU" sz="20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Дугаржапова</a:t>
            </a:r>
            <a:endParaRPr lang="ru-RU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260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29804" y="586854"/>
            <a:ext cx="59918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3200" b="1" dirty="0">
                <a:solidFill>
                  <a:srgbClr val="002060"/>
                </a:solidFill>
              </a:rPr>
              <a:t>Содержание ЕСОКО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62608" y="1569493"/>
            <a:ext cx="11445764" cy="5016758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alt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Международные исследования</a:t>
            </a:r>
            <a:r>
              <a:rPr lang="fi-FI" sz="3200" dirty="0" smtClean="0">
                <a:solidFill>
                  <a:srgbClr val="002060"/>
                </a:solidFill>
              </a:rPr>
              <a:t>(</a:t>
            </a:r>
            <a:r>
              <a:rPr lang="fi-FI" sz="3200" u="sng" dirty="0" smtClean="0">
                <a:solidFill>
                  <a:srgbClr val="002060"/>
                </a:solidFill>
                <a:hlinkClick r:id="rId3" tooltip="PISA"/>
              </a:rPr>
              <a:t>PISA</a:t>
            </a:r>
            <a:r>
              <a:rPr lang="fi-FI" sz="3200" dirty="0" smtClean="0">
                <a:solidFill>
                  <a:srgbClr val="002060"/>
                </a:solidFill>
              </a:rPr>
              <a:t>, </a:t>
            </a:r>
            <a:r>
              <a:rPr lang="fi-FI" sz="3200" dirty="0" smtClean="0">
                <a:solidFill>
                  <a:srgbClr val="002060"/>
                </a:solidFill>
                <a:hlinkClick r:id="rId4" tooltip="TIMSS"/>
              </a:rPr>
              <a:t>TIMSS</a:t>
            </a:r>
            <a:r>
              <a:rPr lang="fi-FI" sz="3200" dirty="0" smtClean="0">
                <a:solidFill>
                  <a:srgbClr val="002060"/>
                </a:solidFill>
              </a:rPr>
              <a:t>, </a:t>
            </a:r>
            <a:r>
              <a:rPr lang="fi-FI" sz="3200" dirty="0" smtClean="0">
                <a:solidFill>
                  <a:srgbClr val="002060"/>
                </a:solidFill>
                <a:hlinkClick r:id="rId5" tooltip="PIRLS"/>
              </a:rPr>
              <a:t>PIRLS</a:t>
            </a:r>
            <a:r>
              <a:rPr lang="fi-FI" sz="3200" dirty="0" smtClean="0">
                <a:solidFill>
                  <a:srgbClr val="002060"/>
                </a:solidFill>
              </a:rPr>
              <a:t>, </a:t>
            </a:r>
            <a:r>
              <a:rPr lang="fi-FI" sz="3200" dirty="0" smtClean="0">
                <a:solidFill>
                  <a:srgbClr val="002060"/>
                </a:solidFill>
                <a:hlinkClick r:id="rId6" tooltip="TALIS"/>
              </a:rPr>
              <a:t>TALIS</a:t>
            </a:r>
            <a:r>
              <a:rPr lang="fi-FI" sz="3200" dirty="0" smtClean="0">
                <a:solidFill>
                  <a:srgbClr val="002060"/>
                </a:solidFill>
              </a:rPr>
              <a:t>, </a:t>
            </a:r>
            <a:r>
              <a:rPr lang="fi-FI" sz="3200" dirty="0" smtClean="0">
                <a:solidFill>
                  <a:srgbClr val="002060"/>
                </a:solidFill>
                <a:hlinkClick r:id="rId7" tooltip="PIAAC"/>
              </a:rPr>
              <a:t>PIAAC</a:t>
            </a:r>
            <a:r>
              <a:rPr lang="fi-FI" sz="3200" dirty="0" smtClean="0">
                <a:solidFill>
                  <a:srgbClr val="002060"/>
                </a:solidFill>
              </a:rPr>
              <a:t>)</a:t>
            </a:r>
            <a:r>
              <a:rPr lang="ru-RU" alt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alt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Государственная </a:t>
            </a:r>
            <a:r>
              <a:rPr lang="ru-RU" altLang="ru-RU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итоговая аттестация;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alt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Национальное исследование качества образования (НИКО);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alt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Всероссийские проверочные работы (ВПР);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alt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Исследование </a:t>
            </a:r>
            <a:r>
              <a:rPr lang="ru-RU" alt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профессиональных компетенций </a:t>
            </a:r>
            <a:r>
              <a:rPr lang="ru-RU" alt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педагогических работников и управленческих кадров;</a:t>
            </a:r>
            <a:endParaRPr lang="ru-RU" alt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altLang="ru-RU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 и надзор в системе школьного образования;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altLang="ru-RU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квалификации в реализации методических </a:t>
            </a:r>
            <a:r>
              <a:rPr lang="ru-RU" alt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рекомендаций</a:t>
            </a:r>
          </a:p>
        </p:txBody>
      </p:sp>
    </p:spTree>
    <p:extLst>
      <p:ext uri="{BB962C8B-B14F-4D97-AF65-F5344CB8AC3E}">
        <p14:creationId xmlns:p14="http://schemas.microsoft.com/office/powerpoint/2010/main" val="4156162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3333" y="327550"/>
            <a:ext cx="103859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Важные приоритеты государственной политики в сфере ОКО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11795" y="1050879"/>
            <a:ext cx="11013743" cy="5262979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и развитие </a:t>
            </a:r>
            <a:r>
              <a:rPr lang="ru-RU" sz="2800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единого образовательного пространства</a:t>
            </a:r>
            <a:r>
              <a:rPr lang="ru-RU" sz="28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основе целостной и сбалансированной системы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процедур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механизмов </a:t>
            </a:r>
            <a:r>
              <a:rPr lang="ru-RU" sz="2800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оценки качества образования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реализуемых на федеральном и региональном 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уровнях.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в регионах, муниципалитетах и школах систем обеспечения качества, </a:t>
            </a:r>
            <a:r>
              <a:rPr lang="ru-RU" sz="2800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базирующихся</a:t>
            </a:r>
            <a:r>
              <a:rPr lang="ru-RU" sz="28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на контроле, а </a:t>
            </a:r>
            <a:r>
              <a:rPr lang="ru-RU" sz="2800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получении</a:t>
            </a:r>
            <a:r>
              <a:rPr lang="ru-RU" sz="28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своевременной и содержательной </a:t>
            </a:r>
            <a:r>
              <a:rPr lang="ru-RU" sz="2800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 для принятия управленческих </a:t>
            </a:r>
            <a:r>
              <a:rPr lang="ru-RU" sz="2800" b="1" i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решений.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1538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18756" t="12952" r="20572" b="11426"/>
          <a:stretch/>
        </p:blipFill>
        <p:spPr>
          <a:xfrm>
            <a:off x="368491" y="204716"/>
            <a:ext cx="7915340" cy="4126652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/>
          <a:srcRect l="18904" t="29801" r="20833" b="38491"/>
          <a:stretch/>
        </p:blipFill>
        <p:spPr>
          <a:xfrm>
            <a:off x="4326164" y="2797791"/>
            <a:ext cx="7464785" cy="3506756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1107821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8731" y="441789"/>
            <a:ext cx="11203260" cy="6001643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r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УТВЕРЖДЕНЫ</a:t>
            </a:r>
          </a:p>
          <a:p>
            <a:pPr algn="r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распоряжением Правительства Российской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Федерации</a:t>
            </a:r>
          </a:p>
          <a:p>
            <a:pPr algn="r"/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31 декабря 2019 г.  № 3273-р</a:t>
            </a:r>
          </a:p>
          <a:p>
            <a:pPr algn="ctr"/>
            <a:endPara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</a:t>
            </a:r>
          </a:p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национальной системы профессионального роста педагогических работников Российской Федерации, включая национальную систему учительского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роста</a:t>
            </a:r>
          </a:p>
          <a:p>
            <a:pPr algn="ctr"/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 indent="-400050">
              <a:buAutoNum type="romanUcPeriod"/>
            </a:pP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доступности качественного образования в общеобразовательных организациях субъектов Российской Федерации </a:t>
            </a:r>
            <a:endPara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Повышение уровня обеспеченности педагогическими кадрами региональных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систем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общего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</a:t>
            </a:r>
          </a:p>
          <a:p>
            <a:pPr algn="just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Модернизация системы подготовки педагогических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кадров</a:t>
            </a:r>
          </a:p>
          <a:p>
            <a:endParaRPr lang="ru-RU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Непрерывное профессиональное развитие педагогов </a:t>
            </a:r>
            <a:endPara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инфраструктуры и применение инновационных технологий для адресной реализации программ профессионального развития педагогических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работников</a:t>
            </a:r>
          </a:p>
          <a:p>
            <a:pPr marL="457200" indent="-457200" algn="just"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модели аттестации руководителей общеобразовательных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организаций</a:t>
            </a:r>
          </a:p>
          <a:p>
            <a:pPr marL="457200" indent="-457200" algn="just"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внедрение единой федеральной системы научно-методического сопровождения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</a:t>
            </a:r>
          </a:p>
          <a:p>
            <a:endParaRPr lang="ru-RU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Стимулирование профессионального роста педагогов</a:t>
            </a:r>
          </a:p>
          <a:p>
            <a:endParaRPr lang="ru-RU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8306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48640" y="518160"/>
            <a:ext cx="1095756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ЦНППМ ПР — ведущий институт вовлечения педагогических работников и управленческих кадров в национальную систему профессионального роста через:</a:t>
            </a:r>
            <a:b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системы методического сопровождения освоения программ ДППО с использованием персонифицированных образовательных маршрутов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основе выявленных дефицитов профессиональных компетенций,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том числе с применением сетевых форм реализации программ;</a:t>
            </a:r>
            <a:b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фасилитацию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переноса приобретенных (усовершенствованных) профессиональных компетенций в ежедневную педагогическую (управленческую) практику;</a:t>
            </a:r>
            <a:b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выявление, систематизацию, отбор и распространение новых рациональных и эффективных педагогических (управленческих) практик;</a:t>
            </a:r>
            <a:b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и развитие распределенной сети муниципальной методической поддержки, муниципальных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тьюторов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04356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86CC01E-6A5D-46AA-BD23-61CC60BD526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938" t="7318" r="13683" b="2904"/>
          <a:stretch/>
        </p:blipFill>
        <p:spPr>
          <a:xfrm>
            <a:off x="441960" y="304800"/>
            <a:ext cx="11369040" cy="621791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583112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Shape 138"/>
          <p:cNvSpPr txBox="1">
            <a:spLocks noGrp="1"/>
          </p:cNvSpPr>
          <p:nvPr>
            <p:ph type="body" idx="4294967295"/>
          </p:nvPr>
        </p:nvSpPr>
        <p:spPr>
          <a:xfrm>
            <a:off x="677008" y="1565031"/>
            <a:ext cx="10705696" cy="4292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buClr>
                <a:schemeClr val="dk1"/>
              </a:buClr>
              <a:buSzPts val="1100"/>
              <a:buNone/>
            </a:pPr>
            <a:r>
              <a:rPr lang="ru-RU" sz="1800" b="1" dirty="0" smtClean="0">
                <a:solidFill>
                  <a:srgbClr val="002060"/>
                </a:solidFill>
                <a:latin typeface="+mn-lt"/>
              </a:rPr>
              <a:t>НОРМАТИВНЫЕ ДОКУМЕНТЫ</a:t>
            </a:r>
          </a:p>
          <a:p>
            <a:pPr marL="0" indent="0">
              <a:spcBef>
                <a:spcPts val="200"/>
              </a:spcBef>
              <a:buSzPct val="100000"/>
              <a:buNone/>
            </a:pPr>
            <a:r>
              <a:rPr lang="ru-RU" sz="1800" b="1" dirty="0" smtClean="0">
                <a:solidFill>
                  <a:srgbClr val="002060"/>
                </a:solidFill>
              </a:rPr>
              <a:t>1. Приказ</a:t>
            </a:r>
            <a:r>
              <a:rPr lang="ru-RU" sz="1800" dirty="0" smtClean="0">
                <a:solidFill>
                  <a:srgbClr val="002060"/>
                </a:solidFill>
              </a:rPr>
              <a:t> Министерства образования и науки Российской Федерации от 17.05.2012 № 413 «</a:t>
            </a:r>
            <a:r>
              <a:rPr lang="ru-RU" sz="1800" b="1" dirty="0" smtClean="0">
                <a:solidFill>
                  <a:srgbClr val="002060"/>
                </a:solidFill>
              </a:rPr>
              <a:t>Об утверждении </a:t>
            </a:r>
            <a:r>
              <a:rPr lang="ru-RU" sz="1800" dirty="0" smtClean="0">
                <a:solidFill>
                  <a:srgbClr val="002060"/>
                </a:solidFill>
              </a:rPr>
              <a:t>и введении в действие </a:t>
            </a:r>
            <a:r>
              <a:rPr lang="ru-RU" sz="1800" b="1" dirty="0" smtClean="0">
                <a:solidFill>
                  <a:srgbClr val="002060"/>
                </a:solidFill>
              </a:rPr>
              <a:t>федерального государственного образовательного стандарта среднего общего образования</a:t>
            </a:r>
            <a:r>
              <a:rPr lang="ru-RU" sz="1800" dirty="0" smtClean="0">
                <a:solidFill>
                  <a:srgbClr val="002060"/>
                </a:solidFill>
              </a:rPr>
              <a:t>» (с изменениями и дополнениями от 29 декабря 2014 г.; 31 декабря 2015 г.; 29 июня 2017 г.</a:t>
            </a:r>
            <a:r>
              <a:rPr lang="ru-RU" sz="1800" dirty="0" smtClean="0"/>
              <a:t>; </a:t>
            </a:r>
            <a:r>
              <a:rPr lang="ru-RU" sz="1800" dirty="0" smtClean="0">
                <a:solidFill>
                  <a:srgbClr val="002060"/>
                </a:solidFill>
              </a:rPr>
              <a:t>24 </a:t>
            </a:r>
            <a:r>
              <a:rPr lang="ru-RU" sz="1800" dirty="0">
                <a:solidFill>
                  <a:srgbClr val="002060"/>
                </a:solidFill>
              </a:rPr>
              <a:t>сентября, 11 декабря 2020 г.</a:t>
            </a:r>
            <a:r>
              <a:rPr lang="ru-RU" sz="1800" dirty="0" smtClean="0">
                <a:solidFill>
                  <a:srgbClr val="002060"/>
                </a:solidFill>
              </a:rPr>
              <a:t>);</a:t>
            </a:r>
          </a:p>
          <a:p>
            <a:pPr marL="0" indent="0">
              <a:spcBef>
                <a:spcPts val="200"/>
              </a:spcBef>
              <a:buSzPct val="100000"/>
              <a:buNone/>
            </a:pPr>
            <a:r>
              <a:rPr lang="ru-RU" sz="1800" b="1" dirty="0" smtClean="0">
                <a:solidFill>
                  <a:srgbClr val="002060"/>
                </a:solidFill>
              </a:rPr>
              <a:t>2.</a:t>
            </a:r>
            <a:r>
              <a:rPr lang="ru-RU" sz="1800" dirty="0">
                <a:solidFill>
                  <a:srgbClr val="002060"/>
                </a:solidFill>
              </a:rPr>
              <a:t>П</a:t>
            </a:r>
            <a:r>
              <a:rPr lang="ru-RU" sz="1800" dirty="0" smtClean="0">
                <a:solidFill>
                  <a:srgbClr val="002060"/>
                </a:solidFill>
              </a:rPr>
              <a:t>риказ Министерства образования и науки Российской Федерации от 17.12.2010 №1897 «</a:t>
            </a:r>
            <a:r>
              <a:rPr lang="ru-RU" sz="1800" b="1" dirty="0" smtClean="0">
                <a:solidFill>
                  <a:srgbClr val="002060"/>
                </a:solidFill>
              </a:rPr>
              <a:t>Об утверждении федерального государственного образовательного стандарта основного общего образования</a:t>
            </a:r>
            <a:r>
              <a:rPr lang="ru-RU" sz="1800" dirty="0" smtClean="0">
                <a:solidFill>
                  <a:srgbClr val="002060"/>
                </a:solidFill>
              </a:rPr>
              <a:t>» (с изменениями и дополнениями от 29 декабря 2014 г., 31 декабря 2015 г.);</a:t>
            </a:r>
          </a:p>
          <a:p>
            <a:pPr marL="0" indent="0">
              <a:spcBef>
                <a:spcPts val="200"/>
              </a:spcBef>
              <a:buSzPct val="100000"/>
              <a:buNone/>
            </a:pPr>
            <a:r>
              <a:rPr lang="ru-RU" sz="1800" b="1" dirty="0" smtClean="0">
                <a:solidFill>
                  <a:srgbClr val="002060"/>
                </a:solidFill>
              </a:rPr>
              <a:t>3. </a:t>
            </a:r>
            <a:r>
              <a:rPr lang="ru-RU" sz="1800" dirty="0" smtClean="0">
                <a:solidFill>
                  <a:srgbClr val="002060"/>
                </a:solidFill>
              </a:rPr>
              <a:t>Приказ </a:t>
            </a:r>
            <a:r>
              <a:rPr lang="ru-RU" sz="1800" dirty="0">
                <a:solidFill>
                  <a:srgbClr val="002060"/>
                </a:solidFill>
              </a:rPr>
              <a:t>Министерства просвещения Российской Федерации от 31.05.2021 №286 </a:t>
            </a:r>
            <a:r>
              <a:rPr lang="ru-RU" sz="1800" b="1" dirty="0">
                <a:solidFill>
                  <a:srgbClr val="002060"/>
                </a:solidFill>
              </a:rPr>
              <a:t>"Об утверждении федерального государственного образовательного стандарта начального общего образования"</a:t>
            </a:r>
            <a:r>
              <a:rPr lang="ru-RU" sz="1800" dirty="0">
                <a:solidFill>
                  <a:srgbClr val="002060"/>
                </a:solidFill>
              </a:rPr>
              <a:t> (Зарегистрирован 05.07.2021 № 64100</a:t>
            </a:r>
            <a:r>
              <a:rPr lang="ru-RU" sz="1800" dirty="0" smtClean="0">
                <a:solidFill>
                  <a:srgbClr val="002060"/>
                </a:solidFill>
              </a:rPr>
              <a:t>);</a:t>
            </a:r>
          </a:p>
          <a:p>
            <a:pPr marL="0" indent="0">
              <a:buNone/>
            </a:pPr>
            <a:r>
              <a:rPr lang="ru-RU" sz="1800" b="1" dirty="0">
                <a:solidFill>
                  <a:srgbClr val="002060"/>
                </a:solidFill>
              </a:rPr>
              <a:t>4</a:t>
            </a:r>
            <a:r>
              <a:rPr lang="ru-RU" sz="1800" dirty="0" smtClean="0">
                <a:solidFill>
                  <a:srgbClr val="002060"/>
                </a:solidFill>
              </a:rPr>
              <a:t>. Приказ </a:t>
            </a:r>
            <a:r>
              <a:rPr lang="ru-RU" sz="1800" dirty="0">
                <a:solidFill>
                  <a:srgbClr val="002060"/>
                </a:solidFill>
              </a:rPr>
              <a:t>Министерства просвещения Российской Федерации от 31.05.2021 № 287 </a:t>
            </a:r>
            <a:r>
              <a:rPr lang="ru-RU" sz="1800" b="1" dirty="0">
                <a:solidFill>
                  <a:srgbClr val="002060"/>
                </a:solidFill>
              </a:rPr>
              <a:t>"Об утверждении федерального государственного образовательного стандарта основного общего образования"</a:t>
            </a:r>
          </a:p>
          <a:p>
            <a:r>
              <a:rPr lang="ru-RU" sz="1800" dirty="0">
                <a:solidFill>
                  <a:srgbClr val="002060"/>
                </a:solidFill>
              </a:rPr>
              <a:t>(Зарегистрирован 05.07.2021 № 64101)</a:t>
            </a:r>
            <a:endParaRPr lang="ru-RU" sz="1800" dirty="0" smtClean="0">
              <a:solidFill>
                <a:srgbClr val="002060"/>
              </a:solidFill>
            </a:endParaRPr>
          </a:p>
          <a:p>
            <a:pPr>
              <a:spcBef>
                <a:spcPts val="200"/>
              </a:spcBef>
              <a:buSzPct val="100000"/>
              <a:buNone/>
            </a:pPr>
            <a:endParaRPr sz="1800" dirty="0">
              <a:solidFill>
                <a:schemeClr val="tx1"/>
              </a:solidFill>
              <a:latin typeface="+mn-lt"/>
            </a:endParaRPr>
          </a:p>
          <a:p>
            <a:pPr marL="469900" marR="0" lvl="0" indent="-279400" algn="l" rtl="0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Noto Sans Symbols"/>
              <a:buNone/>
            </a:pPr>
            <a:endParaRPr sz="1800" b="0" i="0" u="none" dirty="0">
              <a:solidFill>
                <a:schemeClr val="tx1"/>
              </a:solidFill>
              <a:latin typeface="+mn-lt"/>
              <a:ea typeface="Verdana"/>
              <a:cs typeface="Verdana"/>
              <a:sym typeface="Verdana"/>
            </a:endParaRPr>
          </a:p>
        </p:txBody>
      </p:sp>
      <p:sp>
        <p:nvSpPr>
          <p:cNvPr id="140" name="Shape 140"/>
          <p:cNvSpPr txBox="1">
            <a:spLocks noGrp="1"/>
          </p:cNvSpPr>
          <p:nvPr>
            <p:ph type="title" idx="4294967295"/>
          </p:nvPr>
        </p:nvSpPr>
        <p:spPr>
          <a:xfrm>
            <a:off x="0" y="71438"/>
            <a:ext cx="12192000" cy="12213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lvl="0" algn="ctr">
              <a:buClr>
                <a:schemeClr val="dk2"/>
              </a:buClr>
              <a:buSzPts val="1800"/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РАМКА КОМПЕТЕНЦИЙ УЧИТЕЛЯ</a:t>
            </a:r>
            <a:b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год</a:t>
            </a:r>
            <a:endParaRPr sz="2400" b="1" dirty="0">
              <a:solidFill>
                <a:srgbClr val="002060"/>
              </a:solidFill>
              <a:latin typeface="Times New Roman" panose="02020603050405020304" pitchFamily="18" charset="0"/>
              <a:ea typeface="Roboto"/>
              <a:cs typeface="Times New Roman" panose="02020603050405020304" pitchFamily="18" charset="0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15537145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Shape 138"/>
          <p:cNvSpPr txBox="1">
            <a:spLocks noGrp="1"/>
          </p:cNvSpPr>
          <p:nvPr>
            <p:ph type="body" idx="4294967295"/>
          </p:nvPr>
        </p:nvSpPr>
        <p:spPr>
          <a:xfrm>
            <a:off x="851338" y="1882775"/>
            <a:ext cx="10515600" cy="3948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buClr>
                <a:schemeClr val="dk1"/>
              </a:buClr>
              <a:buSzPts val="1100"/>
              <a:buNone/>
            </a:pPr>
            <a:r>
              <a:rPr lang="ru-RU" sz="1800" b="1" dirty="0" smtClean="0">
                <a:solidFill>
                  <a:srgbClr val="002060"/>
                </a:solidFill>
                <a:latin typeface="+mn-lt"/>
              </a:rPr>
              <a:t>НОРМАТИВНЫЕ ДОКУМЕНТЫ</a:t>
            </a:r>
          </a:p>
          <a:p>
            <a:pPr marL="0" indent="0" fontAlgn="base">
              <a:buNone/>
            </a:pPr>
            <a:r>
              <a:rPr lang="ru-RU" sz="1800" b="1" dirty="0" smtClean="0">
                <a:solidFill>
                  <a:srgbClr val="002060"/>
                </a:solidFill>
              </a:rPr>
              <a:t>5. "Примерная </a:t>
            </a:r>
            <a:r>
              <a:rPr lang="ru-RU" sz="1800" b="1" dirty="0">
                <a:solidFill>
                  <a:srgbClr val="002060"/>
                </a:solidFill>
              </a:rPr>
              <a:t>основная образовательная программа основного общего образования" (одобрена решением федерального учебно-методического объединения по общему образованию, протокол от 08.04.2015 N 1/15) (ред. от 04.02.2020)</a:t>
            </a:r>
          </a:p>
          <a:p>
            <a:pPr marL="0" indent="0">
              <a:buNone/>
            </a:pPr>
            <a:r>
              <a:rPr lang="ru-RU" sz="1800" dirty="0"/>
              <a:t/>
            </a:r>
            <a:br>
              <a:rPr lang="ru-RU" sz="1800" dirty="0"/>
            </a:br>
            <a:r>
              <a:rPr lang="ru-RU" sz="1800" b="1" dirty="0" smtClean="0">
                <a:solidFill>
                  <a:srgbClr val="002060"/>
                </a:solidFill>
              </a:rPr>
              <a:t>6. Примерная основная образовательная программа среднего общего образования</a:t>
            </a:r>
            <a:r>
              <a:rPr lang="ru-RU" sz="1800" dirty="0" smtClean="0">
                <a:solidFill>
                  <a:srgbClr val="002060"/>
                </a:solidFill>
              </a:rPr>
              <a:t>, одобренная решением федерального учебно-методического объединения по общему образованию (протокол  от 28 июня 2016 г. № 2/16-з) (</a:t>
            </a:r>
            <a:r>
              <a:rPr lang="ru-RU" sz="1800" dirty="0" smtClean="0">
                <a:solidFill>
                  <a:srgbClr val="002060"/>
                </a:solidFill>
                <a:hlinkClick r:id="rId3"/>
              </a:rPr>
              <a:t>www.fgosreestr.ru</a:t>
            </a:r>
            <a:r>
              <a:rPr lang="ru-RU" sz="1800" dirty="0" smtClean="0">
                <a:solidFill>
                  <a:srgbClr val="002060"/>
                </a:solidFill>
              </a:rPr>
              <a:t>);</a:t>
            </a:r>
          </a:p>
          <a:p>
            <a:pPr marL="469900" marR="0" lvl="0" indent="-469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Noto Sans Symbols"/>
              <a:buNone/>
            </a:pPr>
            <a:r>
              <a:rPr lang="en-US" sz="1800" b="0" i="0" u="none" dirty="0" smtClean="0">
                <a:solidFill>
                  <a:srgbClr val="002060"/>
                </a:solidFill>
                <a:latin typeface="+mn-lt"/>
                <a:ea typeface="Verdana"/>
                <a:cs typeface="Verdana"/>
                <a:sym typeface="Verdana"/>
              </a:rPr>
              <a:t> </a:t>
            </a:r>
            <a:endParaRPr sz="1800" dirty="0">
              <a:solidFill>
                <a:srgbClr val="002060"/>
              </a:solidFill>
              <a:latin typeface="+mn-lt"/>
            </a:endParaRPr>
          </a:p>
          <a:p>
            <a:pPr marL="469900" marR="0" lvl="0" indent="-279400" algn="l" rtl="0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Noto Sans Symbols"/>
              <a:buNone/>
            </a:pPr>
            <a:endParaRPr sz="1800" b="0" i="0" u="none" dirty="0">
              <a:solidFill>
                <a:schemeClr val="tx1"/>
              </a:solidFill>
              <a:latin typeface="+mn-lt"/>
              <a:ea typeface="Verdana"/>
              <a:cs typeface="Verdana"/>
              <a:sym typeface="Verdana"/>
            </a:endParaRPr>
          </a:p>
        </p:txBody>
      </p:sp>
      <p:sp>
        <p:nvSpPr>
          <p:cNvPr id="140" name="Shape 140"/>
          <p:cNvSpPr txBox="1">
            <a:spLocks noGrp="1"/>
          </p:cNvSpPr>
          <p:nvPr>
            <p:ph type="title" idx="4294967295"/>
          </p:nvPr>
        </p:nvSpPr>
        <p:spPr>
          <a:xfrm>
            <a:off x="0" y="463550"/>
            <a:ext cx="12192000" cy="1296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lvl="0" algn="ctr">
              <a:buClr>
                <a:schemeClr val="dk2"/>
              </a:buClr>
              <a:buSzPts val="1800"/>
            </a:pP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РАМКА КОМПЕТЕНЦИЙ УЧИТЕЛЯ</a:t>
            </a:r>
            <a:b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год</a:t>
            </a:r>
            <a:endParaRPr sz="2800" b="1" dirty="0">
              <a:solidFill>
                <a:srgbClr val="002060"/>
              </a:solidFill>
              <a:latin typeface="Times New Roman" panose="02020603050405020304" pitchFamily="18" charset="0"/>
              <a:ea typeface="Roboto"/>
              <a:cs typeface="Times New Roman" panose="02020603050405020304" pitchFamily="18" charset="0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271158714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Shape 138"/>
          <p:cNvSpPr txBox="1">
            <a:spLocks noGrp="1"/>
          </p:cNvSpPr>
          <p:nvPr>
            <p:ph type="body" idx="4294967295"/>
          </p:nvPr>
        </p:nvSpPr>
        <p:spPr>
          <a:xfrm>
            <a:off x="1092200" y="1714504"/>
            <a:ext cx="11099800" cy="414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buClr>
                <a:schemeClr val="dk1"/>
              </a:buClr>
              <a:buSzPts val="1100"/>
              <a:buNone/>
            </a:pPr>
            <a:r>
              <a:rPr lang="ru-RU" sz="1800" b="1" dirty="0" smtClean="0">
                <a:solidFill>
                  <a:srgbClr val="002060"/>
                </a:solidFill>
                <a:latin typeface="+mn-lt"/>
              </a:rPr>
              <a:t>НОРМАТИВНЫЕ ДОКУМЕНТЫ</a:t>
            </a:r>
          </a:p>
          <a:p>
            <a:pPr marL="76200" indent="0">
              <a:buSzPct val="100000"/>
              <a:buNone/>
            </a:pPr>
            <a:r>
              <a:rPr lang="ru-RU" sz="1800" dirty="0" smtClean="0">
                <a:solidFill>
                  <a:srgbClr val="002060"/>
                </a:solidFill>
              </a:rPr>
              <a:t>ФГОС ВО 3++</a:t>
            </a:r>
          </a:p>
          <a:p>
            <a:pPr marL="0" indent="0">
              <a:buSzPct val="100000"/>
              <a:buNone/>
            </a:pPr>
            <a:r>
              <a:rPr lang="ru-RU" sz="1800" b="1" dirty="0" smtClean="0">
                <a:solidFill>
                  <a:srgbClr val="002060"/>
                </a:solidFill>
              </a:rPr>
              <a:t>7. </a:t>
            </a:r>
            <a:r>
              <a:rPr lang="ru-RU" sz="1800" dirty="0" smtClean="0">
                <a:solidFill>
                  <a:srgbClr val="002060"/>
                </a:solidFill>
              </a:rPr>
              <a:t>Приказ </a:t>
            </a:r>
            <a:r>
              <a:rPr lang="ru-RU" sz="1800" dirty="0" err="1" smtClean="0">
                <a:solidFill>
                  <a:srgbClr val="002060"/>
                </a:solidFill>
              </a:rPr>
              <a:t>Минобрнауки</a:t>
            </a:r>
            <a:r>
              <a:rPr lang="ru-RU" sz="1800" dirty="0" smtClean="0">
                <a:solidFill>
                  <a:srgbClr val="002060"/>
                </a:solidFill>
              </a:rPr>
              <a:t> России от 22.02.2018 </a:t>
            </a:r>
            <a:r>
              <a:rPr lang="en-GB" sz="1800" dirty="0" smtClean="0">
                <a:solidFill>
                  <a:srgbClr val="002060"/>
                </a:solidFill>
              </a:rPr>
              <a:t>N 125 "</a:t>
            </a:r>
            <a:r>
              <a:rPr lang="ru-RU" sz="1800" dirty="0" smtClean="0">
                <a:solidFill>
                  <a:srgbClr val="002060"/>
                </a:solidFill>
              </a:rPr>
              <a:t>Об утверждении федерального государственного образовательного стандарта высшего образования - </a:t>
            </a:r>
            <a:r>
              <a:rPr lang="ru-RU" sz="1800" dirty="0" err="1" smtClean="0">
                <a:solidFill>
                  <a:srgbClr val="002060"/>
                </a:solidFill>
              </a:rPr>
              <a:t>бакалавриат</a:t>
            </a:r>
            <a:r>
              <a:rPr lang="ru-RU" sz="1800" dirty="0" smtClean="0">
                <a:solidFill>
                  <a:srgbClr val="002060"/>
                </a:solidFill>
              </a:rPr>
              <a:t> по направлению подготовки 44.03.05 Педагогическое образование (с двумя профилями подготовки)" (Зарегистрировано в Минюсте России 15.03.2018 </a:t>
            </a:r>
            <a:r>
              <a:rPr lang="en-GB" sz="1800" dirty="0" smtClean="0">
                <a:solidFill>
                  <a:srgbClr val="002060"/>
                </a:solidFill>
              </a:rPr>
              <a:t>N 50358)</a:t>
            </a:r>
            <a:endParaRPr lang="ru-RU" sz="1800" dirty="0" smtClean="0">
              <a:solidFill>
                <a:srgbClr val="002060"/>
              </a:solidFill>
            </a:endParaRPr>
          </a:p>
          <a:p>
            <a:pPr marL="0" indent="0">
              <a:buSzPct val="100000"/>
              <a:buNone/>
            </a:pPr>
            <a:r>
              <a:rPr lang="ru-RU" sz="1800" b="1" dirty="0" smtClean="0">
                <a:solidFill>
                  <a:srgbClr val="002060"/>
                </a:solidFill>
              </a:rPr>
              <a:t>8.  </a:t>
            </a:r>
            <a:r>
              <a:rPr lang="ru-RU" sz="1800" dirty="0" smtClean="0">
                <a:solidFill>
                  <a:srgbClr val="002060"/>
                </a:solidFill>
              </a:rPr>
              <a:t>Приказ </a:t>
            </a:r>
            <a:r>
              <a:rPr lang="ru-RU" sz="1800" dirty="0" err="1" smtClean="0">
                <a:solidFill>
                  <a:srgbClr val="002060"/>
                </a:solidFill>
              </a:rPr>
              <a:t>Минобрнауки</a:t>
            </a:r>
            <a:r>
              <a:rPr lang="ru-RU" sz="1800" dirty="0" smtClean="0">
                <a:solidFill>
                  <a:srgbClr val="002060"/>
                </a:solidFill>
              </a:rPr>
              <a:t> России от 22.02.2018 </a:t>
            </a:r>
            <a:r>
              <a:rPr lang="en-GB" sz="1800" dirty="0" smtClean="0">
                <a:solidFill>
                  <a:srgbClr val="002060"/>
                </a:solidFill>
              </a:rPr>
              <a:t>N 121 "</a:t>
            </a:r>
            <a:r>
              <a:rPr lang="ru-RU" sz="1800" dirty="0" smtClean="0">
                <a:solidFill>
                  <a:srgbClr val="002060"/>
                </a:solidFill>
              </a:rPr>
              <a:t>Об утверждении федерального государственного образовательного стандарта высшего образования - </a:t>
            </a:r>
            <a:r>
              <a:rPr lang="ru-RU" sz="1800" dirty="0" err="1" smtClean="0">
                <a:solidFill>
                  <a:srgbClr val="002060"/>
                </a:solidFill>
              </a:rPr>
              <a:t>бакалавриат</a:t>
            </a:r>
            <a:r>
              <a:rPr lang="ru-RU" sz="1800" dirty="0" smtClean="0">
                <a:solidFill>
                  <a:srgbClr val="002060"/>
                </a:solidFill>
              </a:rPr>
              <a:t> по направлению подготовки 44.03.01 Педагогическое образование" (Зарегистрировано в Минюсте России 15.03.2018 </a:t>
            </a:r>
            <a:r>
              <a:rPr lang="en-GB" sz="1800" dirty="0" smtClean="0">
                <a:solidFill>
                  <a:srgbClr val="002060"/>
                </a:solidFill>
              </a:rPr>
              <a:t>N 50362</a:t>
            </a:r>
            <a:r>
              <a:rPr lang="en-US" sz="1800" b="0" i="0" u="none" dirty="0" smtClean="0">
                <a:solidFill>
                  <a:srgbClr val="002060"/>
                </a:solidFill>
                <a:latin typeface="+mn-lt"/>
                <a:ea typeface="Verdana"/>
                <a:cs typeface="Verdana"/>
                <a:sym typeface="Verdana"/>
              </a:rPr>
              <a:t> </a:t>
            </a:r>
            <a:endParaRPr sz="1800" dirty="0">
              <a:solidFill>
                <a:srgbClr val="002060"/>
              </a:solidFill>
              <a:latin typeface="+mn-lt"/>
            </a:endParaRPr>
          </a:p>
          <a:p>
            <a:pPr marL="469900" marR="0" lvl="0" indent="-279400" algn="l" rtl="0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Noto Sans Symbols"/>
              <a:buNone/>
            </a:pPr>
            <a:endParaRPr sz="1800" b="0" i="0" u="none" dirty="0">
              <a:solidFill>
                <a:srgbClr val="002060"/>
              </a:solidFill>
              <a:latin typeface="+mn-lt"/>
              <a:ea typeface="Verdana"/>
              <a:cs typeface="Verdana"/>
              <a:sym typeface="Verdana"/>
            </a:endParaRPr>
          </a:p>
        </p:txBody>
      </p:sp>
      <p:sp>
        <p:nvSpPr>
          <p:cNvPr id="140" name="Shape 140"/>
          <p:cNvSpPr txBox="1">
            <a:spLocks noGrp="1"/>
          </p:cNvSpPr>
          <p:nvPr>
            <p:ph type="title" idx="4294967295"/>
          </p:nvPr>
        </p:nvSpPr>
        <p:spPr>
          <a:xfrm>
            <a:off x="0" y="71442"/>
            <a:ext cx="12192000" cy="1538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lvl="0" algn="ctr">
              <a:buClr>
                <a:schemeClr val="dk2"/>
              </a:buClr>
              <a:buSzPts val="1800"/>
            </a:pPr>
            <a:r>
              <a:rPr lang="ru-RU" sz="2800" b="1" dirty="0" smtClean="0">
                <a:solidFill>
                  <a:schemeClr val="tx1"/>
                </a:solidFill>
              </a:rPr>
              <a:t/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800" dirty="0">
                <a:solidFill>
                  <a:schemeClr val="tx1"/>
                </a:solidFill>
              </a:rPr>
              <a:t/>
            </a:r>
            <a:br>
              <a:rPr lang="ru-RU" sz="2800" dirty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РАМКА КОМПЕТЕНЦИЙ УЧИТЕЛЯ</a:t>
            </a:r>
            <a:b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год</a:t>
            </a:r>
            <a:endParaRPr sz="2800" b="1" dirty="0">
              <a:solidFill>
                <a:srgbClr val="002060"/>
              </a:solidFill>
              <a:latin typeface="Times New Roman" panose="02020603050405020304" pitchFamily="18" charset="0"/>
              <a:ea typeface="Roboto"/>
              <a:cs typeface="Times New Roman" panose="02020603050405020304" pitchFamily="18" charset="0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38644537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Shape 138"/>
          <p:cNvSpPr txBox="1">
            <a:spLocks noGrp="1"/>
          </p:cNvSpPr>
          <p:nvPr>
            <p:ph type="body" idx="4294967295"/>
          </p:nvPr>
        </p:nvSpPr>
        <p:spPr>
          <a:xfrm>
            <a:off x="1092200" y="1714504"/>
            <a:ext cx="11099800" cy="414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buClr>
                <a:schemeClr val="dk1"/>
              </a:buClr>
              <a:buSzPts val="1100"/>
              <a:buNone/>
            </a:pPr>
            <a:r>
              <a:rPr lang="ru-RU" sz="1800" b="1" dirty="0" smtClean="0">
                <a:solidFill>
                  <a:srgbClr val="002060"/>
                </a:solidFill>
                <a:latin typeface="+mn-lt"/>
              </a:rPr>
              <a:t>НОРМАТИВНЫЕ ДОКУМЕНТЫ</a:t>
            </a:r>
          </a:p>
          <a:p>
            <a:pPr marL="0" indent="0">
              <a:buSzPct val="100000"/>
              <a:buNone/>
            </a:pPr>
            <a:r>
              <a:rPr lang="ru-RU" sz="1800" b="1" dirty="0">
                <a:solidFill>
                  <a:srgbClr val="002060"/>
                </a:solidFill>
              </a:rPr>
              <a:t>9</a:t>
            </a:r>
            <a:r>
              <a:rPr lang="ru-RU" sz="1800" b="1" dirty="0" smtClean="0">
                <a:solidFill>
                  <a:srgbClr val="002060"/>
                </a:solidFill>
              </a:rPr>
              <a:t>.</a:t>
            </a:r>
            <a:r>
              <a:rPr lang="ru-RU" sz="1800" dirty="0" smtClean="0">
                <a:solidFill>
                  <a:srgbClr val="002060"/>
                </a:solidFill>
              </a:rPr>
              <a:t> приказ Министерства образования и науки Российской Федерации (</a:t>
            </a:r>
            <a:r>
              <a:rPr lang="ru-RU" sz="1800" dirty="0" err="1" smtClean="0">
                <a:solidFill>
                  <a:srgbClr val="002060"/>
                </a:solidFill>
              </a:rPr>
              <a:t>Минобрнауки</a:t>
            </a:r>
            <a:r>
              <a:rPr lang="ru-RU" sz="1800" dirty="0" smtClean="0">
                <a:solidFill>
                  <a:srgbClr val="002060"/>
                </a:solidFill>
              </a:rPr>
              <a:t> России) от 7 апреля 2014 г. </a:t>
            </a:r>
            <a:r>
              <a:rPr lang="en-GB" sz="1800" dirty="0" smtClean="0">
                <a:solidFill>
                  <a:srgbClr val="002060"/>
                </a:solidFill>
              </a:rPr>
              <a:t>N 276 </a:t>
            </a:r>
            <a:r>
              <a:rPr lang="ru-RU" sz="1800" dirty="0" smtClean="0">
                <a:solidFill>
                  <a:srgbClr val="002060"/>
                </a:solidFill>
              </a:rPr>
              <a:t>г. Москва "</a:t>
            </a:r>
            <a:r>
              <a:rPr lang="ru-RU" sz="1800" b="1" dirty="0" smtClean="0">
                <a:solidFill>
                  <a:srgbClr val="002060"/>
                </a:solidFill>
              </a:rPr>
              <a:t>Об утверждении Порядка проведения аттестации педагогических работников организаций</a:t>
            </a:r>
            <a:r>
              <a:rPr lang="ru-RU" sz="1800" dirty="0" smtClean="0">
                <a:solidFill>
                  <a:srgbClr val="002060"/>
                </a:solidFill>
              </a:rPr>
              <a:t>, осуществляющих образовательную деятельность » (Зарегистрирован в Минюсте РФ 23 мая 2014 г. </a:t>
            </a:r>
            <a:r>
              <a:rPr lang="en-GB" sz="1800" dirty="0" smtClean="0">
                <a:solidFill>
                  <a:srgbClr val="002060"/>
                </a:solidFill>
              </a:rPr>
              <a:t>N 32408</a:t>
            </a:r>
            <a:r>
              <a:rPr lang="ru-RU" sz="1800" dirty="0" smtClean="0">
                <a:solidFill>
                  <a:srgbClr val="002060"/>
                </a:solidFill>
              </a:rPr>
              <a:t>);</a:t>
            </a:r>
            <a:endParaRPr lang="en-GB" sz="1800" dirty="0" smtClean="0">
              <a:solidFill>
                <a:srgbClr val="002060"/>
              </a:solidFill>
            </a:endParaRPr>
          </a:p>
          <a:p>
            <a:pPr marL="0" indent="0">
              <a:buSzPct val="100000"/>
              <a:buNone/>
            </a:pPr>
            <a:r>
              <a:rPr lang="ru-RU" sz="1800" b="1" dirty="0" smtClean="0">
                <a:solidFill>
                  <a:srgbClr val="002060"/>
                </a:solidFill>
              </a:rPr>
              <a:t>10.</a:t>
            </a:r>
            <a:r>
              <a:rPr lang="ru-RU" sz="1800" dirty="0" smtClean="0">
                <a:solidFill>
                  <a:srgbClr val="002060"/>
                </a:solidFill>
              </a:rPr>
              <a:t> приказ Минтруда России от 18.10.2013 N 544н (с изм. от 25.12.2014) «</a:t>
            </a:r>
            <a:r>
              <a:rPr lang="ru-RU" sz="1800" b="1" dirty="0" smtClean="0">
                <a:solidFill>
                  <a:srgbClr val="002060"/>
                </a:solidFill>
              </a:rPr>
              <a:t>Об утверждении профессионального стандарта "Педагог </a:t>
            </a:r>
            <a:r>
              <a:rPr lang="ru-RU" sz="1800" dirty="0" smtClean="0">
                <a:solidFill>
                  <a:srgbClr val="002060"/>
                </a:solidFill>
              </a:rPr>
              <a:t>(педагогическая деятельность в сфере дошкольного, начального общего, основного общего, среднего общего образования) (воспитатель, учитель)» (Зарегистрировано в Минюсте России 06.12.2013 N 30550);</a:t>
            </a:r>
          </a:p>
          <a:p>
            <a:pPr marL="469900" marR="0" lvl="0" indent="-469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Noto Sans Symbols"/>
              <a:buNone/>
            </a:pPr>
            <a:r>
              <a:rPr lang="en-US" sz="1800" b="0" i="0" u="none" dirty="0" smtClean="0">
                <a:solidFill>
                  <a:srgbClr val="002060"/>
                </a:solidFill>
                <a:latin typeface="+mn-lt"/>
                <a:ea typeface="Verdana"/>
                <a:cs typeface="Verdana"/>
                <a:sym typeface="Verdana"/>
              </a:rPr>
              <a:t> </a:t>
            </a:r>
            <a:endParaRPr sz="1800" dirty="0">
              <a:solidFill>
                <a:srgbClr val="002060"/>
              </a:solidFill>
              <a:latin typeface="+mn-lt"/>
            </a:endParaRPr>
          </a:p>
          <a:p>
            <a:pPr marL="469900" marR="0" lvl="0" indent="-279400" algn="l" rtl="0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Noto Sans Symbols"/>
              <a:buNone/>
            </a:pPr>
            <a:endParaRPr sz="1800" b="0" i="0" u="none" dirty="0">
              <a:solidFill>
                <a:schemeClr val="tx1"/>
              </a:solidFill>
              <a:latin typeface="+mn-lt"/>
              <a:ea typeface="Verdana"/>
              <a:cs typeface="Verdana"/>
              <a:sym typeface="Verdana"/>
            </a:endParaRPr>
          </a:p>
        </p:txBody>
      </p:sp>
      <p:sp>
        <p:nvSpPr>
          <p:cNvPr id="140" name="Shape 140"/>
          <p:cNvSpPr txBox="1">
            <a:spLocks noGrp="1"/>
          </p:cNvSpPr>
          <p:nvPr>
            <p:ph type="title" idx="4294967295"/>
          </p:nvPr>
        </p:nvSpPr>
        <p:spPr>
          <a:xfrm>
            <a:off x="0" y="71442"/>
            <a:ext cx="12192000" cy="1538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lvl="0" algn="ctr">
              <a:buClr>
                <a:schemeClr val="dk2"/>
              </a:buClr>
              <a:buSzPts val="1800"/>
            </a:pPr>
            <a:r>
              <a:rPr lang="ru-RU" sz="2800" b="1" dirty="0" smtClean="0">
                <a:solidFill>
                  <a:schemeClr val="tx1"/>
                </a:solidFill>
              </a:rPr>
              <a:t/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РАМКА КОМПЕТЕНЦИЙ УЧИТЕЛЯ</a:t>
            </a:r>
            <a:b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год</a:t>
            </a:r>
            <a:endParaRPr sz="2800" b="1" dirty="0">
              <a:solidFill>
                <a:srgbClr val="002060"/>
              </a:solidFill>
              <a:latin typeface="Times New Roman" panose="02020603050405020304" pitchFamily="18" charset="0"/>
              <a:ea typeface="Roboto"/>
              <a:cs typeface="Times New Roman" panose="02020603050405020304" pitchFamily="18" charset="0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295101814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oogle Shape;401;p26"/>
          <p:cNvGrpSpPr/>
          <p:nvPr/>
        </p:nvGrpSpPr>
        <p:grpSpPr>
          <a:xfrm>
            <a:off x="761966" y="22172"/>
            <a:ext cx="10668073" cy="1478002"/>
            <a:chOff x="-1535283" y="1287960"/>
            <a:chExt cx="11486579" cy="2067200"/>
          </a:xfrm>
          <a:solidFill>
            <a:schemeClr val="accent3">
              <a:lumMod val="20000"/>
              <a:lumOff val="80000"/>
            </a:schemeClr>
          </a:solidFill>
        </p:grpSpPr>
        <p:sp>
          <p:nvSpPr>
            <p:cNvPr id="6" name="Google Shape;402;p26"/>
            <p:cNvSpPr/>
            <p:nvPr/>
          </p:nvSpPr>
          <p:spPr>
            <a:xfrm>
              <a:off x="8699476" y="1287960"/>
              <a:ext cx="1243800" cy="414300"/>
            </a:xfrm>
            <a:prstGeom prst="triangle">
              <a:avLst>
                <a:gd name="adj" fmla="val 0"/>
              </a:avLst>
            </a:prstGeom>
            <a:grpFill/>
            <a:ln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20000"/>
                    <a:lumOff val="80000"/>
                  </a:schemeClr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7" name="Google Shape;403;p26"/>
            <p:cNvSpPr/>
            <p:nvPr/>
          </p:nvSpPr>
          <p:spPr>
            <a:xfrm rot="10800000" flipH="1">
              <a:off x="-308909" y="1697038"/>
              <a:ext cx="9030600" cy="1243800"/>
            </a:xfrm>
            <a:prstGeom prst="rect">
              <a:avLst/>
            </a:prstGeom>
            <a:grpFill/>
            <a:ln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20000"/>
                    <a:lumOff val="80000"/>
                  </a:schemeClr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8" name="Google Shape;404;p26"/>
            <p:cNvSpPr/>
            <p:nvPr/>
          </p:nvSpPr>
          <p:spPr>
            <a:xfrm rot="10800000" flipH="1">
              <a:off x="8707496" y="1697043"/>
              <a:ext cx="1243800" cy="1243800"/>
            </a:xfrm>
            <a:prstGeom prst="rtTriangle">
              <a:avLst/>
            </a:prstGeom>
            <a:grpFill/>
            <a:ln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20000"/>
                    <a:lumOff val="80000"/>
                  </a:schemeClr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9" name="Google Shape;405;p26"/>
            <p:cNvSpPr/>
            <p:nvPr/>
          </p:nvSpPr>
          <p:spPr>
            <a:xfrm flipH="1">
              <a:off x="-1535283" y="1697043"/>
              <a:ext cx="1243800" cy="1243800"/>
            </a:xfrm>
            <a:prstGeom prst="rtTriangle">
              <a:avLst/>
            </a:prstGeom>
            <a:grpFill/>
            <a:ln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20000"/>
                    <a:lumOff val="80000"/>
                  </a:schemeClr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0" name="Google Shape;406;p26"/>
            <p:cNvSpPr/>
            <p:nvPr/>
          </p:nvSpPr>
          <p:spPr>
            <a:xfrm rot="10800000">
              <a:off x="-1535278" y="2940860"/>
              <a:ext cx="1243800" cy="414300"/>
            </a:xfrm>
            <a:prstGeom prst="triangle">
              <a:avLst>
                <a:gd name="adj" fmla="val 0"/>
              </a:avLst>
            </a:prstGeom>
            <a:grpFill/>
            <a:ln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20000"/>
                    <a:lumOff val="80000"/>
                  </a:schemeClr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</p:grpSp>
      <p:sp>
        <p:nvSpPr>
          <p:cNvPr id="11" name="Google Shape;407;p26"/>
          <p:cNvSpPr txBox="1">
            <a:spLocks/>
          </p:cNvSpPr>
          <p:nvPr/>
        </p:nvSpPr>
        <p:spPr>
          <a:xfrm>
            <a:off x="2022635" y="357166"/>
            <a:ext cx="8285076" cy="857256"/>
          </a:xfrm>
          <a:prstGeom prst="rect">
            <a:avLst/>
          </a:prstGeom>
          <a:noFill/>
          <a:ln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Roboto Condensed Light"/>
                <a:ea typeface="Roboto Condensed Light"/>
                <a:cs typeface="Verdana"/>
                <a:sym typeface="Roboto Condensed Light"/>
              </a:rPr>
              <a:t>Блок 1. Предметная компетенция</a:t>
            </a:r>
            <a:endParaRPr kumimoji="0" lang="ru-RU" sz="2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Roboto Condensed Light"/>
              <a:ea typeface="Roboto Condensed Light"/>
              <a:cs typeface="Verdana"/>
              <a:sym typeface="Roboto Condensed Ligh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382280" y="1071551"/>
            <a:ext cx="2000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761967" y="1651379"/>
            <a:ext cx="11049076" cy="43601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spcBef>
                <a:spcPts val="400"/>
              </a:spcBef>
              <a:buSzPct val="100000"/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оперировать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фактическим материалом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включенным в содержание учебного предмета на уровне среднего общего образования (базовый и повышенный уровни)</a:t>
            </a:r>
          </a:p>
          <a:p>
            <a:pPr algn="just">
              <a:spcBef>
                <a:spcPts val="400"/>
              </a:spcBef>
              <a:buSzPct val="100000"/>
            </a:pPr>
            <a:endParaRPr lang="ru-RU" sz="2400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spcBef>
                <a:spcPts val="400"/>
              </a:spcBef>
              <a:buSzPct val="100000"/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оперировать  теоретическим материалом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включенным в содержание учебного предмета на уровне среднего общего образования (базовый и повышенный уровни), и интерпретировать его применительно к практическим предметным ситуациям</a:t>
            </a:r>
          </a:p>
          <a:p>
            <a:pPr algn="just">
              <a:spcBef>
                <a:spcPts val="400"/>
              </a:spcBef>
              <a:buSzPct val="100000"/>
            </a:pPr>
            <a:endParaRPr lang="ru-RU" sz="2400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spcBef>
                <a:spcPts val="400"/>
              </a:spcBef>
              <a:buSzPct val="100000"/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Владение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методологическими знаниями и исследовательскими умениями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области преподаваемого предмета</a:t>
            </a:r>
            <a:endParaRPr lang="ru-RU" sz="2400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102400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401;p26"/>
          <p:cNvGrpSpPr/>
          <p:nvPr/>
        </p:nvGrpSpPr>
        <p:grpSpPr>
          <a:xfrm>
            <a:off x="761966" y="22172"/>
            <a:ext cx="10668073" cy="1478002"/>
            <a:chOff x="-1535283" y="1287960"/>
            <a:chExt cx="11486579" cy="2067200"/>
          </a:xfrm>
          <a:solidFill>
            <a:schemeClr val="accent3">
              <a:lumMod val="20000"/>
              <a:lumOff val="80000"/>
            </a:schemeClr>
          </a:solidFill>
        </p:grpSpPr>
        <p:sp>
          <p:nvSpPr>
            <p:cNvPr id="6" name="Google Shape;402;p26"/>
            <p:cNvSpPr/>
            <p:nvPr/>
          </p:nvSpPr>
          <p:spPr>
            <a:xfrm>
              <a:off x="8699476" y="1287960"/>
              <a:ext cx="1243800" cy="414300"/>
            </a:xfrm>
            <a:prstGeom prst="triangle">
              <a:avLst>
                <a:gd name="adj" fmla="val 0"/>
              </a:avLst>
            </a:prstGeom>
            <a:grpFill/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20000"/>
                    <a:lumOff val="80000"/>
                  </a:schemeClr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7" name="Google Shape;403;p26"/>
            <p:cNvSpPr/>
            <p:nvPr/>
          </p:nvSpPr>
          <p:spPr>
            <a:xfrm rot="10800000" flipH="1">
              <a:off x="-308909" y="1697039"/>
              <a:ext cx="9030600" cy="1243800"/>
            </a:xfrm>
            <a:prstGeom prst="rect">
              <a:avLst/>
            </a:prstGeom>
            <a:grpFill/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20000"/>
                    <a:lumOff val="80000"/>
                  </a:schemeClr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8" name="Google Shape;404;p26"/>
            <p:cNvSpPr/>
            <p:nvPr/>
          </p:nvSpPr>
          <p:spPr>
            <a:xfrm rot="10800000" flipH="1">
              <a:off x="8707496" y="1697043"/>
              <a:ext cx="1243800" cy="1243800"/>
            </a:xfrm>
            <a:prstGeom prst="rtTriangle">
              <a:avLst/>
            </a:prstGeom>
            <a:grpFill/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20000"/>
                    <a:lumOff val="80000"/>
                  </a:schemeClr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9" name="Google Shape;405;p26"/>
            <p:cNvSpPr/>
            <p:nvPr/>
          </p:nvSpPr>
          <p:spPr>
            <a:xfrm flipH="1">
              <a:off x="-1535283" y="1697043"/>
              <a:ext cx="1243800" cy="1243800"/>
            </a:xfrm>
            <a:prstGeom prst="rtTriangle">
              <a:avLst/>
            </a:prstGeom>
            <a:grpFill/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20000"/>
                    <a:lumOff val="80000"/>
                  </a:schemeClr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0" name="Google Shape;406;p26"/>
            <p:cNvSpPr/>
            <p:nvPr/>
          </p:nvSpPr>
          <p:spPr>
            <a:xfrm rot="10800000">
              <a:off x="-1535278" y="2940860"/>
              <a:ext cx="1243800" cy="414300"/>
            </a:xfrm>
            <a:prstGeom prst="triangle">
              <a:avLst>
                <a:gd name="adj" fmla="val 0"/>
              </a:avLst>
            </a:prstGeom>
            <a:grpFill/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6">
                    <a:lumMod val="20000"/>
                    <a:lumOff val="80000"/>
                  </a:schemeClr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</p:grpSp>
      <p:sp>
        <p:nvSpPr>
          <p:cNvPr id="11" name="Google Shape;407;p26"/>
          <p:cNvSpPr txBox="1">
            <a:spLocks/>
          </p:cNvSpPr>
          <p:nvPr/>
        </p:nvSpPr>
        <p:spPr>
          <a:xfrm>
            <a:off x="2022635" y="357166"/>
            <a:ext cx="8285076" cy="8572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ru-RU" sz="2800" b="1" spc="-80" dirty="0" smtClean="0">
                <a:solidFill>
                  <a:srgbClr val="002060"/>
                </a:solidFill>
              </a:rPr>
              <a:t>Блок 2. Методическая компетенция </a:t>
            </a:r>
            <a:endParaRPr lang="ru-RU" sz="2800" b="1" spc="-80" dirty="0">
              <a:solidFill>
                <a:srgbClr val="00206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57213" y="2000241"/>
            <a:ext cx="10953827" cy="4120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15000"/>
              </a:lnSpc>
              <a:spcBef>
                <a:spcPts val="400"/>
              </a:spcBef>
              <a:buSzPct val="100000"/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Знание и применение на практике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нормативного и программно-методического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обеспечения преподаваемого предмета </a:t>
            </a:r>
          </a:p>
          <a:p>
            <a:pPr algn="just">
              <a:lnSpc>
                <a:spcPct val="115000"/>
              </a:lnSpc>
              <a:spcBef>
                <a:spcPts val="400"/>
              </a:spcBef>
              <a:buSzPct val="100000"/>
            </a:pPr>
            <a:endParaRPr lang="ru-RU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15000"/>
              </a:lnSpc>
              <a:spcBef>
                <a:spcPts val="400"/>
              </a:spcBef>
              <a:buSzPct val="100000"/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Знание и эффективное применение в практике работы разнообразных средств обучения предмету, проектирование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современной образовательной среды</a:t>
            </a:r>
          </a:p>
          <a:p>
            <a:pPr algn="just">
              <a:lnSpc>
                <a:spcPct val="115000"/>
              </a:lnSpc>
              <a:spcBef>
                <a:spcPts val="400"/>
              </a:spcBef>
              <a:buSzPct val="100000"/>
            </a:pPr>
            <a:endPara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15000"/>
              </a:lnSpc>
              <a:spcBef>
                <a:spcPts val="400"/>
              </a:spcBef>
              <a:buSzPct val="100000"/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Знание и обоснованный выбор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методов, приемов, форм обучения и технологий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 предмету для учебных занятий и внеурочной деятельности</a:t>
            </a:r>
          </a:p>
        </p:txBody>
      </p:sp>
    </p:spTree>
    <p:extLst>
      <p:ext uri="{BB962C8B-B14F-4D97-AF65-F5344CB8AC3E}">
        <p14:creationId xmlns:p14="http://schemas.microsoft.com/office/powerpoint/2010/main" val="48953786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401;p26"/>
          <p:cNvGrpSpPr/>
          <p:nvPr/>
        </p:nvGrpSpPr>
        <p:grpSpPr>
          <a:xfrm>
            <a:off x="761966" y="22172"/>
            <a:ext cx="10668073" cy="1478002"/>
            <a:chOff x="-1535283" y="1287960"/>
            <a:chExt cx="11486579" cy="2067200"/>
          </a:xfrm>
          <a:solidFill>
            <a:schemeClr val="accent3">
              <a:lumMod val="20000"/>
              <a:lumOff val="80000"/>
            </a:schemeClr>
          </a:solidFill>
        </p:grpSpPr>
        <p:sp>
          <p:nvSpPr>
            <p:cNvPr id="6" name="Google Shape;402;p26"/>
            <p:cNvSpPr/>
            <p:nvPr/>
          </p:nvSpPr>
          <p:spPr>
            <a:xfrm>
              <a:off x="8699476" y="1287960"/>
              <a:ext cx="1243800" cy="414300"/>
            </a:xfrm>
            <a:prstGeom prst="triangle">
              <a:avLst>
                <a:gd name="adj" fmla="val 0"/>
              </a:avLst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7" name="Google Shape;403;p26"/>
            <p:cNvSpPr/>
            <p:nvPr/>
          </p:nvSpPr>
          <p:spPr>
            <a:xfrm rot="10800000" flipH="1">
              <a:off x="-308909" y="1697039"/>
              <a:ext cx="9030600" cy="1243800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8" name="Google Shape;404;p26"/>
            <p:cNvSpPr/>
            <p:nvPr/>
          </p:nvSpPr>
          <p:spPr>
            <a:xfrm rot="10800000" flipH="1">
              <a:off x="8707496" y="1697043"/>
              <a:ext cx="1243800" cy="1243800"/>
            </a:xfrm>
            <a:prstGeom prst="rtTriangle">
              <a:avLst/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9" name="Google Shape;405;p26"/>
            <p:cNvSpPr/>
            <p:nvPr/>
          </p:nvSpPr>
          <p:spPr>
            <a:xfrm flipH="1">
              <a:off x="-1535283" y="1697043"/>
              <a:ext cx="1243800" cy="1243800"/>
            </a:xfrm>
            <a:prstGeom prst="rtTriangle">
              <a:avLst/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0" name="Google Shape;406;p26"/>
            <p:cNvSpPr/>
            <p:nvPr/>
          </p:nvSpPr>
          <p:spPr>
            <a:xfrm rot="10800000">
              <a:off x="-1535278" y="2940860"/>
              <a:ext cx="1243800" cy="414300"/>
            </a:xfrm>
            <a:prstGeom prst="triangle">
              <a:avLst>
                <a:gd name="adj" fmla="val 0"/>
              </a:avLst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sp>
        <p:nvSpPr>
          <p:cNvPr id="11" name="Google Shape;407;p26"/>
          <p:cNvSpPr txBox="1">
            <a:spLocks/>
          </p:cNvSpPr>
          <p:nvPr/>
        </p:nvSpPr>
        <p:spPr>
          <a:xfrm>
            <a:off x="2227353" y="357166"/>
            <a:ext cx="8454897" cy="8572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ru-RU" sz="2800" b="1" spc="-80" dirty="0" smtClean="0">
                <a:solidFill>
                  <a:srgbClr val="002060"/>
                </a:solidFill>
              </a:rPr>
              <a:t>Блок 3. </a:t>
            </a:r>
            <a:r>
              <a:rPr lang="ru-RU" sz="2800" b="1" dirty="0" smtClean="0">
                <a:solidFill>
                  <a:srgbClr val="002060"/>
                </a:solidFill>
              </a:rPr>
              <a:t>Психолого-педагогические и коммуникативные компетенции</a:t>
            </a:r>
            <a:endParaRPr lang="ru-RU" sz="2800" b="1" spc="-80" dirty="0">
              <a:solidFill>
                <a:srgbClr val="00206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64026" y="2048852"/>
            <a:ext cx="11204812" cy="36440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5000"/>
              </a:lnSpc>
              <a:spcBef>
                <a:spcPts val="400"/>
              </a:spcBef>
              <a:buSzPct val="100000"/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Обеспечение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рамках должностных обязанностей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полноценного участия обучающихся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(в том числе с особыми образовательными потребностями)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учебной деятельности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15000"/>
              </a:lnSpc>
              <a:spcBef>
                <a:spcPts val="400"/>
              </a:spcBef>
              <a:buSzPct val="100000"/>
              <a:buFont typeface="Wingdings" pitchFamily="2" charset="2"/>
              <a:buChar char="Ø"/>
            </a:pPr>
            <a:endParaRPr lang="ru-RU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Bef>
                <a:spcPts val="400"/>
              </a:spcBef>
              <a:buSzPct val="100000"/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x-none" sz="24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инклюзивной и мотивирующей образовательной среды </a:t>
            </a:r>
            <a:r>
              <a:rPr lang="x-none" sz="24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обеспечения полноценного участия обучающихся (в том числе с особыми образовательными потребностями) в учебной деятельности.</a:t>
            </a:r>
            <a:endParaRPr lang="ru-RU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Bef>
                <a:spcPts val="400"/>
              </a:spcBef>
              <a:buSzPct val="100000"/>
            </a:pP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818694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87605" y="696037"/>
            <a:ext cx="8557147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эффективного использования результатов оценочных 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процедур</a:t>
            </a:r>
          </a:p>
          <a:p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9684" y="1719622"/>
            <a:ext cx="1064525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Tx/>
              <a:buAutoNum type="arabicPeriod"/>
              <a:defRPr/>
            </a:pP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Социально-политический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контекст: Контроль или Поддержка</a:t>
            </a:r>
          </a:p>
          <a:p>
            <a:pPr marL="457200" indent="-457200" algn="just">
              <a:buFontTx/>
              <a:buAutoNum type="arabicPeriod"/>
              <a:defRPr/>
            </a:pP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Поддержка заинтересованных сторон</a:t>
            </a:r>
          </a:p>
          <a:p>
            <a:pPr marL="457200" indent="-457200" algn="just">
              <a:buFontTx/>
              <a:buAutoNum type="arabicPeriod"/>
              <a:defRPr/>
            </a:pP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надёжного инструментария</a:t>
            </a:r>
          </a:p>
          <a:p>
            <a:pPr marL="457200" indent="-457200" algn="just">
              <a:buFontTx/>
              <a:buAutoNum type="arabicPeriod"/>
              <a:defRPr/>
            </a:pP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надёжной стандартизированной процедуры проведения оценки</a:t>
            </a:r>
          </a:p>
          <a:p>
            <a:pPr marL="457200" indent="-457200" algn="just">
              <a:buFontTx/>
              <a:buAutoNum type="arabicPeriod"/>
              <a:defRPr/>
            </a:pP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Ориентация на информационные потребности основных групп пользователей результатов оценки</a:t>
            </a:r>
          </a:p>
          <a:p>
            <a:pPr marL="457200" indent="-457200" algn="just">
              <a:buFontTx/>
              <a:buAutoNum type="arabicPeriod"/>
              <a:defRPr/>
            </a:pP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ясного итогового отчёта</a:t>
            </a:r>
          </a:p>
          <a:p>
            <a:pPr marL="457200" indent="-457200" algn="just">
              <a:buFontTx/>
              <a:buAutoNum type="arabicPeriod"/>
              <a:defRPr/>
            </a:pP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Учёт дополнительных данных при принятии управленческих решений по итогам оценки</a:t>
            </a:r>
          </a:p>
        </p:txBody>
      </p:sp>
    </p:spTree>
    <p:extLst>
      <p:ext uri="{BB962C8B-B14F-4D97-AF65-F5344CB8AC3E}">
        <p14:creationId xmlns:p14="http://schemas.microsoft.com/office/powerpoint/2010/main" val="7420787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07" t="8224" r="8084" b="17105"/>
          <a:stretch/>
        </p:blipFill>
        <p:spPr bwMode="auto">
          <a:xfrm>
            <a:off x="505327" y="288758"/>
            <a:ext cx="11213432" cy="616016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68152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48" t="8553" r="6295" b="17434"/>
          <a:stretch/>
        </p:blipFill>
        <p:spPr bwMode="auto">
          <a:xfrm>
            <a:off x="385011" y="336884"/>
            <a:ext cx="11526252" cy="6208295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61558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" t="9540" r="6296" b="15460"/>
          <a:stretch/>
        </p:blipFill>
        <p:spPr bwMode="auto">
          <a:xfrm>
            <a:off x="649705" y="385011"/>
            <a:ext cx="11069053" cy="606391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17667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07" t="8882" r="6296" b="17105"/>
          <a:stretch/>
        </p:blipFill>
        <p:spPr bwMode="auto">
          <a:xfrm>
            <a:off x="625642" y="649705"/>
            <a:ext cx="11044990" cy="565484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48908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81" t="10198" r="7714" b="11513"/>
          <a:stretch/>
        </p:blipFill>
        <p:spPr bwMode="auto">
          <a:xfrm>
            <a:off x="721895" y="409074"/>
            <a:ext cx="11020926" cy="59676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92746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2" t="6250" r="7960" b="14145"/>
          <a:stretch/>
        </p:blipFill>
        <p:spPr bwMode="auto">
          <a:xfrm>
            <a:off x="649705" y="625642"/>
            <a:ext cx="11069053" cy="582328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33700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68" t="7566" r="8639" b="12499"/>
          <a:stretch/>
        </p:blipFill>
        <p:spPr bwMode="auto">
          <a:xfrm>
            <a:off x="553451" y="445169"/>
            <a:ext cx="11165307" cy="5847348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8240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48" t="9867" r="11228" b="6250"/>
          <a:stretch/>
        </p:blipFill>
        <p:spPr bwMode="auto">
          <a:xfrm>
            <a:off x="601579" y="721895"/>
            <a:ext cx="11285621" cy="558265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87832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47" t="7896" r="11412" b="9210"/>
          <a:stretch/>
        </p:blipFill>
        <p:spPr bwMode="auto">
          <a:xfrm>
            <a:off x="745959" y="457200"/>
            <a:ext cx="10780294" cy="606391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46188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16566" y="1340069"/>
            <a:ext cx="5439103" cy="5016758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Контактные данные </a:t>
            </a:r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ОАиРПК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Адрес: ул. Гагарина, д.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28,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каб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Телефон: 8(3012)44-31-04</a:t>
            </a:r>
            <a:b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 эл. почты: 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att03@mail.ru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Сайт: 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http://my.briop.ru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Скайп: 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att03@outlook.com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/>
              <a:t> </a:t>
            </a:r>
            <a:endParaRPr lang="ru-RU" sz="3200" dirty="0"/>
          </a:p>
        </p:txBody>
      </p:sp>
      <p:pic>
        <p:nvPicPr>
          <p:cNvPr id="1026" name="Picture 2" descr="https://sosh7.edu95.ru/index.php?component=download&amp;file=ccecec626df2bfb5012b25e67bd482f466370983f01fae55390a80fc353118ab&amp;view=1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18" t="7485" r="6525" b="24781"/>
          <a:stretch/>
        </p:blipFill>
        <p:spPr bwMode="auto">
          <a:xfrm>
            <a:off x="441434" y="472966"/>
            <a:ext cx="5502166" cy="4903075"/>
          </a:xfrm>
          <a:prstGeom prst="rect">
            <a:avLst/>
          </a:prstGeom>
          <a:noFill/>
          <a:ln>
            <a:solidFill>
              <a:srgbClr val="00206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704386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776</TotalTime>
  <Words>824</Words>
  <Application>Microsoft Office PowerPoint</Application>
  <PresentationFormat>Широкоэкранный</PresentationFormat>
  <Paragraphs>89</Paragraphs>
  <Slides>25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6" baseType="lpstr">
      <vt:lpstr>Arial</vt:lpstr>
      <vt:lpstr>Arvo</vt:lpstr>
      <vt:lpstr>Calibri</vt:lpstr>
      <vt:lpstr>Calibri Light</vt:lpstr>
      <vt:lpstr>Noto Sans Symbols</vt:lpstr>
      <vt:lpstr>Roboto</vt:lpstr>
      <vt:lpstr>Roboto Condensed Light</vt:lpstr>
      <vt:lpstr>Times New Roman</vt:lpstr>
      <vt:lpstr>Verdana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РАМКА КОМПЕТЕНЦИЙ УЧИТЕЛЯ 2021 год</vt:lpstr>
      <vt:lpstr>РАМКА КОМПЕТЕНЦИЙ УЧИТЕЛЯ 2021 год</vt:lpstr>
      <vt:lpstr>  РАМКА КОМПЕТЕНЦИЙ УЧИТЕЛЯ 2021 год</vt:lpstr>
      <vt:lpstr> РАМКА КОМПЕТЕНЦИЙ УЧИТЕЛЯ 2021 год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Ludmila</dc:creator>
  <cp:lastModifiedBy>Ludmila</cp:lastModifiedBy>
  <cp:revision>79</cp:revision>
  <dcterms:created xsi:type="dcterms:W3CDTF">2021-03-31T04:54:31Z</dcterms:created>
  <dcterms:modified xsi:type="dcterms:W3CDTF">2021-09-13T07:53:25Z</dcterms:modified>
</cp:coreProperties>
</file>