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40"/>
  </p:notesMasterIdLst>
  <p:sldIdLst>
    <p:sldId id="269" r:id="rId2"/>
    <p:sldId id="270" r:id="rId3"/>
    <p:sldId id="272" r:id="rId4"/>
    <p:sldId id="274" r:id="rId5"/>
    <p:sldId id="273" r:id="rId6"/>
    <p:sldId id="275" r:id="rId7"/>
    <p:sldId id="259" r:id="rId8"/>
    <p:sldId id="277" r:id="rId9"/>
    <p:sldId id="306" r:id="rId10"/>
    <p:sldId id="279" r:id="rId11"/>
    <p:sldId id="278" r:id="rId12"/>
    <p:sldId id="280" r:id="rId13"/>
    <p:sldId id="281" r:id="rId14"/>
    <p:sldId id="282" r:id="rId15"/>
    <p:sldId id="283" r:id="rId16"/>
    <p:sldId id="305" r:id="rId17"/>
    <p:sldId id="284" r:id="rId18"/>
    <p:sldId id="285" r:id="rId19"/>
    <p:sldId id="286" r:id="rId20"/>
    <p:sldId id="304" r:id="rId21"/>
    <p:sldId id="287" r:id="rId22"/>
    <p:sldId id="288" r:id="rId23"/>
    <p:sldId id="290" r:id="rId24"/>
    <p:sldId id="291" r:id="rId25"/>
    <p:sldId id="292" r:id="rId26"/>
    <p:sldId id="293" r:id="rId27"/>
    <p:sldId id="294" r:id="rId28"/>
    <p:sldId id="295" r:id="rId29"/>
    <p:sldId id="307" r:id="rId30"/>
    <p:sldId id="296" r:id="rId31"/>
    <p:sldId id="297" r:id="rId32"/>
    <p:sldId id="298" r:id="rId33"/>
    <p:sldId id="308" r:id="rId34"/>
    <p:sldId id="299" r:id="rId35"/>
    <p:sldId id="300" r:id="rId36"/>
    <p:sldId id="303" r:id="rId37"/>
    <p:sldId id="301" r:id="rId38"/>
    <p:sldId id="302" r:id="rId39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Темный стиль 1 — акцент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1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diagrams/_rels/drawing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700118-6FE4-4A39-9581-245EE8428BC4}" type="doc">
      <dgm:prSet loTypeId="urn:microsoft.com/office/officeart/2005/8/layout/vList4#1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E7FC878-219F-419B-ABB4-B951B97D6C06}">
      <dgm:prSet/>
      <dgm:spPr/>
      <dgm:t>
        <a:bodyPr/>
        <a:lstStyle/>
        <a:p>
          <a:r>
            <a:rPr lang="ru-RU" dirty="0" smtClean="0"/>
            <a:t>- </a:t>
          </a:r>
          <a:r>
            <a:rPr lang="ru-RU" b="1" dirty="0" smtClean="0"/>
            <a:t>14 общеобразовательных организаций (7- среднего (полного) общего образования, 5- основного общего образования, 3- начального общего образования).</a:t>
          </a:r>
        </a:p>
      </dgm:t>
    </dgm:pt>
    <dgm:pt modelId="{9DBDCF62-6579-4398-A8AB-ADEBB395BDAC}" type="parTrans" cxnId="{AE0D1A79-EC60-470C-B5CB-31B292E2FD7C}">
      <dgm:prSet/>
      <dgm:spPr/>
      <dgm:t>
        <a:bodyPr/>
        <a:lstStyle/>
        <a:p>
          <a:endParaRPr lang="ru-RU"/>
        </a:p>
      </dgm:t>
    </dgm:pt>
    <dgm:pt modelId="{3BAB45F0-844E-40B1-8D58-754634299AF6}" type="sibTrans" cxnId="{AE0D1A79-EC60-470C-B5CB-31B292E2FD7C}">
      <dgm:prSet/>
      <dgm:spPr/>
      <dgm:t>
        <a:bodyPr/>
        <a:lstStyle/>
        <a:p>
          <a:endParaRPr lang="ru-RU"/>
        </a:p>
      </dgm:t>
    </dgm:pt>
    <dgm:pt modelId="{F99DD754-634B-400E-9E13-C42B40505B1E}">
      <dgm:prSet/>
      <dgm:spPr/>
      <dgm:t>
        <a:bodyPr/>
        <a:lstStyle/>
        <a:p>
          <a:r>
            <a:rPr lang="ru-RU" dirty="0" smtClean="0"/>
            <a:t>- </a:t>
          </a:r>
          <a:r>
            <a:rPr lang="ru-RU" b="1" dirty="0" smtClean="0"/>
            <a:t>5 дошкольных образовательных учреждений.</a:t>
          </a:r>
        </a:p>
      </dgm:t>
    </dgm:pt>
    <dgm:pt modelId="{63E3E1AF-133A-4D69-868A-F3C4E324E3AF}" type="parTrans" cxnId="{C1921CA4-ADD1-46BB-A7A8-F30BCBAA96C5}">
      <dgm:prSet/>
      <dgm:spPr/>
      <dgm:t>
        <a:bodyPr/>
        <a:lstStyle/>
        <a:p>
          <a:endParaRPr lang="ru-RU"/>
        </a:p>
      </dgm:t>
    </dgm:pt>
    <dgm:pt modelId="{AF955BD5-7267-4C2D-AE07-10C4E9C1F731}" type="sibTrans" cxnId="{C1921CA4-ADD1-46BB-A7A8-F30BCBAA96C5}">
      <dgm:prSet/>
      <dgm:spPr/>
      <dgm:t>
        <a:bodyPr/>
        <a:lstStyle/>
        <a:p>
          <a:endParaRPr lang="ru-RU"/>
        </a:p>
      </dgm:t>
    </dgm:pt>
    <dgm:pt modelId="{CFFD46DF-0E3B-41D0-A35A-5B8FE77EDB51}">
      <dgm:prSet/>
      <dgm:spPr/>
      <dgm:t>
        <a:bodyPr/>
        <a:lstStyle/>
        <a:p>
          <a:r>
            <a:rPr lang="ru-RU" b="1" dirty="0" smtClean="0"/>
            <a:t>2 организации дополнительного образования (Центр детского творчества «Радуга талантов», Детско-юношеская спортивная школа). </a:t>
          </a:r>
          <a:endParaRPr lang="ru-RU" dirty="0"/>
        </a:p>
      </dgm:t>
    </dgm:pt>
    <dgm:pt modelId="{0295D739-66C8-42B9-87F4-70643DCB09A8}" type="parTrans" cxnId="{909DC857-3896-4E63-8302-34A95BC3DBA8}">
      <dgm:prSet/>
      <dgm:spPr/>
      <dgm:t>
        <a:bodyPr/>
        <a:lstStyle/>
        <a:p>
          <a:endParaRPr lang="ru-RU"/>
        </a:p>
      </dgm:t>
    </dgm:pt>
    <dgm:pt modelId="{82D3669A-ADE8-4628-BD84-614E7F6DDDAC}" type="sibTrans" cxnId="{909DC857-3896-4E63-8302-34A95BC3DBA8}">
      <dgm:prSet/>
      <dgm:spPr/>
      <dgm:t>
        <a:bodyPr/>
        <a:lstStyle/>
        <a:p>
          <a:endParaRPr lang="ru-RU"/>
        </a:p>
      </dgm:t>
    </dgm:pt>
    <dgm:pt modelId="{1B1B8723-333D-4D4F-9938-0859A294E9F6}" type="pres">
      <dgm:prSet presAssocID="{D2700118-6FE4-4A39-9581-245EE8428BC4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08A4796-D5BA-4350-963E-2E5C20F9F776}" type="pres">
      <dgm:prSet presAssocID="{FE7FC878-219F-419B-ABB4-B951B97D6C06}" presName="comp" presStyleCnt="0"/>
      <dgm:spPr/>
    </dgm:pt>
    <dgm:pt modelId="{33ADE78F-9933-4C9C-9404-C554997D3221}" type="pres">
      <dgm:prSet presAssocID="{FE7FC878-219F-419B-ABB4-B951B97D6C06}" presName="box" presStyleLbl="node1" presStyleIdx="0" presStyleCnt="3" custLinFactNeighborY="9575"/>
      <dgm:spPr/>
      <dgm:t>
        <a:bodyPr/>
        <a:lstStyle/>
        <a:p>
          <a:endParaRPr lang="ru-RU"/>
        </a:p>
      </dgm:t>
    </dgm:pt>
    <dgm:pt modelId="{FC598FD1-F306-4A5B-8242-BE49ADBD1EE4}" type="pres">
      <dgm:prSet presAssocID="{FE7FC878-219F-419B-ABB4-B951B97D6C06}" presName="img" presStyleLbl="fgImgPlace1" presStyleIdx="0" presStyleCnt="3" custScaleX="97676" custScaleY="77318" custLinFactNeighborX="1751" custLinFactNeighborY="318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9C8B186-200B-4199-B7C4-E4CE9375DC9C}" type="pres">
      <dgm:prSet presAssocID="{FE7FC878-219F-419B-ABB4-B951B97D6C06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FCD728-311C-4EBA-B4D8-39AA10B8187B}" type="pres">
      <dgm:prSet presAssocID="{3BAB45F0-844E-40B1-8D58-754634299AF6}" presName="spacer" presStyleCnt="0"/>
      <dgm:spPr/>
    </dgm:pt>
    <dgm:pt modelId="{67BB3E5F-2387-4FCC-9BCB-12685FC0F2C3}" type="pres">
      <dgm:prSet presAssocID="{F99DD754-634B-400E-9E13-C42B40505B1E}" presName="comp" presStyleCnt="0"/>
      <dgm:spPr/>
    </dgm:pt>
    <dgm:pt modelId="{CFDE15C3-F449-4A83-A157-FCA38C3E3349}" type="pres">
      <dgm:prSet presAssocID="{F99DD754-634B-400E-9E13-C42B40505B1E}" presName="box" presStyleLbl="node1" presStyleIdx="1" presStyleCnt="3"/>
      <dgm:spPr/>
      <dgm:t>
        <a:bodyPr/>
        <a:lstStyle/>
        <a:p>
          <a:endParaRPr lang="ru-RU"/>
        </a:p>
      </dgm:t>
    </dgm:pt>
    <dgm:pt modelId="{9D9FF26D-538C-4AD3-96E4-BB26A604A2CE}" type="pres">
      <dgm:prSet presAssocID="{F99DD754-634B-400E-9E13-C42B40505B1E}" presName="img" presStyleLbl="fgImgPlace1" presStyleIdx="1" presStyleCnt="3" custScaleX="94174" custScaleY="108108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C0071AD3-4E69-4460-8AA4-9E61F785A743}" type="pres">
      <dgm:prSet presAssocID="{F99DD754-634B-400E-9E13-C42B40505B1E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DD4852-E51E-41CC-91BF-D4A440C4584F}" type="pres">
      <dgm:prSet presAssocID="{AF955BD5-7267-4C2D-AE07-10C4E9C1F731}" presName="spacer" presStyleCnt="0"/>
      <dgm:spPr/>
    </dgm:pt>
    <dgm:pt modelId="{E211F8E5-B5DE-40BA-B08C-F0C0C3242C3C}" type="pres">
      <dgm:prSet presAssocID="{CFFD46DF-0E3B-41D0-A35A-5B8FE77EDB51}" presName="comp" presStyleCnt="0"/>
      <dgm:spPr/>
    </dgm:pt>
    <dgm:pt modelId="{8C0C3517-5C4C-49ED-9F5D-BBB05A4B8CBC}" type="pres">
      <dgm:prSet presAssocID="{CFFD46DF-0E3B-41D0-A35A-5B8FE77EDB51}" presName="box" presStyleLbl="node1" presStyleIdx="2" presStyleCnt="3" custLinFactNeighborX="297" custLinFactNeighborY="-12432"/>
      <dgm:spPr/>
      <dgm:t>
        <a:bodyPr/>
        <a:lstStyle/>
        <a:p>
          <a:endParaRPr lang="ru-RU"/>
        </a:p>
      </dgm:t>
    </dgm:pt>
    <dgm:pt modelId="{F3EDCF8B-6F22-4907-B951-CBC9F3FA12CA}" type="pres">
      <dgm:prSet presAssocID="{CFFD46DF-0E3B-41D0-A35A-5B8FE77EDB51}" presName="img" presStyleLbl="fgImgPlace1" presStyleIdx="2" presStyleCnt="3" custScaleX="89201" custLinFactNeighborX="1751" custLinFactNeighborY="-5147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6DA297D8-C5A4-433C-BACA-EC949D715F9B}" type="pres">
      <dgm:prSet presAssocID="{CFFD46DF-0E3B-41D0-A35A-5B8FE77EDB51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E0D1A79-EC60-470C-B5CB-31B292E2FD7C}" srcId="{D2700118-6FE4-4A39-9581-245EE8428BC4}" destId="{FE7FC878-219F-419B-ABB4-B951B97D6C06}" srcOrd="0" destOrd="0" parTransId="{9DBDCF62-6579-4398-A8AB-ADEBB395BDAC}" sibTransId="{3BAB45F0-844E-40B1-8D58-754634299AF6}"/>
    <dgm:cxn modelId="{E3F8128E-1564-4DC5-B650-89F0424C5F8D}" type="presOf" srcId="{FE7FC878-219F-419B-ABB4-B951B97D6C06}" destId="{59C8B186-200B-4199-B7C4-E4CE9375DC9C}" srcOrd="1" destOrd="0" presId="urn:microsoft.com/office/officeart/2005/8/layout/vList4#1"/>
    <dgm:cxn modelId="{6DEC9E32-8783-4779-A65D-CD09A8FE94EC}" type="presOf" srcId="{FE7FC878-219F-419B-ABB4-B951B97D6C06}" destId="{33ADE78F-9933-4C9C-9404-C554997D3221}" srcOrd="0" destOrd="0" presId="urn:microsoft.com/office/officeart/2005/8/layout/vList4#1"/>
    <dgm:cxn modelId="{FC8054D5-2DE6-4400-BCE2-78AC68702583}" type="presOf" srcId="{CFFD46DF-0E3B-41D0-A35A-5B8FE77EDB51}" destId="{6DA297D8-C5A4-433C-BACA-EC949D715F9B}" srcOrd="1" destOrd="0" presId="urn:microsoft.com/office/officeart/2005/8/layout/vList4#1"/>
    <dgm:cxn modelId="{56E2E165-E61A-4D61-A5C3-DB2450D607BE}" type="presOf" srcId="{F99DD754-634B-400E-9E13-C42B40505B1E}" destId="{CFDE15C3-F449-4A83-A157-FCA38C3E3349}" srcOrd="0" destOrd="0" presId="urn:microsoft.com/office/officeart/2005/8/layout/vList4#1"/>
    <dgm:cxn modelId="{909DC857-3896-4E63-8302-34A95BC3DBA8}" srcId="{D2700118-6FE4-4A39-9581-245EE8428BC4}" destId="{CFFD46DF-0E3B-41D0-A35A-5B8FE77EDB51}" srcOrd="2" destOrd="0" parTransId="{0295D739-66C8-42B9-87F4-70643DCB09A8}" sibTransId="{82D3669A-ADE8-4628-BD84-614E7F6DDDAC}"/>
    <dgm:cxn modelId="{C1921CA4-ADD1-46BB-A7A8-F30BCBAA96C5}" srcId="{D2700118-6FE4-4A39-9581-245EE8428BC4}" destId="{F99DD754-634B-400E-9E13-C42B40505B1E}" srcOrd="1" destOrd="0" parTransId="{63E3E1AF-133A-4D69-868A-F3C4E324E3AF}" sibTransId="{AF955BD5-7267-4C2D-AE07-10C4E9C1F731}"/>
    <dgm:cxn modelId="{EB2C851D-5460-4EC6-974B-F4867F9F0B8D}" type="presOf" srcId="{CFFD46DF-0E3B-41D0-A35A-5B8FE77EDB51}" destId="{8C0C3517-5C4C-49ED-9F5D-BBB05A4B8CBC}" srcOrd="0" destOrd="0" presId="urn:microsoft.com/office/officeart/2005/8/layout/vList4#1"/>
    <dgm:cxn modelId="{45333CE5-D986-4332-A255-050167D2524B}" type="presOf" srcId="{D2700118-6FE4-4A39-9581-245EE8428BC4}" destId="{1B1B8723-333D-4D4F-9938-0859A294E9F6}" srcOrd="0" destOrd="0" presId="urn:microsoft.com/office/officeart/2005/8/layout/vList4#1"/>
    <dgm:cxn modelId="{6DBCCE67-6CC6-4B85-9B79-0AD59096BFBC}" type="presOf" srcId="{F99DD754-634B-400E-9E13-C42B40505B1E}" destId="{C0071AD3-4E69-4460-8AA4-9E61F785A743}" srcOrd="1" destOrd="0" presId="urn:microsoft.com/office/officeart/2005/8/layout/vList4#1"/>
    <dgm:cxn modelId="{F5016E44-48D9-4BD8-A404-BD4734E973CC}" type="presParOf" srcId="{1B1B8723-333D-4D4F-9938-0859A294E9F6}" destId="{008A4796-D5BA-4350-963E-2E5C20F9F776}" srcOrd="0" destOrd="0" presId="urn:microsoft.com/office/officeart/2005/8/layout/vList4#1"/>
    <dgm:cxn modelId="{8BD81F41-7E87-4557-9CD2-1A99FF3731C1}" type="presParOf" srcId="{008A4796-D5BA-4350-963E-2E5C20F9F776}" destId="{33ADE78F-9933-4C9C-9404-C554997D3221}" srcOrd="0" destOrd="0" presId="urn:microsoft.com/office/officeart/2005/8/layout/vList4#1"/>
    <dgm:cxn modelId="{D3B596EC-D157-4B6B-935C-A13C167AC56C}" type="presParOf" srcId="{008A4796-D5BA-4350-963E-2E5C20F9F776}" destId="{FC598FD1-F306-4A5B-8242-BE49ADBD1EE4}" srcOrd="1" destOrd="0" presId="urn:microsoft.com/office/officeart/2005/8/layout/vList4#1"/>
    <dgm:cxn modelId="{F44C4D5F-ED81-4F59-97C5-1E79EB5C9F45}" type="presParOf" srcId="{008A4796-D5BA-4350-963E-2E5C20F9F776}" destId="{59C8B186-200B-4199-B7C4-E4CE9375DC9C}" srcOrd="2" destOrd="0" presId="urn:microsoft.com/office/officeart/2005/8/layout/vList4#1"/>
    <dgm:cxn modelId="{ECD1F056-A5BD-4316-9634-E4E30DAA7088}" type="presParOf" srcId="{1B1B8723-333D-4D4F-9938-0859A294E9F6}" destId="{5BFCD728-311C-4EBA-B4D8-39AA10B8187B}" srcOrd="1" destOrd="0" presId="urn:microsoft.com/office/officeart/2005/8/layout/vList4#1"/>
    <dgm:cxn modelId="{859F8563-E91F-4756-BAFF-0668DFC977CD}" type="presParOf" srcId="{1B1B8723-333D-4D4F-9938-0859A294E9F6}" destId="{67BB3E5F-2387-4FCC-9BCB-12685FC0F2C3}" srcOrd="2" destOrd="0" presId="urn:microsoft.com/office/officeart/2005/8/layout/vList4#1"/>
    <dgm:cxn modelId="{AD8FA5EE-131C-490B-BCE3-852AF35F342A}" type="presParOf" srcId="{67BB3E5F-2387-4FCC-9BCB-12685FC0F2C3}" destId="{CFDE15C3-F449-4A83-A157-FCA38C3E3349}" srcOrd="0" destOrd="0" presId="urn:microsoft.com/office/officeart/2005/8/layout/vList4#1"/>
    <dgm:cxn modelId="{84A5DEAD-D0A6-4754-9B10-A34FB58A831A}" type="presParOf" srcId="{67BB3E5F-2387-4FCC-9BCB-12685FC0F2C3}" destId="{9D9FF26D-538C-4AD3-96E4-BB26A604A2CE}" srcOrd="1" destOrd="0" presId="urn:microsoft.com/office/officeart/2005/8/layout/vList4#1"/>
    <dgm:cxn modelId="{1BC9A8CC-8A00-4FB1-A0F3-673879B96A13}" type="presParOf" srcId="{67BB3E5F-2387-4FCC-9BCB-12685FC0F2C3}" destId="{C0071AD3-4E69-4460-8AA4-9E61F785A743}" srcOrd="2" destOrd="0" presId="urn:microsoft.com/office/officeart/2005/8/layout/vList4#1"/>
    <dgm:cxn modelId="{9E9FEBF4-DD8F-47BD-8D0C-A3406B714148}" type="presParOf" srcId="{1B1B8723-333D-4D4F-9938-0859A294E9F6}" destId="{C8DD4852-E51E-41CC-91BF-D4A440C4584F}" srcOrd="3" destOrd="0" presId="urn:microsoft.com/office/officeart/2005/8/layout/vList4#1"/>
    <dgm:cxn modelId="{98F7468E-C21C-4115-8E1C-6093D7C74B8A}" type="presParOf" srcId="{1B1B8723-333D-4D4F-9938-0859A294E9F6}" destId="{E211F8E5-B5DE-40BA-B08C-F0C0C3242C3C}" srcOrd="4" destOrd="0" presId="urn:microsoft.com/office/officeart/2005/8/layout/vList4#1"/>
    <dgm:cxn modelId="{187E0E75-7CD9-4788-A395-4A3C14EE9EC6}" type="presParOf" srcId="{E211F8E5-B5DE-40BA-B08C-F0C0C3242C3C}" destId="{8C0C3517-5C4C-49ED-9F5D-BBB05A4B8CBC}" srcOrd="0" destOrd="0" presId="urn:microsoft.com/office/officeart/2005/8/layout/vList4#1"/>
    <dgm:cxn modelId="{1FA5C659-476E-4617-9AC2-6B7B057E5B8E}" type="presParOf" srcId="{E211F8E5-B5DE-40BA-B08C-F0C0C3242C3C}" destId="{F3EDCF8B-6F22-4907-B951-CBC9F3FA12CA}" srcOrd="1" destOrd="0" presId="urn:microsoft.com/office/officeart/2005/8/layout/vList4#1"/>
    <dgm:cxn modelId="{D873CE81-A72F-4933-A5B6-694222346428}" type="presParOf" srcId="{E211F8E5-B5DE-40BA-B08C-F0C0C3242C3C}" destId="{6DA297D8-C5A4-433C-BACA-EC949D715F9B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8931C22-F1F0-4F25-BD41-4916FF8785C9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31479AD-885B-45AB-9814-36945F17CC4B}">
      <dgm:prSet phldrT="[Текст]" custT="1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b="1" dirty="0" smtClean="0"/>
            <a:t>В 2021 учебном году в образовательных организациях МО «</a:t>
          </a:r>
          <a:r>
            <a:rPr lang="ru-RU" sz="1600" b="1" dirty="0" err="1" smtClean="0"/>
            <a:t>Тарбагатайский</a:t>
          </a:r>
          <a:r>
            <a:rPr lang="ru-RU" sz="1600" b="1" dirty="0" smtClean="0"/>
            <a:t> район», реализующих программы общего образования, численность педагогических работников составляет  233 человека, из них руководящих работников – 27, учителей -199.</a:t>
          </a:r>
        </a:p>
        <a:p>
          <a:pPr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dirty="0"/>
        </a:p>
      </dgm:t>
    </dgm:pt>
    <dgm:pt modelId="{F268DA7F-4DC1-4844-8DB3-6E2ABC2CC8E9}" type="parTrans" cxnId="{00D7075E-F171-41F1-BE7D-7D6B402A271F}">
      <dgm:prSet/>
      <dgm:spPr/>
      <dgm:t>
        <a:bodyPr/>
        <a:lstStyle/>
        <a:p>
          <a:endParaRPr lang="ru-RU"/>
        </a:p>
      </dgm:t>
    </dgm:pt>
    <dgm:pt modelId="{9E0F6F1A-64D5-4AEE-84E6-35D4C11A9D4D}" type="sibTrans" cxnId="{00D7075E-F171-41F1-BE7D-7D6B402A271F}">
      <dgm:prSet/>
      <dgm:spPr/>
      <dgm:t>
        <a:bodyPr/>
        <a:lstStyle/>
        <a:p>
          <a:endParaRPr lang="ru-RU"/>
        </a:p>
      </dgm:t>
    </dgm:pt>
    <dgm:pt modelId="{B68577CA-1A75-4276-B7C0-79A9D704F822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dirty="0" smtClean="0"/>
            <a:t>Из 199 учителей имеют высшее профессиональное образование 159(80%). </a:t>
          </a:r>
        </a:p>
        <a:p>
          <a:pPr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dirty="0"/>
        </a:p>
      </dgm:t>
    </dgm:pt>
    <dgm:pt modelId="{102E6166-F87C-47F4-99DB-4EF12F1C9E5E}" type="parTrans" cxnId="{A045FB97-B17D-4DAE-A61A-DF5E5932E94E}">
      <dgm:prSet/>
      <dgm:spPr/>
      <dgm:t>
        <a:bodyPr/>
        <a:lstStyle/>
        <a:p>
          <a:endParaRPr lang="ru-RU"/>
        </a:p>
      </dgm:t>
    </dgm:pt>
    <dgm:pt modelId="{65683114-4F15-4006-B616-8BE9D6640624}" type="sibTrans" cxnId="{A045FB97-B17D-4DAE-A61A-DF5E5932E94E}">
      <dgm:prSet/>
      <dgm:spPr/>
      <dgm:t>
        <a:bodyPr/>
        <a:lstStyle/>
        <a:p>
          <a:endParaRPr lang="ru-RU"/>
        </a:p>
      </dgm:t>
    </dgm:pt>
    <dgm:pt modelId="{9FF024E3-10D0-43F6-885B-4BAF87B57B2D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dirty="0" smtClean="0"/>
            <a:t>В системе образования работает 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dirty="0" smtClean="0"/>
            <a:t>41 педагог высшей квалификационной категории, 85 первой квалификационной категории,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dirty="0" smtClean="0"/>
            <a:t> 60 педагогов соответствуют занимаемой должности. 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dirty="0" smtClean="0"/>
            <a:t>47 </a:t>
          </a:r>
          <a:r>
            <a:rPr lang="ru-RU" sz="1400" dirty="0" err="1" smtClean="0"/>
            <a:t>педработников</a:t>
          </a:r>
          <a:r>
            <a:rPr lang="ru-RU" sz="1400" dirty="0" smtClean="0"/>
            <a:t> не аттестованы (20%)</a:t>
          </a:r>
        </a:p>
        <a:p>
          <a:pPr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dirty="0"/>
        </a:p>
      </dgm:t>
    </dgm:pt>
    <dgm:pt modelId="{3995FC23-7099-4D9B-9FAC-0098BDFF3507}" type="parTrans" cxnId="{E1EBE5D8-43A2-4E2E-AC44-A1AE30D158CA}">
      <dgm:prSet/>
      <dgm:spPr/>
      <dgm:t>
        <a:bodyPr/>
        <a:lstStyle/>
        <a:p>
          <a:endParaRPr lang="ru-RU"/>
        </a:p>
      </dgm:t>
    </dgm:pt>
    <dgm:pt modelId="{C80215FA-0411-42E3-87CA-EDFBF1FAA6E2}" type="sibTrans" cxnId="{E1EBE5D8-43A2-4E2E-AC44-A1AE30D158CA}">
      <dgm:prSet/>
      <dgm:spPr/>
      <dgm:t>
        <a:bodyPr/>
        <a:lstStyle/>
        <a:p>
          <a:endParaRPr lang="ru-RU"/>
        </a:p>
      </dgm:t>
    </dgm:pt>
    <dgm:pt modelId="{79CCEE5B-6A91-4A3B-9A43-BB23214B92F0}">
      <dgm:prSet phldrT="[Текст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dirty="0" smtClean="0"/>
            <a:t>Средний возраст педагогов 46 лет. </a:t>
          </a:r>
        </a:p>
        <a:p>
          <a:pPr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/>
        </a:p>
      </dgm:t>
    </dgm:pt>
    <dgm:pt modelId="{1586E937-A8BD-4202-BC21-B309156C0558}" type="parTrans" cxnId="{33694559-EA31-442B-B515-F8B03526E6CC}">
      <dgm:prSet/>
      <dgm:spPr/>
      <dgm:t>
        <a:bodyPr/>
        <a:lstStyle/>
        <a:p>
          <a:endParaRPr lang="ru-RU"/>
        </a:p>
      </dgm:t>
    </dgm:pt>
    <dgm:pt modelId="{7A4A8BA8-CCC4-4C85-A64D-73670E01A10C}" type="sibTrans" cxnId="{33694559-EA31-442B-B515-F8B03526E6CC}">
      <dgm:prSet/>
      <dgm:spPr/>
      <dgm:t>
        <a:bodyPr/>
        <a:lstStyle/>
        <a:p>
          <a:endParaRPr lang="ru-RU"/>
        </a:p>
      </dgm:t>
    </dgm:pt>
    <dgm:pt modelId="{1F8EAC2D-8277-4619-8083-346D25714AA7}">
      <dgm:prSet phldrT="[Текст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dirty="0" smtClean="0"/>
            <a:t>В новом учебном году в наши образовательные организации прибыло   2 молодых специалиста.</a:t>
          </a:r>
        </a:p>
        <a:p>
          <a:pPr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/>
        </a:p>
      </dgm:t>
    </dgm:pt>
    <dgm:pt modelId="{39D978C8-5811-4988-B8FA-68E00BD77AA8}" type="parTrans" cxnId="{369AD00B-3A57-4CCC-91FF-526D0DFAD331}">
      <dgm:prSet/>
      <dgm:spPr/>
      <dgm:t>
        <a:bodyPr/>
        <a:lstStyle/>
        <a:p>
          <a:endParaRPr lang="ru-RU"/>
        </a:p>
      </dgm:t>
    </dgm:pt>
    <dgm:pt modelId="{12D58724-D84A-4154-97E8-EE07FA4BA581}" type="sibTrans" cxnId="{369AD00B-3A57-4CCC-91FF-526D0DFAD331}">
      <dgm:prSet/>
      <dgm:spPr/>
      <dgm:t>
        <a:bodyPr/>
        <a:lstStyle/>
        <a:p>
          <a:endParaRPr lang="ru-RU"/>
        </a:p>
      </dgm:t>
    </dgm:pt>
    <dgm:pt modelId="{2B2BE7FA-34C7-408D-A578-927C16A396F8}" type="pres">
      <dgm:prSet presAssocID="{18931C22-F1F0-4F25-BD41-4916FF8785C9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6EA3825-4056-4986-A649-0A7247730652}" type="pres">
      <dgm:prSet presAssocID="{18931C22-F1F0-4F25-BD41-4916FF8785C9}" presName="matrix" presStyleCnt="0"/>
      <dgm:spPr/>
    </dgm:pt>
    <dgm:pt modelId="{9541FDA8-0F9E-41DB-A128-FEC470413CDE}" type="pres">
      <dgm:prSet presAssocID="{18931C22-F1F0-4F25-BD41-4916FF8785C9}" presName="tile1" presStyleLbl="node1" presStyleIdx="0" presStyleCnt="4" custScaleY="107087" custLinFactNeighborX="-3949" custLinFactNeighborY="4320"/>
      <dgm:spPr/>
      <dgm:t>
        <a:bodyPr/>
        <a:lstStyle/>
        <a:p>
          <a:endParaRPr lang="ru-RU"/>
        </a:p>
      </dgm:t>
    </dgm:pt>
    <dgm:pt modelId="{BDAD23D6-0B2A-4D02-B82B-AFB87BA46D61}" type="pres">
      <dgm:prSet presAssocID="{18931C22-F1F0-4F25-BD41-4916FF8785C9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0922B4-0D3A-4610-8B6B-70A2BFA9B4A1}" type="pres">
      <dgm:prSet presAssocID="{18931C22-F1F0-4F25-BD41-4916FF8785C9}" presName="tile2" presStyleLbl="node1" presStyleIdx="1" presStyleCnt="4"/>
      <dgm:spPr/>
      <dgm:t>
        <a:bodyPr/>
        <a:lstStyle/>
        <a:p>
          <a:endParaRPr lang="ru-RU"/>
        </a:p>
      </dgm:t>
    </dgm:pt>
    <dgm:pt modelId="{D949649A-2F3D-4B8F-A1B3-E4207F71C890}" type="pres">
      <dgm:prSet presAssocID="{18931C22-F1F0-4F25-BD41-4916FF8785C9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8EE0A2-031B-486D-A631-CC54F2A86C9D}" type="pres">
      <dgm:prSet presAssocID="{18931C22-F1F0-4F25-BD41-4916FF8785C9}" presName="tile3" presStyleLbl="node1" presStyleIdx="2" presStyleCnt="4"/>
      <dgm:spPr/>
      <dgm:t>
        <a:bodyPr/>
        <a:lstStyle/>
        <a:p>
          <a:endParaRPr lang="ru-RU"/>
        </a:p>
      </dgm:t>
    </dgm:pt>
    <dgm:pt modelId="{4E9775EF-73E2-4E1E-A40A-051148DA0E95}" type="pres">
      <dgm:prSet presAssocID="{18931C22-F1F0-4F25-BD41-4916FF8785C9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F8375C-8AF5-4959-B36D-1D2F74F9B7E8}" type="pres">
      <dgm:prSet presAssocID="{18931C22-F1F0-4F25-BD41-4916FF8785C9}" presName="tile4" presStyleLbl="node1" presStyleIdx="3" presStyleCnt="4" custLinFactNeighborX="-137" custLinFactNeighborY="-60"/>
      <dgm:spPr/>
      <dgm:t>
        <a:bodyPr/>
        <a:lstStyle/>
        <a:p>
          <a:endParaRPr lang="ru-RU"/>
        </a:p>
      </dgm:t>
    </dgm:pt>
    <dgm:pt modelId="{A0935F6F-6195-4CE3-AD1E-2CD5DB9BC8A0}" type="pres">
      <dgm:prSet presAssocID="{18931C22-F1F0-4F25-BD41-4916FF8785C9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916003-274A-4AEB-AA98-777234408E18}" type="pres">
      <dgm:prSet presAssocID="{18931C22-F1F0-4F25-BD41-4916FF8785C9}" presName="centerTile" presStyleLbl="fgShp" presStyleIdx="0" presStyleCnt="1" custScaleX="283496" custScaleY="113398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703D2AA5-84F5-4180-89E7-A7B0FA084AAC}" type="presOf" srcId="{9FF024E3-10D0-43F6-885B-4BAF87B57B2D}" destId="{DA0922B4-0D3A-4610-8B6B-70A2BFA9B4A1}" srcOrd="0" destOrd="0" presId="urn:microsoft.com/office/officeart/2005/8/layout/matrix1"/>
    <dgm:cxn modelId="{A045FB97-B17D-4DAE-A61A-DF5E5932E94E}" srcId="{831479AD-885B-45AB-9814-36945F17CC4B}" destId="{B68577CA-1A75-4276-B7C0-79A9D704F822}" srcOrd="0" destOrd="0" parTransId="{102E6166-F87C-47F4-99DB-4EF12F1C9E5E}" sibTransId="{65683114-4F15-4006-B616-8BE9D6640624}"/>
    <dgm:cxn modelId="{00D7075E-F171-41F1-BE7D-7D6B402A271F}" srcId="{18931C22-F1F0-4F25-BD41-4916FF8785C9}" destId="{831479AD-885B-45AB-9814-36945F17CC4B}" srcOrd="0" destOrd="0" parTransId="{F268DA7F-4DC1-4844-8DB3-6E2ABC2CC8E9}" sibTransId="{9E0F6F1A-64D5-4AEE-84E6-35D4C11A9D4D}"/>
    <dgm:cxn modelId="{369AD00B-3A57-4CCC-91FF-526D0DFAD331}" srcId="{831479AD-885B-45AB-9814-36945F17CC4B}" destId="{1F8EAC2D-8277-4619-8083-346D25714AA7}" srcOrd="3" destOrd="0" parTransId="{39D978C8-5811-4988-B8FA-68E00BD77AA8}" sibTransId="{12D58724-D84A-4154-97E8-EE07FA4BA581}"/>
    <dgm:cxn modelId="{E75B00AC-32AF-4ADB-965A-23C48027CF56}" type="presOf" srcId="{1F8EAC2D-8277-4619-8083-346D25714AA7}" destId="{A0935F6F-6195-4CE3-AD1E-2CD5DB9BC8A0}" srcOrd="1" destOrd="0" presId="urn:microsoft.com/office/officeart/2005/8/layout/matrix1"/>
    <dgm:cxn modelId="{E1EBE5D8-43A2-4E2E-AC44-A1AE30D158CA}" srcId="{831479AD-885B-45AB-9814-36945F17CC4B}" destId="{9FF024E3-10D0-43F6-885B-4BAF87B57B2D}" srcOrd="1" destOrd="0" parTransId="{3995FC23-7099-4D9B-9FAC-0098BDFF3507}" sibTransId="{C80215FA-0411-42E3-87CA-EDFBF1FAA6E2}"/>
    <dgm:cxn modelId="{9533BEB2-F24E-474E-B3B1-27B55400F519}" type="presOf" srcId="{B68577CA-1A75-4276-B7C0-79A9D704F822}" destId="{9541FDA8-0F9E-41DB-A128-FEC470413CDE}" srcOrd="0" destOrd="0" presId="urn:microsoft.com/office/officeart/2005/8/layout/matrix1"/>
    <dgm:cxn modelId="{B13354B2-1220-43E4-8898-4E9781436F53}" type="presOf" srcId="{9FF024E3-10D0-43F6-885B-4BAF87B57B2D}" destId="{D949649A-2F3D-4B8F-A1B3-E4207F71C890}" srcOrd="1" destOrd="0" presId="urn:microsoft.com/office/officeart/2005/8/layout/matrix1"/>
    <dgm:cxn modelId="{3A4F017D-486F-4B5B-8EFB-E1D756719EFA}" type="presOf" srcId="{18931C22-F1F0-4F25-BD41-4916FF8785C9}" destId="{2B2BE7FA-34C7-408D-A578-927C16A396F8}" srcOrd="0" destOrd="0" presId="urn:microsoft.com/office/officeart/2005/8/layout/matrix1"/>
    <dgm:cxn modelId="{50201B25-7A41-4278-9C06-9B1B2122B4BB}" type="presOf" srcId="{79CCEE5B-6A91-4A3B-9A43-BB23214B92F0}" destId="{168EE0A2-031B-486D-A631-CC54F2A86C9D}" srcOrd="0" destOrd="0" presId="urn:microsoft.com/office/officeart/2005/8/layout/matrix1"/>
    <dgm:cxn modelId="{3791A42D-BA1C-48EA-B46E-6CEAFC32D62D}" type="presOf" srcId="{79CCEE5B-6A91-4A3B-9A43-BB23214B92F0}" destId="{4E9775EF-73E2-4E1E-A40A-051148DA0E95}" srcOrd="1" destOrd="0" presId="urn:microsoft.com/office/officeart/2005/8/layout/matrix1"/>
    <dgm:cxn modelId="{3B282419-83A2-4F49-8ECE-78B10C2C1390}" type="presOf" srcId="{831479AD-885B-45AB-9814-36945F17CC4B}" destId="{3D916003-274A-4AEB-AA98-777234408E18}" srcOrd="0" destOrd="0" presId="urn:microsoft.com/office/officeart/2005/8/layout/matrix1"/>
    <dgm:cxn modelId="{384434F4-194C-4AFA-9006-B063FB4B380B}" type="presOf" srcId="{1F8EAC2D-8277-4619-8083-346D25714AA7}" destId="{97F8375C-8AF5-4959-B36D-1D2F74F9B7E8}" srcOrd="0" destOrd="0" presId="urn:microsoft.com/office/officeart/2005/8/layout/matrix1"/>
    <dgm:cxn modelId="{33694559-EA31-442B-B515-F8B03526E6CC}" srcId="{831479AD-885B-45AB-9814-36945F17CC4B}" destId="{79CCEE5B-6A91-4A3B-9A43-BB23214B92F0}" srcOrd="2" destOrd="0" parTransId="{1586E937-A8BD-4202-BC21-B309156C0558}" sibTransId="{7A4A8BA8-CCC4-4C85-A64D-73670E01A10C}"/>
    <dgm:cxn modelId="{C99B99AA-D97A-4CCD-B282-52ED48285EEB}" type="presOf" srcId="{B68577CA-1A75-4276-B7C0-79A9D704F822}" destId="{BDAD23D6-0B2A-4D02-B82B-AFB87BA46D61}" srcOrd="1" destOrd="0" presId="urn:microsoft.com/office/officeart/2005/8/layout/matrix1"/>
    <dgm:cxn modelId="{C2795C1E-E39F-4A54-BF76-6FE5ECBA2D12}" type="presParOf" srcId="{2B2BE7FA-34C7-408D-A578-927C16A396F8}" destId="{86EA3825-4056-4986-A649-0A7247730652}" srcOrd="0" destOrd="0" presId="urn:microsoft.com/office/officeart/2005/8/layout/matrix1"/>
    <dgm:cxn modelId="{F4C2EECD-8E70-45E9-A49C-33405303E7B0}" type="presParOf" srcId="{86EA3825-4056-4986-A649-0A7247730652}" destId="{9541FDA8-0F9E-41DB-A128-FEC470413CDE}" srcOrd="0" destOrd="0" presId="urn:microsoft.com/office/officeart/2005/8/layout/matrix1"/>
    <dgm:cxn modelId="{B7A2A34C-45E4-4E78-88AD-2990F9007C04}" type="presParOf" srcId="{86EA3825-4056-4986-A649-0A7247730652}" destId="{BDAD23D6-0B2A-4D02-B82B-AFB87BA46D61}" srcOrd="1" destOrd="0" presId="urn:microsoft.com/office/officeart/2005/8/layout/matrix1"/>
    <dgm:cxn modelId="{E965677F-1468-46C0-8E6A-0504F5385527}" type="presParOf" srcId="{86EA3825-4056-4986-A649-0A7247730652}" destId="{DA0922B4-0D3A-4610-8B6B-70A2BFA9B4A1}" srcOrd="2" destOrd="0" presId="urn:microsoft.com/office/officeart/2005/8/layout/matrix1"/>
    <dgm:cxn modelId="{F2267A2A-2EA1-4649-97F5-C4D65D58674D}" type="presParOf" srcId="{86EA3825-4056-4986-A649-0A7247730652}" destId="{D949649A-2F3D-4B8F-A1B3-E4207F71C890}" srcOrd="3" destOrd="0" presId="urn:microsoft.com/office/officeart/2005/8/layout/matrix1"/>
    <dgm:cxn modelId="{19F2C87F-B50C-4536-A36E-8B1B4E929C0C}" type="presParOf" srcId="{86EA3825-4056-4986-A649-0A7247730652}" destId="{168EE0A2-031B-486D-A631-CC54F2A86C9D}" srcOrd="4" destOrd="0" presId="urn:microsoft.com/office/officeart/2005/8/layout/matrix1"/>
    <dgm:cxn modelId="{041F4B99-04F2-4695-857D-36E39F6A823E}" type="presParOf" srcId="{86EA3825-4056-4986-A649-0A7247730652}" destId="{4E9775EF-73E2-4E1E-A40A-051148DA0E95}" srcOrd="5" destOrd="0" presId="urn:microsoft.com/office/officeart/2005/8/layout/matrix1"/>
    <dgm:cxn modelId="{F123E8C0-FBE3-44DB-90B3-3C0FA10B8586}" type="presParOf" srcId="{86EA3825-4056-4986-A649-0A7247730652}" destId="{97F8375C-8AF5-4959-B36D-1D2F74F9B7E8}" srcOrd="6" destOrd="0" presId="urn:microsoft.com/office/officeart/2005/8/layout/matrix1"/>
    <dgm:cxn modelId="{4ECBA7A2-FDB0-4CFC-B796-8BDAF7B7436B}" type="presParOf" srcId="{86EA3825-4056-4986-A649-0A7247730652}" destId="{A0935F6F-6195-4CE3-AD1E-2CD5DB9BC8A0}" srcOrd="7" destOrd="0" presId="urn:microsoft.com/office/officeart/2005/8/layout/matrix1"/>
    <dgm:cxn modelId="{CC5583A9-1F55-4592-86E3-5CC214BC7A5D}" type="presParOf" srcId="{2B2BE7FA-34C7-408D-A578-927C16A396F8}" destId="{3D916003-274A-4AEB-AA98-777234408E18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1957C07-8BEC-4389-AB22-6D659BA41FA1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F7D54D2-92A5-44D8-A026-BB4E8F452964}">
      <dgm:prSet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 dirty="0"/>
        </a:p>
      </dgm:t>
    </dgm:pt>
    <dgm:pt modelId="{771F24A8-C85C-46FF-B1A0-78783CF656D2}" type="parTrans" cxnId="{051E33EC-4CA4-4BDD-AB0A-0270DA3C0DF1}">
      <dgm:prSet/>
      <dgm:spPr/>
      <dgm:t>
        <a:bodyPr/>
        <a:lstStyle/>
        <a:p>
          <a:endParaRPr lang="ru-RU"/>
        </a:p>
      </dgm:t>
    </dgm:pt>
    <dgm:pt modelId="{E867386D-CFEE-419E-86B3-3B1AFCD68AA4}" type="sibTrans" cxnId="{051E33EC-4CA4-4BDD-AB0A-0270DA3C0DF1}">
      <dgm:prSet/>
      <dgm:spPr/>
      <dgm:t>
        <a:bodyPr/>
        <a:lstStyle/>
        <a:p>
          <a:endParaRPr lang="ru-RU"/>
        </a:p>
      </dgm:t>
    </dgm:pt>
    <dgm:pt modelId="{89D6E48D-FF3C-46C9-8DAC-28A9C537663B}">
      <dgm:prSet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 dirty="0"/>
        </a:p>
      </dgm:t>
    </dgm:pt>
    <dgm:pt modelId="{D4C51CEA-6B8A-412F-AC3F-9901622249F3}" type="parTrans" cxnId="{1C178DD8-31B1-470D-8767-813FA170A9EE}">
      <dgm:prSet/>
      <dgm:spPr/>
      <dgm:t>
        <a:bodyPr/>
        <a:lstStyle/>
        <a:p>
          <a:endParaRPr lang="ru-RU"/>
        </a:p>
      </dgm:t>
    </dgm:pt>
    <dgm:pt modelId="{EC2215F4-C7A4-4244-8CFE-07392C6CEAD4}" type="sibTrans" cxnId="{1C178DD8-31B1-470D-8767-813FA170A9EE}">
      <dgm:prSet/>
      <dgm:spPr/>
      <dgm:t>
        <a:bodyPr/>
        <a:lstStyle/>
        <a:p>
          <a:endParaRPr lang="ru-RU"/>
        </a:p>
      </dgm:t>
    </dgm:pt>
    <dgm:pt modelId="{11FDDBD4-1C28-449D-8BE4-483404B7664F}">
      <dgm:prSet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ru-RU" dirty="0" smtClean="0"/>
            <a:t>-организована работа по выявлению способных и одаренных детей, созданы условия для их участия в интеллектуальных, творческих мероприятиях; </a:t>
          </a:r>
          <a:endParaRPr lang="ru-RU" dirty="0"/>
        </a:p>
      </dgm:t>
    </dgm:pt>
    <dgm:pt modelId="{3599D66A-E818-4EE9-829E-747082692301}" type="parTrans" cxnId="{2277ECE6-AD3C-4987-A921-EC84573FAB23}">
      <dgm:prSet/>
      <dgm:spPr/>
      <dgm:t>
        <a:bodyPr/>
        <a:lstStyle/>
        <a:p>
          <a:endParaRPr lang="ru-RU"/>
        </a:p>
      </dgm:t>
    </dgm:pt>
    <dgm:pt modelId="{9E425AA2-5E81-4AEA-8E44-723C75370F35}" type="sibTrans" cxnId="{2277ECE6-AD3C-4987-A921-EC84573FAB23}">
      <dgm:prSet/>
      <dgm:spPr/>
      <dgm:t>
        <a:bodyPr/>
        <a:lstStyle/>
        <a:p>
          <a:endParaRPr lang="ru-RU"/>
        </a:p>
      </dgm:t>
    </dgm:pt>
    <dgm:pt modelId="{BE8B51B9-520A-4A65-A7BB-C19910769EC8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dirty="0" smtClean="0"/>
            <a:t>- продолжена работа с кадетским классом в </a:t>
          </a:r>
          <a:r>
            <a:rPr lang="ru-RU" dirty="0" err="1" smtClean="0"/>
            <a:t>Тарбагатайской</a:t>
          </a:r>
          <a:r>
            <a:rPr lang="ru-RU" dirty="0" smtClean="0"/>
            <a:t> школе; </a:t>
          </a:r>
          <a:endParaRPr lang="ru-RU" dirty="0"/>
        </a:p>
      </dgm:t>
    </dgm:pt>
    <dgm:pt modelId="{5366FE62-AC4A-4FEF-8919-41245BD253D1}" type="parTrans" cxnId="{FF24AE3A-839C-4AC8-BBA5-0CBFC2EF3213}">
      <dgm:prSet/>
      <dgm:spPr/>
      <dgm:t>
        <a:bodyPr/>
        <a:lstStyle/>
        <a:p>
          <a:endParaRPr lang="ru-RU"/>
        </a:p>
      </dgm:t>
    </dgm:pt>
    <dgm:pt modelId="{2A5E64CB-80E6-4809-ADDE-794797B20CCB}" type="sibTrans" cxnId="{FF24AE3A-839C-4AC8-BBA5-0CBFC2EF3213}">
      <dgm:prSet/>
      <dgm:spPr/>
      <dgm:t>
        <a:bodyPr/>
        <a:lstStyle/>
        <a:p>
          <a:endParaRPr lang="ru-RU"/>
        </a:p>
      </dgm:t>
    </dgm:pt>
    <dgm:pt modelId="{58B60B76-66AE-4C66-94B9-464501222C0E}">
      <dgm:prSet/>
      <dgm:spPr>
        <a:solidFill>
          <a:srgbClr val="FFC000"/>
        </a:solidFill>
      </dgm:spPr>
      <dgm:t>
        <a:bodyPr/>
        <a:lstStyle/>
        <a:p>
          <a:r>
            <a:rPr lang="ru-RU" dirty="0" smtClean="0">
              <a:solidFill>
                <a:schemeClr val="tx1"/>
              </a:solidFill>
            </a:rPr>
            <a:t>- продолжена работа по </a:t>
          </a:r>
          <a:r>
            <a:rPr lang="ru-RU" dirty="0" err="1" smtClean="0">
              <a:solidFill>
                <a:schemeClr val="tx1"/>
              </a:solidFill>
            </a:rPr>
            <a:t>предпрофильному</a:t>
          </a:r>
          <a:r>
            <a:rPr lang="ru-RU" dirty="0" smtClean="0">
              <a:solidFill>
                <a:schemeClr val="tx1"/>
              </a:solidFill>
            </a:rPr>
            <a:t> обучению в старших классах с целью оказания обучающимся педагогического содействия в выборе будущей профессии</a:t>
          </a:r>
          <a:r>
            <a:rPr lang="ru-RU" dirty="0" smtClean="0"/>
            <a:t>. </a:t>
          </a:r>
          <a:endParaRPr lang="ru-RU" dirty="0"/>
        </a:p>
      </dgm:t>
    </dgm:pt>
    <dgm:pt modelId="{0C183349-7B52-45A5-9460-E73CF6E79E84}" type="parTrans" cxnId="{9A88B611-B813-468A-A17F-D47A87B232FB}">
      <dgm:prSet/>
      <dgm:spPr/>
      <dgm:t>
        <a:bodyPr/>
        <a:lstStyle/>
        <a:p>
          <a:endParaRPr lang="ru-RU"/>
        </a:p>
      </dgm:t>
    </dgm:pt>
    <dgm:pt modelId="{B913DF6D-0536-4F8A-B5B2-5B9125F4ABD7}" type="sibTrans" cxnId="{9A88B611-B813-468A-A17F-D47A87B232FB}">
      <dgm:prSet/>
      <dgm:spPr/>
      <dgm:t>
        <a:bodyPr/>
        <a:lstStyle/>
        <a:p>
          <a:endParaRPr lang="ru-RU"/>
        </a:p>
      </dgm:t>
    </dgm:pt>
    <dgm:pt modelId="{81C7BDA8-84E6-4D83-8D21-21FFB6159697}">
      <dgm:prSet/>
      <dgm:spPr/>
      <dgm:t>
        <a:bodyPr/>
        <a:lstStyle/>
        <a:p>
          <a:r>
            <a:rPr lang="ru-RU" dirty="0" smtClean="0"/>
            <a:t>- Уже пятый год образовательные учреждения </a:t>
          </a:r>
          <a:r>
            <a:rPr lang="ru-RU" dirty="0" err="1" smtClean="0"/>
            <a:t>Тарбагатайского</a:t>
          </a:r>
          <a:r>
            <a:rPr lang="ru-RU" dirty="0" smtClean="0"/>
            <a:t> района работают с АИС «Сетевой город. Образование». Работа с электронным журналом отлажена и приведена в систему.</a:t>
          </a:r>
          <a:endParaRPr lang="ru-RU" dirty="0"/>
        </a:p>
      </dgm:t>
    </dgm:pt>
    <dgm:pt modelId="{57930942-E345-41CC-9B38-11437824F2DC}" type="parTrans" cxnId="{90379FDC-7BD3-4523-889D-FC6813101D12}">
      <dgm:prSet/>
      <dgm:spPr/>
      <dgm:t>
        <a:bodyPr/>
        <a:lstStyle/>
        <a:p>
          <a:endParaRPr lang="ru-RU"/>
        </a:p>
      </dgm:t>
    </dgm:pt>
    <dgm:pt modelId="{48F87BF8-0C4E-4917-B3DC-63C93F08C30E}" type="sibTrans" cxnId="{90379FDC-7BD3-4523-889D-FC6813101D12}">
      <dgm:prSet/>
      <dgm:spPr/>
      <dgm:t>
        <a:bodyPr/>
        <a:lstStyle/>
        <a:p>
          <a:endParaRPr lang="ru-RU"/>
        </a:p>
      </dgm:t>
    </dgm:pt>
    <dgm:pt modelId="{11BE00E5-FF75-41EC-AD98-CAB767C564FB}" type="pres">
      <dgm:prSet presAssocID="{71957C07-8BEC-4389-AB22-6D659BA41FA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52CAF6C-6433-4C78-9910-1769C31B3F95}" type="pres">
      <dgm:prSet presAssocID="{EF7D54D2-92A5-44D8-A026-BB4E8F452964}" presName="node" presStyleLbl="node1" presStyleIdx="0" presStyleCnt="6" custLinFactNeighborX="-734" custLinFactNeighborY="40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AFB15A-DDD0-4B9B-827F-ED361641BD14}" type="pres">
      <dgm:prSet presAssocID="{E867386D-CFEE-419E-86B3-3B1AFCD68AA4}" presName="sibTrans" presStyleCnt="0"/>
      <dgm:spPr/>
    </dgm:pt>
    <dgm:pt modelId="{46AF86F5-31E7-424D-B1CC-F0B0AE6A80B8}" type="pres">
      <dgm:prSet presAssocID="{89D6E48D-FF3C-46C9-8DAC-28A9C537663B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17FA79-6835-4AC7-A4EA-BCB02DF9983B}" type="pres">
      <dgm:prSet presAssocID="{EC2215F4-C7A4-4244-8CFE-07392C6CEAD4}" presName="sibTrans" presStyleCnt="0"/>
      <dgm:spPr/>
    </dgm:pt>
    <dgm:pt modelId="{E483915A-B063-4E9C-97F4-A16CE05E3D95}" type="pres">
      <dgm:prSet presAssocID="{11FDDBD4-1C28-449D-8BE4-483404B7664F}" presName="node" presStyleLbl="node1" presStyleIdx="2" presStyleCnt="6" custScaleX="121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99D8A9-FB46-4202-BB31-49595F485FA8}" type="pres">
      <dgm:prSet presAssocID="{9E425AA2-5E81-4AEA-8E44-723C75370F35}" presName="sibTrans" presStyleCnt="0"/>
      <dgm:spPr/>
    </dgm:pt>
    <dgm:pt modelId="{FE9B49C0-5559-4C7A-9F83-9F718141414A}" type="pres">
      <dgm:prSet presAssocID="{BE8B51B9-520A-4A65-A7BB-C19910769EC8}" presName="node" presStyleLbl="node1" presStyleIdx="3" presStyleCnt="6" custScaleX="1211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425C33-32DA-4738-85C4-41FFC11F3459}" type="pres">
      <dgm:prSet presAssocID="{2A5E64CB-80E6-4809-ADDE-794797B20CCB}" presName="sibTrans" presStyleCnt="0"/>
      <dgm:spPr/>
    </dgm:pt>
    <dgm:pt modelId="{E2D32F88-6C92-47D5-84E9-FE3A7D2F8FAA}" type="pres">
      <dgm:prSet presAssocID="{58B60B76-66AE-4C66-94B9-464501222C0E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CED738-5945-4C7A-A583-F3A5A1A7ED75}" type="pres">
      <dgm:prSet presAssocID="{B913DF6D-0536-4F8A-B5B2-5B9125F4ABD7}" presName="sibTrans" presStyleCnt="0"/>
      <dgm:spPr/>
    </dgm:pt>
    <dgm:pt modelId="{DCD9AA70-5780-40C0-AC5E-27712AA33944}" type="pres">
      <dgm:prSet presAssocID="{81C7BDA8-84E6-4D83-8D21-21FFB6159697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0154D50-F2DC-4274-BC5D-4ED156EBDB56}" type="presOf" srcId="{89D6E48D-FF3C-46C9-8DAC-28A9C537663B}" destId="{46AF86F5-31E7-424D-B1CC-F0B0AE6A80B8}" srcOrd="0" destOrd="0" presId="urn:microsoft.com/office/officeart/2005/8/layout/default#1"/>
    <dgm:cxn modelId="{10E546C4-49C4-42A5-BCC3-5D2AD8CB018F}" type="presOf" srcId="{81C7BDA8-84E6-4D83-8D21-21FFB6159697}" destId="{DCD9AA70-5780-40C0-AC5E-27712AA33944}" srcOrd="0" destOrd="0" presId="urn:microsoft.com/office/officeart/2005/8/layout/default#1"/>
    <dgm:cxn modelId="{D5BBBB24-9714-4CCA-832D-6E3E5E12871A}" type="presOf" srcId="{71957C07-8BEC-4389-AB22-6D659BA41FA1}" destId="{11BE00E5-FF75-41EC-AD98-CAB767C564FB}" srcOrd="0" destOrd="0" presId="urn:microsoft.com/office/officeart/2005/8/layout/default#1"/>
    <dgm:cxn modelId="{0D74820F-8062-449C-9E21-FA38B07D20CB}" type="presOf" srcId="{BE8B51B9-520A-4A65-A7BB-C19910769EC8}" destId="{FE9B49C0-5559-4C7A-9F83-9F718141414A}" srcOrd="0" destOrd="0" presId="urn:microsoft.com/office/officeart/2005/8/layout/default#1"/>
    <dgm:cxn modelId="{2277ECE6-AD3C-4987-A921-EC84573FAB23}" srcId="{71957C07-8BEC-4389-AB22-6D659BA41FA1}" destId="{11FDDBD4-1C28-449D-8BE4-483404B7664F}" srcOrd="2" destOrd="0" parTransId="{3599D66A-E818-4EE9-829E-747082692301}" sibTransId="{9E425AA2-5E81-4AEA-8E44-723C75370F35}"/>
    <dgm:cxn modelId="{9A88B611-B813-468A-A17F-D47A87B232FB}" srcId="{71957C07-8BEC-4389-AB22-6D659BA41FA1}" destId="{58B60B76-66AE-4C66-94B9-464501222C0E}" srcOrd="4" destOrd="0" parTransId="{0C183349-7B52-45A5-9460-E73CF6E79E84}" sibTransId="{B913DF6D-0536-4F8A-B5B2-5B9125F4ABD7}"/>
    <dgm:cxn modelId="{4BEC2E8C-A078-4769-BF12-65188A8CFE8F}" type="presOf" srcId="{58B60B76-66AE-4C66-94B9-464501222C0E}" destId="{E2D32F88-6C92-47D5-84E9-FE3A7D2F8FAA}" srcOrd="0" destOrd="0" presId="urn:microsoft.com/office/officeart/2005/8/layout/default#1"/>
    <dgm:cxn modelId="{051E33EC-4CA4-4BDD-AB0A-0270DA3C0DF1}" srcId="{71957C07-8BEC-4389-AB22-6D659BA41FA1}" destId="{EF7D54D2-92A5-44D8-A026-BB4E8F452964}" srcOrd="0" destOrd="0" parTransId="{771F24A8-C85C-46FF-B1A0-78783CF656D2}" sibTransId="{E867386D-CFEE-419E-86B3-3B1AFCD68AA4}"/>
    <dgm:cxn modelId="{4492EA5F-ED29-4063-83FA-E6E8291EAD66}" type="presOf" srcId="{11FDDBD4-1C28-449D-8BE4-483404B7664F}" destId="{E483915A-B063-4E9C-97F4-A16CE05E3D95}" srcOrd="0" destOrd="0" presId="urn:microsoft.com/office/officeart/2005/8/layout/default#1"/>
    <dgm:cxn modelId="{1C178DD8-31B1-470D-8767-813FA170A9EE}" srcId="{71957C07-8BEC-4389-AB22-6D659BA41FA1}" destId="{89D6E48D-FF3C-46C9-8DAC-28A9C537663B}" srcOrd="1" destOrd="0" parTransId="{D4C51CEA-6B8A-412F-AC3F-9901622249F3}" sibTransId="{EC2215F4-C7A4-4244-8CFE-07392C6CEAD4}"/>
    <dgm:cxn modelId="{FF24AE3A-839C-4AC8-BBA5-0CBFC2EF3213}" srcId="{71957C07-8BEC-4389-AB22-6D659BA41FA1}" destId="{BE8B51B9-520A-4A65-A7BB-C19910769EC8}" srcOrd="3" destOrd="0" parTransId="{5366FE62-AC4A-4FEF-8919-41245BD253D1}" sibTransId="{2A5E64CB-80E6-4809-ADDE-794797B20CCB}"/>
    <dgm:cxn modelId="{276E5037-CE07-4BF4-AC14-675182C2963E}" type="presOf" srcId="{EF7D54D2-92A5-44D8-A026-BB4E8F452964}" destId="{252CAF6C-6433-4C78-9910-1769C31B3F95}" srcOrd="0" destOrd="0" presId="urn:microsoft.com/office/officeart/2005/8/layout/default#1"/>
    <dgm:cxn modelId="{90379FDC-7BD3-4523-889D-FC6813101D12}" srcId="{71957C07-8BEC-4389-AB22-6D659BA41FA1}" destId="{81C7BDA8-84E6-4D83-8D21-21FFB6159697}" srcOrd="5" destOrd="0" parTransId="{57930942-E345-41CC-9B38-11437824F2DC}" sibTransId="{48F87BF8-0C4E-4917-B3DC-63C93F08C30E}"/>
    <dgm:cxn modelId="{8B156C39-0B4C-4558-B024-C980750C443F}" type="presParOf" srcId="{11BE00E5-FF75-41EC-AD98-CAB767C564FB}" destId="{252CAF6C-6433-4C78-9910-1769C31B3F95}" srcOrd="0" destOrd="0" presId="urn:microsoft.com/office/officeart/2005/8/layout/default#1"/>
    <dgm:cxn modelId="{F8B44F77-5E28-4D99-B0AB-8E5ED56DC6D7}" type="presParOf" srcId="{11BE00E5-FF75-41EC-AD98-CAB767C564FB}" destId="{15AFB15A-DDD0-4B9B-827F-ED361641BD14}" srcOrd="1" destOrd="0" presId="urn:microsoft.com/office/officeart/2005/8/layout/default#1"/>
    <dgm:cxn modelId="{A9032A36-0042-4503-BC76-D6F9CB6794DE}" type="presParOf" srcId="{11BE00E5-FF75-41EC-AD98-CAB767C564FB}" destId="{46AF86F5-31E7-424D-B1CC-F0B0AE6A80B8}" srcOrd="2" destOrd="0" presId="urn:microsoft.com/office/officeart/2005/8/layout/default#1"/>
    <dgm:cxn modelId="{E8D81109-D0D8-4D60-A269-3A515D72B17E}" type="presParOf" srcId="{11BE00E5-FF75-41EC-AD98-CAB767C564FB}" destId="{BE17FA79-6835-4AC7-A4EA-BCB02DF9983B}" srcOrd="3" destOrd="0" presId="urn:microsoft.com/office/officeart/2005/8/layout/default#1"/>
    <dgm:cxn modelId="{121EF949-3B87-469A-9D4B-969850729D18}" type="presParOf" srcId="{11BE00E5-FF75-41EC-AD98-CAB767C564FB}" destId="{E483915A-B063-4E9C-97F4-A16CE05E3D95}" srcOrd="4" destOrd="0" presId="urn:microsoft.com/office/officeart/2005/8/layout/default#1"/>
    <dgm:cxn modelId="{9D42228F-5BBC-462D-A8C5-C51F33DCE9F0}" type="presParOf" srcId="{11BE00E5-FF75-41EC-AD98-CAB767C564FB}" destId="{E699D8A9-FB46-4202-BB31-49595F485FA8}" srcOrd="5" destOrd="0" presId="urn:microsoft.com/office/officeart/2005/8/layout/default#1"/>
    <dgm:cxn modelId="{72C5B3F2-F627-4F74-A4C2-8F8AFA83F323}" type="presParOf" srcId="{11BE00E5-FF75-41EC-AD98-CAB767C564FB}" destId="{FE9B49C0-5559-4C7A-9F83-9F718141414A}" srcOrd="6" destOrd="0" presId="urn:microsoft.com/office/officeart/2005/8/layout/default#1"/>
    <dgm:cxn modelId="{15E4D41E-DA1C-427C-B4E5-C15CAC60E9C2}" type="presParOf" srcId="{11BE00E5-FF75-41EC-AD98-CAB767C564FB}" destId="{DD425C33-32DA-4738-85C4-41FFC11F3459}" srcOrd="7" destOrd="0" presId="urn:microsoft.com/office/officeart/2005/8/layout/default#1"/>
    <dgm:cxn modelId="{2FE7DC78-70D8-4EBD-A234-644A980D05BD}" type="presParOf" srcId="{11BE00E5-FF75-41EC-AD98-CAB767C564FB}" destId="{E2D32F88-6C92-47D5-84E9-FE3A7D2F8FAA}" srcOrd="8" destOrd="0" presId="urn:microsoft.com/office/officeart/2005/8/layout/default#1"/>
    <dgm:cxn modelId="{B5239DB9-731E-42FD-A267-A9EF73BB209A}" type="presParOf" srcId="{11BE00E5-FF75-41EC-AD98-CAB767C564FB}" destId="{3ECED738-5945-4C7A-A583-F3A5A1A7ED75}" srcOrd="9" destOrd="0" presId="urn:microsoft.com/office/officeart/2005/8/layout/default#1"/>
    <dgm:cxn modelId="{B080B0DC-C6F3-4CE9-A86C-A0BFC02FFDD0}" type="presParOf" srcId="{11BE00E5-FF75-41EC-AD98-CAB767C564FB}" destId="{DCD9AA70-5780-40C0-AC5E-27712AA33944}" srcOrd="1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3ADE78F-9933-4C9C-9404-C554997D3221}">
      <dsp:nvSpPr>
        <dsp:cNvPr id="0" name=""/>
        <dsp:cNvSpPr/>
      </dsp:nvSpPr>
      <dsp:spPr>
        <a:xfrm>
          <a:off x="0" y="159441"/>
          <a:ext cx="8496944" cy="16651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- </a:t>
          </a:r>
          <a:r>
            <a:rPr lang="ru-RU" sz="2600" b="1" kern="1200" dirty="0" smtClean="0"/>
            <a:t>14 общеобразовательных организаций (7- среднего (полного) общего образования, 5- основного общего образования, 3- начального общего образования).</a:t>
          </a:r>
        </a:p>
      </dsp:txBody>
      <dsp:txXfrm>
        <a:off x="1865907" y="159441"/>
        <a:ext cx="6631036" cy="1665185"/>
      </dsp:txXfrm>
    </dsp:sp>
    <dsp:sp modelId="{FC598FD1-F306-4A5B-8242-BE49ADBD1EE4}">
      <dsp:nvSpPr>
        <dsp:cNvPr id="0" name=""/>
        <dsp:cNvSpPr/>
      </dsp:nvSpPr>
      <dsp:spPr>
        <a:xfrm>
          <a:off x="216021" y="360039"/>
          <a:ext cx="1659895" cy="102999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CFDE15C3-F449-4A83-A157-FCA38C3E3349}">
      <dsp:nvSpPr>
        <dsp:cNvPr id="0" name=""/>
        <dsp:cNvSpPr/>
      </dsp:nvSpPr>
      <dsp:spPr>
        <a:xfrm>
          <a:off x="0" y="1831703"/>
          <a:ext cx="8496944" cy="16651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- </a:t>
          </a:r>
          <a:r>
            <a:rPr lang="ru-RU" sz="2600" b="1" kern="1200" dirty="0" smtClean="0"/>
            <a:t>5 дошкольных образовательных учреждений.</a:t>
          </a:r>
        </a:p>
      </dsp:txBody>
      <dsp:txXfrm>
        <a:off x="1865907" y="1831703"/>
        <a:ext cx="6631036" cy="1665185"/>
      </dsp:txXfrm>
    </dsp:sp>
    <dsp:sp modelId="{9D9FF26D-538C-4AD3-96E4-BB26A604A2CE}">
      <dsp:nvSpPr>
        <dsp:cNvPr id="0" name=""/>
        <dsp:cNvSpPr/>
      </dsp:nvSpPr>
      <dsp:spPr>
        <a:xfrm>
          <a:off x="216021" y="1944216"/>
          <a:ext cx="1600382" cy="1440158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C0C3517-5C4C-49ED-9F5D-BBB05A4B8CBC}">
      <dsp:nvSpPr>
        <dsp:cNvPr id="0" name=""/>
        <dsp:cNvSpPr/>
      </dsp:nvSpPr>
      <dsp:spPr>
        <a:xfrm>
          <a:off x="0" y="3456391"/>
          <a:ext cx="8496944" cy="16651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/>
            <a:t>2 организации дополнительного образования (Центр детского творчества «Радуга талантов», Детско-юношеская спортивная школа). </a:t>
          </a:r>
          <a:endParaRPr lang="ru-RU" sz="2600" kern="1200" dirty="0"/>
        </a:p>
      </dsp:txBody>
      <dsp:txXfrm>
        <a:off x="1865907" y="3456391"/>
        <a:ext cx="6631036" cy="1665185"/>
      </dsp:txXfrm>
    </dsp:sp>
    <dsp:sp modelId="{F3EDCF8B-6F22-4907-B951-CBC9F3FA12CA}">
      <dsp:nvSpPr>
        <dsp:cNvPr id="0" name=""/>
        <dsp:cNvSpPr/>
      </dsp:nvSpPr>
      <dsp:spPr>
        <a:xfrm>
          <a:off x="288033" y="3761359"/>
          <a:ext cx="1515871" cy="133214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541FDA8-0F9E-41DB-A128-FEC470413CDE}">
      <dsp:nvSpPr>
        <dsp:cNvPr id="0" name=""/>
        <dsp:cNvSpPr/>
      </dsp:nvSpPr>
      <dsp:spPr>
        <a:xfrm rot="16200000">
          <a:off x="1000228" y="-948447"/>
          <a:ext cx="2176007" cy="4176464"/>
        </a:xfrm>
        <a:prstGeom prst="round1Rect">
          <a:avLst/>
        </a:prstGeom>
        <a:gradFill rotWithShape="1">
          <a:gsLst>
            <a:gs pos="0">
              <a:schemeClr val="accent2">
                <a:tint val="65000"/>
                <a:shade val="92000"/>
                <a:satMod val="130000"/>
              </a:schemeClr>
            </a:gs>
            <a:gs pos="45000">
              <a:schemeClr val="accent2">
                <a:tint val="60000"/>
                <a:shade val="99000"/>
                <a:satMod val="120000"/>
              </a:schemeClr>
            </a:gs>
            <a:gs pos="100000">
              <a:schemeClr val="accent2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2"/>
          </a:solidFill>
          <a:prstDash val="solid"/>
        </a:ln>
        <a:effectLst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kern="1200" dirty="0" smtClean="0"/>
            <a:t>Из 199 учителей имеют высшее профессиональное образование 159(80%).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</dsp:txBody>
      <dsp:txXfrm rot="16200000">
        <a:off x="1272229" y="-1220448"/>
        <a:ext cx="1632005" cy="4176464"/>
      </dsp:txXfrm>
    </dsp:sp>
    <dsp:sp modelId="{DA0922B4-0D3A-4610-8B6B-70A2BFA9B4A1}">
      <dsp:nvSpPr>
        <dsp:cNvPr id="0" name=""/>
        <dsp:cNvSpPr/>
      </dsp:nvSpPr>
      <dsp:spPr>
        <a:xfrm>
          <a:off x="4176464" y="36001"/>
          <a:ext cx="4176464" cy="2032000"/>
        </a:xfrm>
        <a:prstGeom prst="round1Rect">
          <a:avLst/>
        </a:prstGeom>
        <a:gradFill rotWithShape="1">
          <a:gsLst>
            <a:gs pos="0">
              <a:schemeClr val="accent3">
                <a:tint val="65000"/>
                <a:shade val="92000"/>
                <a:satMod val="130000"/>
              </a:schemeClr>
            </a:gs>
            <a:gs pos="45000">
              <a:schemeClr val="accent3">
                <a:tint val="60000"/>
                <a:shade val="99000"/>
                <a:satMod val="120000"/>
              </a:schemeClr>
            </a:gs>
            <a:gs pos="100000">
              <a:schemeClr val="accent3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3"/>
          </a:solidFill>
          <a:prstDash val="solid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kern="1200" dirty="0" smtClean="0"/>
            <a:t>В системе образования работает 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kern="1200" dirty="0" smtClean="0"/>
            <a:t>41 педагог высшей квалификационной категории, 85 первой квалификационной категории,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kern="1200" dirty="0" smtClean="0"/>
            <a:t> 60 педагогов соответствуют занимаемой должности. 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kern="1200" dirty="0" smtClean="0"/>
            <a:t>47 </a:t>
          </a:r>
          <a:r>
            <a:rPr lang="ru-RU" sz="1400" kern="1200" dirty="0" err="1" smtClean="0"/>
            <a:t>педработников</a:t>
          </a:r>
          <a:r>
            <a:rPr lang="ru-RU" sz="1400" kern="1200" dirty="0" smtClean="0"/>
            <a:t> не аттестованы (20%)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>
        <a:off x="4176464" y="36001"/>
        <a:ext cx="4176464" cy="1524000"/>
      </dsp:txXfrm>
    </dsp:sp>
    <dsp:sp modelId="{168EE0A2-031B-486D-A631-CC54F2A86C9D}">
      <dsp:nvSpPr>
        <dsp:cNvPr id="0" name=""/>
        <dsp:cNvSpPr/>
      </dsp:nvSpPr>
      <dsp:spPr>
        <a:xfrm rot="10800000">
          <a:off x="0" y="2068001"/>
          <a:ext cx="4176464" cy="2032000"/>
        </a:xfrm>
        <a:prstGeom prst="round1Rect">
          <a:avLst/>
        </a:prstGeom>
        <a:gradFill rotWithShape="1">
          <a:gsLst>
            <a:gs pos="0">
              <a:schemeClr val="dk1">
                <a:tint val="65000"/>
                <a:shade val="92000"/>
                <a:satMod val="130000"/>
              </a:schemeClr>
            </a:gs>
            <a:gs pos="45000">
              <a:schemeClr val="dk1">
                <a:tint val="60000"/>
                <a:shade val="99000"/>
                <a:satMod val="120000"/>
              </a:schemeClr>
            </a:gs>
            <a:gs pos="100000">
              <a:schemeClr val="dk1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kern="1200" dirty="0" smtClean="0"/>
            <a:t>Средний возраст педагогов 46 лет.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/>
        </a:p>
      </dsp:txBody>
      <dsp:txXfrm rot="10800000">
        <a:off x="0" y="2576001"/>
        <a:ext cx="4176464" cy="1524000"/>
      </dsp:txXfrm>
    </dsp:sp>
    <dsp:sp modelId="{97F8375C-8AF5-4959-B36D-1D2F74F9B7E8}">
      <dsp:nvSpPr>
        <dsp:cNvPr id="0" name=""/>
        <dsp:cNvSpPr/>
      </dsp:nvSpPr>
      <dsp:spPr>
        <a:xfrm rot="5400000">
          <a:off x="5242974" y="994550"/>
          <a:ext cx="2032000" cy="4176464"/>
        </a:xfrm>
        <a:prstGeom prst="round1Rect">
          <a:avLst/>
        </a:prstGeom>
        <a:gradFill rotWithShape="1">
          <a:gsLst>
            <a:gs pos="0">
              <a:schemeClr val="accent5">
                <a:tint val="65000"/>
                <a:shade val="92000"/>
                <a:satMod val="130000"/>
              </a:schemeClr>
            </a:gs>
            <a:gs pos="45000">
              <a:schemeClr val="accent5">
                <a:tint val="60000"/>
                <a:shade val="99000"/>
                <a:satMod val="120000"/>
              </a:schemeClr>
            </a:gs>
            <a:gs pos="100000">
              <a:schemeClr val="accent5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5"/>
          </a:solidFill>
          <a:prstDash val="solid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kern="1200" dirty="0" smtClean="0"/>
            <a:t>В новом учебном году в наши образовательные организации прибыло   2 молодых специалиста.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/>
        </a:p>
      </dsp:txBody>
      <dsp:txXfrm rot="5400000">
        <a:off x="5496974" y="1248550"/>
        <a:ext cx="1524000" cy="4176464"/>
      </dsp:txXfrm>
    </dsp:sp>
    <dsp:sp modelId="{3D916003-274A-4AEB-AA98-777234408E18}">
      <dsp:nvSpPr>
        <dsp:cNvPr id="0" name=""/>
        <dsp:cNvSpPr/>
      </dsp:nvSpPr>
      <dsp:spPr>
        <a:xfrm>
          <a:off x="624431" y="1455938"/>
          <a:ext cx="7104065" cy="1152123"/>
        </a:xfrm>
        <a:prstGeom prst="roundRect">
          <a:avLst/>
        </a:prstGeom>
        <a:gradFill rotWithShape="1">
          <a:gsLst>
            <a:gs pos="0">
              <a:schemeClr val="accent4">
                <a:shade val="85000"/>
                <a:satMod val="130000"/>
              </a:schemeClr>
            </a:gs>
            <a:gs pos="34000">
              <a:schemeClr val="accent4">
                <a:shade val="87000"/>
                <a:satMod val="125000"/>
              </a:schemeClr>
            </a:gs>
            <a:gs pos="70000">
              <a:schemeClr val="accent4">
                <a:tint val="100000"/>
                <a:shade val="90000"/>
                <a:satMod val="130000"/>
              </a:schemeClr>
            </a:gs>
            <a:gs pos="100000">
              <a:schemeClr val="accent4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4"/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b="1" kern="1200" dirty="0" smtClean="0"/>
            <a:t>В 2021 учебном году в образовательных организациях МО «</a:t>
          </a:r>
          <a:r>
            <a:rPr lang="ru-RU" sz="1600" b="1" kern="1200" dirty="0" err="1" smtClean="0"/>
            <a:t>Тарбагатайский</a:t>
          </a:r>
          <a:r>
            <a:rPr lang="ru-RU" sz="1600" b="1" kern="1200" dirty="0" smtClean="0"/>
            <a:t> район», реализующих программы общего образования, численность педагогических работников составляет  233 человека, из них руководящих работников – 27, учителей -199.</a:t>
          </a: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</dsp:txBody>
      <dsp:txXfrm>
        <a:off x="624431" y="1455938"/>
        <a:ext cx="7104065" cy="115212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52CAF6C-6433-4C78-9910-1769C31B3F95}">
      <dsp:nvSpPr>
        <dsp:cNvPr id="0" name=""/>
        <dsp:cNvSpPr/>
      </dsp:nvSpPr>
      <dsp:spPr>
        <a:xfrm>
          <a:off x="1234492" y="72002"/>
          <a:ext cx="2821370" cy="1692822"/>
        </a:xfrm>
        <a:prstGeom prst="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 dirty="0"/>
        </a:p>
      </dsp:txBody>
      <dsp:txXfrm>
        <a:off x="1234492" y="72002"/>
        <a:ext cx="2821370" cy="1692822"/>
      </dsp:txXfrm>
    </dsp:sp>
    <dsp:sp modelId="{46AF86F5-31E7-424D-B1CC-F0B0AE6A80B8}">
      <dsp:nvSpPr>
        <dsp:cNvPr id="0" name=""/>
        <dsp:cNvSpPr/>
      </dsp:nvSpPr>
      <dsp:spPr>
        <a:xfrm>
          <a:off x="4358708" y="3374"/>
          <a:ext cx="2821370" cy="1692822"/>
        </a:xfrm>
        <a:prstGeom prst="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 dirty="0"/>
        </a:p>
      </dsp:txBody>
      <dsp:txXfrm>
        <a:off x="4358708" y="3374"/>
        <a:ext cx="2821370" cy="1692822"/>
      </dsp:txXfrm>
    </dsp:sp>
    <dsp:sp modelId="{E483915A-B063-4E9C-97F4-A16CE05E3D95}">
      <dsp:nvSpPr>
        <dsp:cNvPr id="0" name=""/>
        <dsp:cNvSpPr/>
      </dsp:nvSpPr>
      <dsp:spPr>
        <a:xfrm>
          <a:off x="648070" y="1978334"/>
          <a:ext cx="3438883" cy="1692822"/>
        </a:xfrm>
        <a:prstGeom prst="rect">
          <a:avLst/>
        </a:prstGeom>
        <a:solidFill>
          <a:schemeClr val="bg2">
            <a:lumMod val="5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-организована работа по выявлению способных и одаренных детей, созданы условия для их участия в интеллектуальных, творческих мероприятиях; </a:t>
          </a:r>
          <a:endParaRPr lang="ru-RU" sz="1500" kern="1200" dirty="0"/>
        </a:p>
      </dsp:txBody>
      <dsp:txXfrm>
        <a:off x="648070" y="1978334"/>
        <a:ext cx="3438883" cy="1692822"/>
      </dsp:txXfrm>
    </dsp:sp>
    <dsp:sp modelId="{FE9B49C0-5559-4C7A-9F83-9F718141414A}">
      <dsp:nvSpPr>
        <dsp:cNvPr id="0" name=""/>
        <dsp:cNvSpPr/>
      </dsp:nvSpPr>
      <dsp:spPr>
        <a:xfrm>
          <a:off x="4369091" y="1978334"/>
          <a:ext cx="3418118" cy="1692822"/>
        </a:xfrm>
        <a:prstGeom prst="rect">
          <a:avLst/>
        </a:prstGeom>
        <a:solidFill>
          <a:schemeClr val="accent6">
            <a:lumMod val="75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- продолжена работа с кадетским классом в </a:t>
          </a:r>
          <a:r>
            <a:rPr lang="ru-RU" sz="1500" kern="1200" dirty="0" err="1" smtClean="0"/>
            <a:t>Тарбагатайской</a:t>
          </a:r>
          <a:r>
            <a:rPr lang="ru-RU" sz="1500" kern="1200" dirty="0" smtClean="0"/>
            <a:t> школе; </a:t>
          </a:r>
          <a:endParaRPr lang="ru-RU" sz="1500" kern="1200" dirty="0"/>
        </a:p>
      </dsp:txBody>
      <dsp:txXfrm>
        <a:off x="4369091" y="1978334"/>
        <a:ext cx="3418118" cy="1692822"/>
      </dsp:txXfrm>
    </dsp:sp>
    <dsp:sp modelId="{E2D32F88-6C92-47D5-84E9-FE3A7D2F8FAA}">
      <dsp:nvSpPr>
        <dsp:cNvPr id="0" name=""/>
        <dsp:cNvSpPr/>
      </dsp:nvSpPr>
      <dsp:spPr>
        <a:xfrm>
          <a:off x="1255200" y="3953293"/>
          <a:ext cx="2821370" cy="1692822"/>
        </a:xfrm>
        <a:prstGeom prst="rect">
          <a:avLst/>
        </a:prstGeom>
        <a:solidFill>
          <a:srgbClr val="FFC0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chemeClr val="tx1"/>
              </a:solidFill>
            </a:rPr>
            <a:t>- продолжена работа по </a:t>
          </a:r>
          <a:r>
            <a:rPr lang="ru-RU" sz="1500" kern="1200" dirty="0" err="1" smtClean="0">
              <a:solidFill>
                <a:schemeClr val="tx1"/>
              </a:solidFill>
            </a:rPr>
            <a:t>предпрофильному</a:t>
          </a:r>
          <a:r>
            <a:rPr lang="ru-RU" sz="1500" kern="1200" dirty="0" smtClean="0">
              <a:solidFill>
                <a:schemeClr val="tx1"/>
              </a:solidFill>
            </a:rPr>
            <a:t> обучению в старших классах с целью оказания обучающимся педагогического содействия в выборе будущей профессии</a:t>
          </a:r>
          <a:r>
            <a:rPr lang="ru-RU" sz="1500" kern="1200" dirty="0" smtClean="0"/>
            <a:t>. </a:t>
          </a:r>
          <a:endParaRPr lang="ru-RU" sz="1500" kern="1200" dirty="0"/>
        </a:p>
      </dsp:txBody>
      <dsp:txXfrm>
        <a:off x="1255200" y="3953293"/>
        <a:ext cx="2821370" cy="1692822"/>
      </dsp:txXfrm>
    </dsp:sp>
    <dsp:sp modelId="{DCD9AA70-5780-40C0-AC5E-27712AA33944}">
      <dsp:nvSpPr>
        <dsp:cNvPr id="0" name=""/>
        <dsp:cNvSpPr/>
      </dsp:nvSpPr>
      <dsp:spPr>
        <a:xfrm>
          <a:off x="4358708" y="3953293"/>
          <a:ext cx="2821370" cy="16928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- Уже пятый год образовательные учреждения </a:t>
          </a:r>
          <a:r>
            <a:rPr lang="ru-RU" sz="1500" kern="1200" dirty="0" err="1" smtClean="0"/>
            <a:t>Тарбагатайского</a:t>
          </a:r>
          <a:r>
            <a:rPr lang="ru-RU" sz="1500" kern="1200" dirty="0" smtClean="0"/>
            <a:t> района работают с АИС «Сетевой город. Образование». Работа с электронным журналом отлажена и приведена в систему.</a:t>
          </a:r>
          <a:endParaRPr lang="ru-RU" sz="1500" kern="1200" dirty="0"/>
        </a:p>
      </dsp:txBody>
      <dsp:txXfrm>
        <a:off x="4358708" y="3953293"/>
        <a:ext cx="2821370" cy="16928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4EE043-84F2-4A91-BF4E-0CADC4F06848}" type="datetimeFigureOut">
              <a:rPr lang="ru-RU" smtClean="0"/>
              <a:pPr/>
              <a:t>26.08.2021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65EF48-449E-4044-8EBB-4930214F156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65EF48-449E-4044-8EBB-4930214F1563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F4DAD-72C8-441B-A21B-F6AFD2176137}" type="datetime1">
              <a:rPr lang="ru-RU" smtClean="0"/>
              <a:pPr/>
              <a:t>26.08.2021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0875113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0C41-090A-4475-8CEF-1055E2AB8A19}" type="datetime1">
              <a:rPr lang="ru-RU" smtClean="0"/>
              <a:pPr/>
              <a:t>26.08.2021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460751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27B3-3EED-457C-AFA1-4275F711CEFF}" type="datetime1">
              <a:rPr lang="ru-RU" smtClean="0"/>
              <a:pPr/>
              <a:t>26.08.2021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2216164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1031E-B5EA-492E-82B3-283F79A1DCA1}" type="datetime1">
              <a:rPr lang="ru-RU" smtClean="0"/>
              <a:pPr/>
              <a:t>26.08.2021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934819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3CC10-5C7A-466C-8843-DC755A6E841F}" type="datetime1">
              <a:rPr lang="ru-RU" smtClean="0"/>
              <a:pPr/>
              <a:t>26.08.2021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930177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70EFF-B230-48C2-8441-D280F2A91F9E}" type="datetime1">
              <a:rPr lang="ru-RU" smtClean="0"/>
              <a:pPr/>
              <a:t>26.08.2021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225426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B82D9-FEE6-490F-A91B-022DEEA66D42}" type="datetime1">
              <a:rPr lang="ru-RU" smtClean="0"/>
              <a:pPr/>
              <a:t>26.08.2021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691619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A84EFB87-2233-494E-B120-CA9876D2A4C7}" type="datetime1">
              <a:rPr lang="ru-RU" smtClean="0"/>
              <a:pPr/>
              <a:t>26.08.2021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D4A0F2-DAB0-4208-B2ED-8B95A8CDA6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299294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 cstate="print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724E4-60C6-4235-9578-F7F7338D9876}" type="datetime1">
              <a:rPr lang="ru-RU" smtClean="0"/>
              <a:pPr/>
              <a:t>26.08.2021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399574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7CF9-3DEF-40E6-B859-EC3EE1B6793D}" type="datetime1">
              <a:rPr lang="ru-RU" smtClean="0"/>
              <a:pPr/>
              <a:t>26.08.2021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589277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67D8F-24C1-464C-BB1B-3C0FBAF93E2F}" type="datetime1">
              <a:rPr lang="ru-RU" smtClean="0"/>
              <a:pPr/>
              <a:t>26.08.2021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889035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65066EA-7F0F-44CD-936B-F272B2A88984}" type="datetime1">
              <a:rPr lang="ru-RU" smtClean="0"/>
              <a:pPr/>
              <a:t>26.08.2021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A6D4A0F2-DAB0-4208-B2ED-8B95A8CDA6BE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663131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fioco.ru/ru/osoko/msi/timss" TargetMode="External"/><Relationship Id="rId2" Type="http://schemas.openxmlformats.org/officeDocument/2006/relationships/hyperlink" Target="http://fioco.ru/ru/osoko/msi/pisa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fioco.ru/ru/osoko/msi/piaac" TargetMode="External"/><Relationship Id="rId5" Type="http://schemas.openxmlformats.org/officeDocument/2006/relationships/hyperlink" Target="http://fioco.ru/ru/osoko/msi/talis" TargetMode="External"/><Relationship Id="rId4" Type="http://schemas.openxmlformats.org/officeDocument/2006/relationships/hyperlink" Target="http://fioco.ru/ru/osoko/msi/pirls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://base.garant.ru/74451950/741609f9002bd54a24e5c49cb5af953b/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http://base.garant.ru/74891586/53f89421bbdaf741eb2d1ecc4ddb4c33/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base.garant.ru/74336682/" TargetMode="External"/><Relationship Id="rId2" Type="http://schemas.openxmlformats.org/officeDocument/2006/relationships/hyperlink" Target="http://base.garant.ru/74336682/53f89421bbdaf741eb2d1ecc4ddb4c33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2959" y="3789040"/>
            <a:ext cx="7543801" cy="1079210"/>
          </a:xfrm>
        </p:spPr>
        <p:txBody>
          <a:bodyPr/>
          <a:lstStyle/>
          <a:p>
            <a:pPr fontAlgn="base">
              <a:buNone/>
            </a:pPr>
            <a:endParaRPr lang="ru-RU" b="1" dirty="0" smtClean="0"/>
          </a:p>
          <a:p>
            <a:pPr lvl="3" algn="r" fontAlgn="base">
              <a:buNone/>
            </a:pPr>
            <a:r>
              <a:rPr lang="ru-RU" sz="1600" b="1" dirty="0" smtClean="0">
                <a:solidFill>
                  <a:schemeClr val="tx1"/>
                </a:solidFill>
              </a:rPr>
              <a:t>Начальник МКУ Управление образования МО «Тарбагатайский район» </a:t>
            </a:r>
          </a:p>
          <a:p>
            <a:pPr lvl="3" algn="r" fontAlgn="base">
              <a:buNone/>
            </a:pPr>
            <a:r>
              <a:rPr lang="ru-RU" sz="1600" b="1" dirty="0" smtClean="0">
                <a:solidFill>
                  <a:schemeClr val="tx1"/>
                </a:solidFill>
              </a:rPr>
              <a:t>Т.И. </a:t>
            </a:r>
            <a:r>
              <a:rPr lang="ru-RU" sz="1600" b="1" dirty="0" err="1" smtClean="0">
                <a:solidFill>
                  <a:schemeClr val="tx1"/>
                </a:solidFill>
              </a:rPr>
              <a:t>Номоконова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22958" y="620688"/>
            <a:ext cx="75438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buNone/>
            </a:pPr>
            <a:r>
              <a:rPr lang="ru-RU" sz="2800" b="1" dirty="0"/>
              <a:t>«Качество образования и воспитание как общенациональный приоритет» 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960" y="908720"/>
            <a:ext cx="7543800" cy="828641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Указ Президента РФ «О национальных целях и стратегических задачах развития Российской Федерации на период до 2024 года» 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fontAlgn="base">
              <a:buFont typeface="Wingdings" panose="05000000000000000000" pitchFamily="2" charset="2"/>
              <a:buChar char="§"/>
            </a:pPr>
            <a:r>
              <a:rPr lang="ru-RU" dirty="0" smtClean="0"/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внедрение новых образовательных технологий, методов обучения и воспитания,</a:t>
            </a:r>
          </a:p>
          <a:p>
            <a:pPr fontAlgn="base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chemeClr val="tx1"/>
                </a:solidFill>
              </a:rPr>
              <a:t> создание условий для поддержки общественных инициатив и проектов, в том числе в сфере добровольчества,</a:t>
            </a:r>
          </a:p>
          <a:p>
            <a:pPr fontAlgn="base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chemeClr val="tx1"/>
                </a:solidFill>
              </a:rPr>
              <a:t> формирование эффективной системы выявления, поддержки и развития способностей и талантов у детей и молодежи;</a:t>
            </a:r>
          </a:p>
          <a:p>
            <a:pPr fontAlgn="base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chemeClr val="tx1"/>
                </a:solidFill>
              </a:rPr>
              <a:t> создание современной и безопасной цифровой образовательной среды, обеспечивающей высокое качество и доступность образования всех видов и уровней.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633412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tx1"/>
                </a:solidFill>
              </a:rPr>
              <a:t>Система образования района - это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="" xmlns:p14="http://schemas.microsoft.com/office/powerpoint/2010/main" val="2406912432"/>
              </p:ext>
            </p:extLst>
          </p:nvPr>
        </p:nvGraphicFramePr>
        <p:xfrm>
          <a:off x="395536" y="980728"/>
          <a:ext cx="8496944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Содержимое 2"/>
          <p:cNvSpPr>
            <a:spLocks noGrp="1"/>
          </p:cNvSpPr>
          <p:nvPr>
            <p:ph idx="1"/>
          </p:nvPr>
        </p:nvSpPr>
        <p:spPr>
          <a:xfrm>
            <a:off x="395536" y="1834669"/>
            <a:ext cx="5184576" cy="1954371"/>
          </a:xfrm>
          <a:ln>
            <a:noFill/>
          </a:ln>
        </p:spPr>
        <p:txBody>
          <a:bodyPr>
            <a:normAutofit lnSpcReduction="10000"/>
          </a:bodyPr>
          <a:lstStyle/>
          <a:p>
            <a:pPr marL="285750" indent="-285750">
              <a:buNone/>
            </a:pPr>
            <a:r>
              <a:rPr lang="ru-RU" sz="1400" dirty="0" smtClean="0">
                <a:solidFill>
                  <a:schemeClr val="tx1"/>
                </a:solidFill>
                <a:cs typeface="Arial" pitchFamily="34" charset="0"/>
              </a:rPr>
              <a:t>Дошкольное образование представляют: </a:t>
            </a:r>
          </a:p>
          <a:p>
            <a:pPr marL="285750" lvl="1">
              <a:buFont typeface="Wingdings" pitchFamily="2" charset="2"/>
              <a:buChar char="v"/>
            </a:pPr>
            <a:r>
              <a:rPr lang="ru-RU" sz="1400" dirty="0" smtClean="0">
                <a:solidFill>
                  <a:schemeClr val="tx1"/>
                </a:solidFill>
                <a:cs typeface="Arial" pitchFamily="34" charset="0"/>
              </a:rPr>
              <a:t>5 организаций дошкольного образования </a:t>
            </a:r>
          </a:p>
          <a:p>
            <a:pPr marL="285750" lvl="1">
              <a:buFont typeface="Wingdings" pitchFamily="2" charset="2"/>
              <a:buChar char="v"/>
            </a:pPr>
            <a:r>
              <a:rPr lang="ru-RU" sz="1400" dirty="0" smtClean="0">
                <a:solidFill>
                  <a:schemeClr val="tx1"/>
                </a:solidFill>
                <a:cs typeface="Arial" pitchFamily="34" charset="0"/>
              </a:rPr>
              <a:t>8 дошкольных групп при общеобразовательных организациях.</a:t>
            </a:r>
          </a:p>
          <a:p>
            <a:pPr marL="285750" lvl="1">
              <a:buFont typeface="Wingdings" pitchFamily="2" charset="2"/>
              <a:buChar char="v"/>
            </a:pPr>
            <a:r>
              <a:rPr lang="ru-RU" sz="1400" dirty="0" smtClean="0">
                <a:solidFill>
                  <a:schemeClr val="tx1"/>
                </a:solidFill>
              </a:rPr>
              <a:t>2 частных детских сада на 75 мест, один из которых «</a:t>
            </a:r>
            <a:r>
              <a:rPr lang="ru-RU" sz="1400" dirty="0" err="1" smtClean="0">
                <a:solidFill>
                  <a:schemeClr val="tx1"/>
                </a:solidFill>
              </a:rPr>
              <a:t>Адиса</a:t>
            </a:r>
            <a:r>
              <a:rPr lang="ru-RU" sz="1400" dirty="0" smtClean="0">
                <a:solidFill>
                  <a:schemeClr val="tx1"/>
                </a:solidFill>
              </a:rPr>
              <a:t>» получил лицензию на образовательную деятельность накануне нового учебного года.</a:t>
            </a:r>
          </a:p>
          <a:p>
            <a:pPr marL="285750" lvl="1">
              <a:buNone/>
            </a:pPr>
            <a:r>
              <a:rPr lang="ru-RU" sz="1400" dirty="0" smtClean="0">
                <a:solidFill>
                  <a:schemeClr val="tx1"/>
                </a:solidFill>
              </a:rPr>
              <a:t>Готовится к  вводу в эксплуатацию новый современного детский сад  «</a:t>
            </a:r>
            <a:r>
              <a:rPr lang="ru-RU" sz="1400" dirty="0" err="1" smtClean="0">
                <a:solidFill>
                  <a:schemeClr val="tx1"/>
                </a:solidFill>
              </a:rPr>
              <a:t>Черемушка</a:t>
            </a:r>
            <a:r>
              <a:rPr lang="ru-RU" sz="1400" dirty="0" smtClean="0">
                <a:solidFill>
                  <a:schemeClr val="tx1"/>
                </a:solidFill>
              </a:rPr>
              <a:t>» по 150 мест</a:t>
            </a:r>
            <a:endParaRPr lang="ru-RU" sz="1400" dirty="0" smtClean="0">
              <a:solidFill>
                <a:schemeClr val="tx1"/>
              </a:solidFill>
              <a:cs typeface="Arial" pitchFamily="34" charset="0"/>
            </a:endParaRPr>
          </a:p>
          <a:p>
            <a:pPr algn="ctr" eaLnBrk="1" hangingPunct="1">
              <a:buFont typeface="Arial" pitchFamily="34" charset="0"/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2400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buFont typeface="Arial" pitchFamily="34" charset="0"/>
              <a:buNone/>
            </a:pPr>
            <a:endParaRPr lang="ru-RU" sz="2400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02" name="Picture 2" descr="https://bur-lasto.tvoysadik.ru/upload/tsbur_lasto_new/images/big/ea/d7/ead77f126f818d0cfb2ced95e723a0d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3440" y="1872210"/>
            <a:ext cx="2843808" cy="213285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50562" y="413925"/>
            <a:ext cx="8784976" cy="8715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70000"/>
              </a:lnSpc>
              <a:spcBef>
                <a:spcPct val="20000"/>
              </a:spcBef>
              <a:spcAft>
                <a:spcPts val="600"/>
              </a:spcAft>
              <a:buClr>
                <a:srgbClr val="FE8637"/>
              </a:buClr>
              <a:buSzPct val="70000"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Общая численность детей в МО «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Тарбагатайский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 район» от 0 до 7 лет на 01 сентября 2018 года– 2295 детей, из них  в сельском поселении «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Саянтуйское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» - 1493 детей . 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59093497"/>
              </p:ext>
            </p:extLst>
          </p:nvPr>
        </p:nvGraphicFramePr>
        <p:xfrm>
          <a:off x="251520" y="3645024"/>
          <a:ext cx="5472607" cy="2656044"/>
        </p:xfrm>
        <a:graphic>
          <a:graphicData uri="http://schemas.openxmlformats.org/drawingml/2006/table">
            <a:tbl>
              <a:tblPr/>
              <a:tblGrid>
                <a:gridCol w="288032"/>
                <a:gridCol w="1152128"/>
                <a:gridCol w="576064"/>
                <a:gridCol w="648072"/>
                <a:gridCol w="792088"/>
                <a:gridCol w="648072"/>
                <a:gridCol w="648072"/>
                <a:gridCol w="720079"/>
              </a:tblGrid>
              <a:tr h="301491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latin typeface="+mn-lt"/>
                          <a:ea typeface="Calibri"/>
                          <a:cs typeface="Times New Roman"/>
                        </a:rPr>
                        <a:t>№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latin typeface="+mn-lt"/>
                          <a:ea typeface="Calibri"/>
                          <a:cs typeface="Times New Roman"/>
                        </a:rPr>
                        <a:t>Наименование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+mn-lt"/>
                          <a:ea typeface="Calibri"/>
                          <a:cs typeface="Times New Roman"/>
                        </a:rPr>
                        <a:t>В очереди на зачисление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+mn-lt"/>
                          <a:ea typeface="Calibri"/>
                          <a:cs typeface="Times New Roman"/>
                        </a:rPr>
                        <a:t>2020-2021 </a:t>
                      </a:r>
                      <a:r>
                        <a:rPr lang="ru-RU" sz="1050" b="1" dirty="0" err="1">
                          <a:latin typeface="+mn-lt"/>
                          <a:ea typeface="Calibri"/>
                          <a:cs typeface="Times New Roman"/>
                        </a:rPr>
                        <a:t>у.г</a:t>
                      </a:r>
                      <a:r>
                        <a:rPr lang="ru-RU" sz="1050" b="1" dirty="0">
                          <a:latin typeface="+mn-lt"/>
                          <a:ea typeface="Calibri"/>
                          <a:cs typeface="Times New Roman"/>
                        </a:rPr>
                        <a:t>.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+mn-lt"/>
                          <a:ea typeface="Calibri"/>
                          <a:cs typeface="Times New Roman"/>
                        </a:rPr>
                        <a:t>В очереди на зачисление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+mn-lt"/>
                          <a:ea typeface="Calibri"/>
                          <a:cs typeface="Times New Roman"/>
                        </a:rPr>
                        <a:t>2021-2022 </a:t>
                      </a:r>
                      <a:r>
                        <a:rPr lang="ru-RU" sz="1050" b="1" dirty="0" err="1">
                          <a:latin typeface="+mn-lt"/>
                          <a:ea typeface="Calibri"/>
                          <a:cs typeface="Times New Roman"/>
                        </a:rPr>
                        <a:t>у.г</a:t>
                      </a:r>
                      <a:r>
                        <a:rPr lang="ru-RU" sz="1050" b="1" dirty="0">
                          <a:latin typeface="+mn-lt"/>
                          <a:ea typeface="Calibri"/>
                          <a:cs typeface="Times New Roman"/>
                        </a:rPr>
                        <a:t>.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5223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+mn-lt"/>
                          <a:ea typeface="Calibri"/>
                          <a:cs typeface="Times New Roman"/>
                        </a:rPr>
                        <a:t>1,5 – </a:t>
                      </a:r>
                      <a:r>
                        <a:rPr lang="ru-RU" sz="1050" b="1" dirty="0" smtClean="0">
                          <a:latin typeface="+mn-lt"/>
                          <a:ea typeface="Calibri"/>
                          <a:cs typeface="Times New Roman"/>
                        </a:rPr>
                        <a:t>3г</a:t>
                      </a:r>
                      <a:endParaRPr lang="ru-RU" sz="105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+mn-lt"/>
                          <a:ea typeface="Calibri"/>
                          <a:cs typeface="Times New Roman"/>
                        </a:rPr>
                        <a:t> 3-7 лет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+mn-lt"/>
                          <a:ea typeface="Calibri"/>
                          <a:cs typeface="Times New Roman"/>
                        </a:rPr>
                        <a:t>всего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+mn-lt"/>
                          <a:ea typeface="Calibri"/>
                          <a:cs typeface="Times New Roman"/>
                        </a:rPr>
                        <a:t>1,5 – 3г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+mn-lt"/>
                          <a:ea typeface="Calibri"/>
                          <a:cs typeface="Times New Roman"/>
                        </a:rPr>
                        <a:t>3-7 лет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+mn-lt"/>
                          <a:ea typeface="Calibri"/>
                          <a:cs typeface="Times New Roman"/>
                        </a:rPr>
                        <a:t>Всего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+mn-lt"/>
                          <a:ea typeface="Calibri"/>
                          <a:cs typeface="Times New Roman"/>
                        </a:rPr>
                        <a:t>от 1,5-8л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4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latin typeface="+mn-lt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800">
                          <a:latin typeface="+mn-lt"/>
                          <a:ea typeface="Calibri"/>
                          <a:cs typeface="Times New Roman"/>
                        </a:rPr>
                        <a:t>МБДОУ детский сад «Росинка»</a:t>
                      </a:r>
                      <a:endParaRPr lang="ru-RU" sz="900" b="1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+mn-lt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+mn-lt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+mn-lt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+mn-lt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+mn-lt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+mn-lt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4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latin typeface="+mn-lt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800">
                          <a:latin typeface="+mn-lt"/>
                          <a:ea typeface="Calibri"/>
                          <a:cs typeface="Times New Roman"/>
                        </a:rPr>
                        <a:t>МБДОУ детский сад «Ласточка»</a:t>
                      </a:r>
                      <a:endParaRPr lang="ru-RU" sz="900" b="1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+mn-lt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+mn-lt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+mn-lt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5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+mn-lt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+mn-lt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4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latin typeface="+mn-lt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800">
                          <a:latin typeface="+mn-lt"/>
                          <a:ea typeface="Calibri"/>
                          <a:cs typeface="Times New Roman"/>
                        </a:rPr>
                        <a:t>МБДОУ детский сад «Филиппок»</a:t>
                      </a:r>
                      <a:endParaRPr lang="ru-RU" sz="900" b="1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+mn-lt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+mn-lt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+mn-lt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+mn-lt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+mn-lt"/>
                          <a:ea typeface="Calibri"/>
                          <a:cs typeface="Times New Roman"/>
                        </a:rPr>
                        <a:t>0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+mn-lt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4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latin typeface="+mn-lt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800">
                          <a:latin typeface="+mn-lt"/>
                          <a:ea typeface="Calibri"/>
                          <a:cs typeface="Times New Roman"/>
                        </a:rPr>
                        <a:t>МБДОУ детский сад «Солнышко»</a:t>
                      </a:r>
                      <a:endParaRPr lang="ru-RU" sz="900" b="1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+mn-lt"/>
                          <a:ea typeface="Calibri"/>
                          <a:cs typeface="Times New Roman"/>
                        </a:rPr>
                        <a:t>15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+mn-lt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+mn-lt"/>
                          <a:ea typeface="Calibri"/>
                          <a:cs typeface="Times New Roman"/>
                        </a:rPr>
                        <a:t>17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+mn-lt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+mn-lt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+mn-lt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4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latin typeface="+mn-lt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kern="1800">
                          <a:latin typeface="+mn-lt"/>
                          <a:ea typeface="Calibri"/>
                          <a:cs typeface="Times New Roman"/>
                        </a:rPr>
                        <a:t>МБДОУ детский сад «Колосок»</a:t>
                      </a:r>
                      <a:endParaRPr lang="ru-RU" sz="900" b="1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+mn-lt"/>
                          <a:ea typeface="Calibri"/>
                          <a:cs typeface="Times New Roman"/>
                        </a:rPr>
                        <a:t>185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+mn-lt"/>
                          <a:ea typeface="Calibri"/>
                          <a:cs typeface="Times New Roman"/>
                        </a:rPr>
                        <a:t>275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+mn-lt"/>
                          <a:ea typeface="Calibri"/>
                          <a:cs typeface="Times New Roman"/>
                        </a:rPr>
                        <a:t>460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+mn-lt"/>
                          <a:ea typeface="Calibri"/>
                          <a:cs typeface="Times New Roman"/>
                        </a:rPr>
                        <a:t>170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>
                          <a:latin typeface="+mn-lt"/>
                          <a:ea typeface="Calibri"/>
                          <a:cs typeface="Times New Roman"/>
                        </a:rPr>
                        <a:t>277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+mn-lt"/>
                          <a:ea typeface="Calibri"/>
                          <a:cs typeface="Times New Roman"/>
                        </a:rPr>
                        <a:t>447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421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 smtClean="0">
                          <a:latin typeface="+mn-lt"/>
                          <a:ea typeface="Calibri"/>
                          <a:cs typeface="Times New Roman"/>
                        </a:rPr>
                        <a:t>Итого</a:t>
                      </a:r>
                      <a:r>
                        <a:rPr lang="ru-RU" sz="900" b="1" dirty="0">
                          <a:latin typeface="+mn-lt"/>
                          <a:ea typeface="Calibri"/>
                          <a:cs typeface="Times New Roman"/>
                        </a:rPr>
                        <a:t>: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+mn-lt"/>
                          <a:ea typeface="Calibri"/>
                          <a:cs typeface="Times New Roman"/>
                        </a:rPr>
                        <a:t>204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+mn-lt"/>
                          <a:ea typeface="Calibri"/>
                          <a:cs typeface="Times New Roman"/>
                        </a:rPr>
                        <a:t>209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+mn-lt"/>
                          <a:ea typeface="Calibri"/>
                          <a:cs typeface="Times New Roman"/>
                        </a:rPr>
                        <a:t>483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+mn-lt"/>
                          <a:ea typeface="Calibri"/>
                          <a:cs typeface="Times New Roman"/>
                        </a:rPr>
                        <a:t>173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+mn-lt"/>
                          <a:ea typeface="Calibri"/>
                          <a:cs typeface="Times New Roman"/>
                        </a:rPr>
                        <a:t>281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b="1" dirty="0">
                          <a:latin typeface="+mn-lt"/>
                          <a:ea typeface="Calibri"/>
                          <a:cs typeface="Times New Roman"/>
                        </a:rPr>
                        <a:t>454</a:t>
                      </a:r>
                    </a:p>
                  </a:txBody>
                  <a:tcPr marL="63002" marR="6300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5868144" y="4293096"/>
            <a:ext cx="3275856" cy="18712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ru-RU" sz="1700" b="1" i="1" dirty="0" smtClean="0">
                <a:solidFill>
                  <a:prstClr val="black"/>
                </a:solidFill>
              </a:rPr>
              <a:t>Услугами дошкольного образования охвачено – </a:t>
            </a:r>
            <a:endParaRPr lang="en-US" sz="1700" b="1" i="1" dirty="0" smtClean="0">
              <a:solidFill>
                <a:prstClr val="black"/>
              </a:solidFill>
            </a:endParaRPr>
          </a:p>
          <a:p>
            <a:pPr marL="342900" lvl="0" indent="-342900" algn="ctr">
              <a:spcBef>
                <a:spcPct val="20000"/>
              </a:spcBef>
            </a:pPr>
            <a:r>
              <a:rPr lang="ru-RU" sz="1700" b="1" i="1" dirty="0" smtClean="0">
                <a:solidFill>
                  <a:prstClr val="black"/>
                </a:solidFill>
              </a:rPr>
              <a:t>667 ребенка, </a:t>
            </a:r>
            <a:endParaRPr lang="en-US" sz="1700" b="1" i="1" dirty="0" smtClean="0">
              <a:solidFill>
                <a:prstClr val="black"/>
              </a:solidFill>
            </a:endParaRPr>
          </a:p>
          <a:p>
            <a:pPr marL="342900" lvl="0" indent="-342900" algn="ctr">
              <a:spcBef>
                <a:spcPct val="20000"/>
              </a:spcBef>
            </a:pPr>
            <a:r>
              <a:rPr lang="ru-RU" sz="1700" b="1" i="1" dirty="0" smtClean="0">
                <a:solidFill>
                  <a:prstClr val="black"/>
                </a:solidFill>
              </a:rPr>
              <a:t>из них</a:t>
            </a:r>
            <a:r>
              <a:rPr lang="en-US" sz="1700" b="1" i="1" dirty="0" smtClean="0">
                <a:solidFill>
                  <a:prstClr val="black"/>
                </a:solidFill>
              </a:rPr>
              <a:t> </a:t>
            </a:r>
            <a:r>
              <a:rPr lang="ru-RU" sz="1700" b="1" i="1" dirty="0" smtClean="0">
                <a:solidFill>
                  <a:prstClr val="black"/>
                </a:solidFill>
              </a:rPr>
              <a:t> от 1,5 до 3 лет – </a:t>
            </a:r>
            <a:endParaRPr lang="en-US" sz="1700" b="1" i="1" dirty="0" smtClean="0">
              <a:solidFill>
                <a:prstClr val="black"/>
              </a:solidFill>
            </a:endParaRPr>
          </a:p>
          <a:p>
            <a:pPr marL="342900" lvl="0" indent="-342900" algn="ctr">
              <a:spcBef>
                <a:spcPct val="20000"/>
              </a:spcBef>
            </a:pPr>
            <a:r>
              <a:rPr lang="ru-RU" sz="1700" b="1" i="1" dirty="0" smtClean="0">
                <a:solidFill>
                  <a:prstClr val="black"/>
                </a:solidFill>
              </a:rPr>
              <a:t>45 воспитанников,</a:t>
            </a:r>
          </a:p>
          <a:p>
            <a:pPr marL="342900" lvl="0" indent="-342900" algn="ctr">
              <a:spcBef>
                <a:spcPct val="20000"/>
              </a:spcBef>
            </a:pPr>
            <a:r>
              <a:rPr lang="ru-RU" sz="1700" b="1" i="1" dirty="0" smtClean="0">
                <a:solidFill>
                  <a:prstClr val="black"/>
                </a:solidFill>
              </a:rPr>
              <a:t> от 3 до 7 лет - 622 ребенка</a:t>
            </a:r>
            <a:endParaRPr lang="ru-RU" sz="1700" b="1" i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936104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chemeClr val="tx1"/>
                </a:solidFill>
              </a:rPr>
              <a:t>В дошкольном образовании района работает 48 педагогических работников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68095652"/>
              </p:ext>
            </p:extLst>
          </p:nvPr>
        </p:nvGraphicFramePr>
        <p:xfrm>
          <a:off x="539552" y="1916837"/>
          <a:ext cx="8147248" cy="4018771"/>
        </p:xfrm>
        <a:graphic>
          <a:graphicData uri="http://schemas.openxmlformats.org/drawingml/2006/table">
            <a:tbl>
              <a:tblPr/>
              <a:tblGrid>
                <a:gridCol w="3250299"/>
                <a:gridCol w="3250299"/>
                <a:gridCol w="823325"/>
                <a:gridCol w="823325"/>
              </a:tblGrid>
              <a:tr h="267918">
                <a:tc rowSpan="2"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225550" algn="ctr"/>
                          <a:tab pos="1741170" algn="l"/>
                        </a:tabLst>
                      </a:pPr>
                      <a:endParaRPr lang="ru-RU" sz="12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225550" algn="ctr"/>
                          <a:tab pos="1741170" algn="l"/>
                        </a:tabLs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	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225550" algn="ctr"/>
                          <a:tab pos="1741170" algn="l"/>
                        </a:tabLs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Показатели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/>
                          <a:ea typeface="Calibri"/>
                          <a:cs typeface="Times New Roman"/>
                        </a:rPr>
                        <a:t>2020-2021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35837"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i="1">
                          <a:latin typeface="Times New Roman"/>
                          <a:ea typeface="Calibri"/>
                          <a:cs typeface="Times New Roman"/>
                        </a:rPr>
                        <a:t>чел.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i="1">
                          <a:latin typeface="Times New Roman"/>
                          <a:ea typeface="Calibri"/>
                          <a:cs typeface="Times New Roman"/>
                        </a:rPr>
                        <a:t>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918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Образование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Высшее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23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47,9%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6791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Среднее специальное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29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60,4%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6791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Менеджмент в образовании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21285" indent="-1212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10,4%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67918">
                <a:tc row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Аттестация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Всего аттестовано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37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77%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26791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Высшая категория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16,6%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26791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Первая категория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37.5%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26791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Соответствие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8.3%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26791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Без категории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Calibri"/>
                          <a:cs typeface="Times New Roman"/>
                        </a:rPr>
                        <a:t>14,5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%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267918"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Педагогический стаж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До 3 лет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12.5%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6791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3-10 лет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35.4%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6791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10-20 лет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14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29.1%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6791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Свыше 20 лет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22.9%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16632"/>
            <a:ext cx="8229600" cy="6120681"/>
          </a:xfrm>
        </p:spPr>
        <p:txBody>
          <a:bodyPr>
            <a:normAutofit fontScale="92500" lnSpcReduction="10000"/>
          </a:bodyPr>
          <a:lstStyle/>
          <a:p>
            <a:pPr marL="182563" indent="-182563">
              <a:buFont typeface="Wingdings" panose="05000000000000000000" pitchFamily="2" charset="2"/>
              <a:buChar char="§"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Муниципальный онлайн-конкурс: «Лучший педагогический проект»</a:t>
            </a:r>
          </a:p>
          <a:p>
            <a:pPr>
              <a:buFontTx/>
              <a:buChar char="-"/>
            </a:pPr>
            <a:r>
              <a:rPr lang="ru-RU" sz="1700" dirty="0" smtClean="0"/>
              <a:t>7 педагогов дошкольных образовательных организаций</a:t>
            </a:r>
          </a:p>
          <a:p>
            <a:pPr>
              <a:buFontTx/>
              <a:buChar char="-"/>
            </a:pPr>
            <a:r>
              <a:rPr lang="ru-RU" sz="1700" dirty="0" smtClean="0"/>
              <a:t>Победитель конкурса ПДО Давыдова Н.С. </a:t>
            </a:r>
          </a:p>
          <a:p>
            <a:pPr>
              <a:buFontTx/>
              <a:buChar char="-"/>
            </a:pPr>
            <a:r>
              <a:rPr lang="ru-RU" sz="1700" dirty="0" smtClean="0"/>
              <a:t>Тема проекта: "Экономическое воспитание дошкольников, формирование предпосылок финансовой грамотности через дидактические игры»</a:t>
            </a:r>
          </a:p>
          <a:p>
            <a:pPr>
              <a:buFontTx/>
              <a:buChar char="-"/>
            </a:pPr>
            <a:r>
              <a:rPr lang="ru-RU" sz="1700" dirty="0" smtClean="0"/>
              <a:t>Диплом первой степени.</a:t>
            </a:r>
          </a:p>
          <a:p>
            <a:pPr marL="182563" indent="-182563">
              <a:buFont typeface="Wingdings" panose="05000000000000000000" pitchFamily="2" charset="2"/>
              <a:buChar char="§"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Муниципальный онлайн-конкурс: «Я-воспитатель»</a:t>
            </a:r>
          </a:p>
          <a:p>
            <a:pPr>
              <a:buFontTx/>
              <a:buChar char="-"/>
            </a:pPr>
            <a:r>
              <a:rPr lang="ru-RU" sz="1700" dirty="0" smtClean="0"/>
              <a:t>6 педагогов дошкольных образовательных организаций.</a:t>
            </a:r>
          </a:p>
          <a:p>
            <a:pPr>
              <a:buFontTx/>
              <a:buChar char="-"/>
            </a:pPr>
            <a:r>
              <a:rPr lang="ru-RU" sz="1700" dirty="0" smtClean="0"/>
              <a:t>Победитель конкурса </a:t>
            </a:r>
            <a:r>
              <a:rPr lang="ru-RU" sz="1700" dirty="0" err="1" smtClean="0"/>
              <a:t>Грудинина</a:t>
            </a:r>
            <a:r>
              <a:rPr lang="ru-RU" sz="1700" dirty="0" smtClean="0"/>
              <a:t> Н.В. ПДО МБДОУ детский сад «Колосок» </a:t>
            </a:r>
          </a:p>
          <a:p>
            <a:pPr>
              <a:buFontTx/>
              <a:buChar char="-"/>
            </a:pPr>
            <a:r>
              <a:rPr lang="ru-RU" sz="1700" dirty="0" smtClean="0"/>
              <a:t>Диплом первой степени</a:t>
            </a:r>
          </a:p>
          <a:p>
            <a:pPr marL="182563" indent="-182563">
              <a:buFont typeface="Wingdings" panose="05000000000000000000" pitchFamily="2" charset="2"/>
              <a:buChar char="§"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Олимпиада «Успешный дошкольник»</a:t>
            </a:r>
          </a:p>
          <a:p>
            <a:pPr>
              <a:buNone/>
            </a:pPr>
            <a:r>
              <a:rPr lang="ru-RU" sz="1600" dirty="0" smtClean="0"/>
              <a:t>- 11 педагогических коллективов </a:t>
            </a:r>
          </a:p>
          <a:p>
            <a:pPr>
              <a:buFontTx/>
              <a:buChar char="-"/>
            </a:pPr>
            <a:r>
              <a:rPr lang="ru-RU" sz="1600" dirty="0" smtClean="0"/>
              <a:t>Победитель МБДОУ детский сад «Ласточка» Голубева Кристина 6 лет </a:t>
            </a:r>
          </a:p>
          <a:p>
            <a:pPr>
              <a:buFontTx/>
              <a:buChar char="-"/>
            </a:pPr>
            <a:r>
              <a:rPr lang="ru-RU" sz="1600" dirty="0"/>
              <a:t> </a:t>
            </a:r>
            <a:r>
              <a:rPr lang="ru-RU" sz="1600" dirty="0" smtClean="0"/>
              <a:t>Дипломом первой степени, памятный подарок</a:t>
            </a:r>
          </a:p>
          <a:p>
            <a:pPr>
              <a:buFontTx/>
              <a:buChar char="-"/>
            </a:pPr>
            <a:r>
              <a:rPr lang="ru-RU" sz="1600" dirty="0" smtClean="0"/>
              <a:t>Участие в Республиканской олимпиаде «Успешный дошкольник». Награждена сертификатом участника.</a:t>
            </a:r>
          </a:p>
          <a:p>
            <a:pPr>
              <a:buFontTx/>
              <a:buChar char="-"/>
            </a:pPr>
            <a:r>
              <a:rPr lang="ru-RU" sz="1600" dirty="0" smtClean="0"/>
              <a:t> Педагог подготовивший победителя Ефимова Ирина Петровна</a:t>
            </a:r>
            <a:r>
              <a:rPr lang="ru-RU" dirty="0" smtClean="0"/>
              <a:t> 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7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041010267"/>
              </p:ext>
            </p:extLst>
          </p:nvPr>
        </p:nvGraphicFramePr>
        <p:xfrm>
          <a:off x="179512" y="1"/>
          <a:ext cx="8712969" cy="64876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6558"/>
                <a:gridCol w="3824648"/>
                <a:gridCol w="1353689"/>
                <a:gridCol w="1128074"/>
              </a:tblGrid>
              <a:tr h="23555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ФИО, должность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+mj-lt"/>
                          <a:ea typeface="Calibri"/>
                          <a:cs typeface="Times New Roman"/>
                        </a:rPr>
                        <a:t>Название мероприятия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+mj-lt"/>
                          <a:ea typeface="Calibri"/>
                          <a:cs typeface="Times New Roman"/>
                        </a:rPr>
                        <a:t>Уровень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+mj-lt"/>
                          <a:ea typeface="Calibri"/>
                          <a:cs typeface="Times New Roman"/>
                        </a:rPr>
                        <a:t>Результат</a:t>
                      </a:r>
                    </a:p>
                  </a:txBody>
                  <a:tcPr marL="68580" marR="68580" marT="0" marB="0"/>
                </a:tc>
              </a:tr>
              <a:tr h="369708"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+mj-lt"/>
                          <a:ea typeface="Calibri"/>
                          <a:cs typeface="Times New Roman"/>
                        </a:rPr>
                        <a:t>Федорова Диана Александровна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МБДОУ </a:t>
                      </a:r>
                      <a:r>
                        <a:rPr lang="ru-RU" sz="1100" dirty="0" err="1">
                          <a:latin typeface="+mj-lt"/>
                          <a:ea typeface="Calibri"/>
                          <a:cs typeface="Times New Roman"/>
                        </a:rPr>
                        <a:t>д</a:t>
                      </a: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/с «Солнышко»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Конкурс «Лучший сайт педагога - 2020», 2020 год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Муниципальный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Диплом участника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69708">
                <a:tc vMerge="1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Профессиональный </a:t>
                      </a:r>
                      <a:r>
                        <a:rPr lang="ru-RU" sz="1100" dirty="0" smtClean="0">
                          <a:latin typeface="+mj-lt"/>
                          <a:ea typeface="Calibri"/>
                          <a:cs typeface="Times New Roman"/>
                        </a:rPr>
                        <a:t>онлайн-конкурс </a:t>
                      </a: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«Педагогическая мастерская»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Всероссийский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Диплом 3 место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471136"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latin typeface="+mj-lt"/>
                          <a:ea typeface="Calibri"/>
                          <a:cs typeface="Times New Roman"/>
                        </a:rPr>
                        <a:t>Кожевина</a:t>
                      </a:r>
                      <a:r>
                        <a:rPr lang="ru-RU" sz="1100" b="1" dirty="0">
                          <a:latin typeface="+mj-lt"/>
                          <a:ea typeface="Calibri"/>
                          <a:cs typeface="Times New Roman"/>
                        </a:rPr>
                        <a:t> О.Б., </a:t>
                      </a:r>
                      <a:r>
                        <a:rPr lang="ru-RU" sz="1100" dirty="0" err="1">
                          <a:latin typeface="+mj-lt"/>
                          <a:ea typeface="Calibri"/>
                          <a:cs typeface="Times New Roman"/>
                        </a:rPr>
                        <a:t>муз.руководитель</a:t>
                      </a:r>
                      <a:endParaRPr lang="ru-RU" sz="1100" dirty="0"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МБДОО </a:t>
                      </a:r>
                      <a:r>
                        <a:rPr lang="ru-RU" sz="1100" dirty="0" err="1">
                          <a:latin typeface="+mj-lt"/>
                          <a:ea typeface="Calibri"/>
                          <a:cs typeface="Times New Roman"/>
                        </a:rPr>
                        <a:t>д</a:t>
                      </a: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/с Филиппок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Конкурс «Педагог-эксперт»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+mj-lt"/>
                          <a:ea typeface="Calibri"/>
                          <a:cs typeface="Times New Roman"/>
                        </a:rPr>
                        <a:t>Всероссийский</a:t>
                      </a:r>
                      <a:endParaRPr lang="ru-RU" sz="11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+mj-lt"/>
                          <a:ea typeface="Calibri"/>
                          <a:cs typeface="Times New Roman"/>
                        </a:rPr>
                        <a:t>Диплом </a:t>
                      </a:r>
                      <a:r>
                        <a:rPr lang="en-US" sz="1100">
                          <a:latin typeface="+mj-lt"/>
                          <a:ea typeface="Calibri"/>
                          <a:cs typeface="Times New Roman"/>
                        </a:rPr>
                        <a:t>I</a:t>
                      </a:r>
                      <a:r>
                        <a:rPr lang="ru-RU" sz="1100">
                          <a:latin typeface="+mj-lt"/>
                          <a:ea typeface="Calibri"/>
                          <a:cs typeface="Times New Roman"/>
                        </a:rPr>
                        <a:t> степени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471136">
                <a:tc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«Пейзажи родины моей», «Промыслы родного края» «Природа родного края»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Всероссийский конкурс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Диплом победителя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8664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+mj-lt"/>
                          <a:ea typeface="Calibri"/>
                          <a:cs typeface="Times New Roman"/>
                        </a:rPr>
                        <a:t>Давыдова Н.С.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Педагог дополнительного образования.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Times New Roman"/>
                          <a:cs typeface="Times New Roman"/>
                        </a:rPr>
                        <a:t>МБДОУ </a:t>
                      </a:r>
                      <a:r>
                        <a:rPr lang="ru-RU" sz="1100" dirty="0" err="1">
                          <a:latin typeface="+mj-lt"/>
                          <a:ea typeface="Times New Roman"/>
                          <a:cs typeface="Times New Roman"/>
                        </a:rPr>
                        <a:t>д</a:t>
                      </a:r>
                      <a:r>
                        <a:rPr lang="ru-RU" sz="1100" dirty="0">
                          <a:latin typeface="+mj-lt"/>
                          <a:ea typeface="Times New Roman"/>
                          <a:cs typeface="Times New Roman"/>
                        </a:rPr>
                        <a:t>/с Росинка</a:t>
                      </a:r>
                      <a:endParaRPr lang="ru-RU" sz="11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1.Ярмарка педагогических </a:t>
                      </a:r>
                      <a:r>
                        <a:rPr lang="ru-RU" sz="1100" dirty="0" smtClean="0">
                          <a:latin typeface="+mj-lt"/>
                          <a:ea typeface="Calibri"/>
                          <a:cs typeface="Times New Roman"/>
                        </a:rPr>
                        <a:t>инноваций Саган </a:t>
                      </a: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– </a:t>
                      </a:r>
                      <a:r>
                        <a:rPr lang="ru-RU" sz="1100" dirty="0" err="1">
                          <a:latin typeface="+mj-lt"/>
                          <a:ea typeface="Calibri"/>
                          <a:cs typeface="Times New Roman"/>
                        </a:rPr>
                        <a:t>Нур</a:t>
                      </a: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«Успех каждого ребенка в ДОУ, через дополнительное образование дошкольников»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 2.«Лучший педагогический проект»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Региональный этап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Муниципальный конкурс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Диплом 3 степени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Диплом 1 степени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7195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+mj-lt"/>
                          <a:ea typeface="Calibri"/>
                          <a:cs typeface="Times New Roman"/>
                        </a:rPr>
                        <a:t>Григорьева Н.И.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Times New Roman"/>
                          <a:cs typeface="Times New Roman"/>
                        </a:rPr>
                        <a:t>МБДОУ </a:t>
                      </a:r>
                      <a:r>
                        <a:rPr lang="ru-RU" sz="1100" dirty="0" err="1">
                          <a:latin typeface="+mj-lt"/>
                          <a:ea typeface="Times New Roman"/>
                          <a:cs typeface="Times New Roman"/>
                        </a:rPr>
                        <a:t>д</a:t>
                      </a:r>
                      <a:r>
                        <a:rPr lang="ru-RU" sz="1100" dirty="0">
                          <a:latin typeface="+mj-lt"/>
                          <a:ea typeface="Times New Roman"/>
                          <a:cs typeface="Times New Roman"/>
                        </a:rPr>
                        <a:t>/с Росинка</a:t>
                      </a:r>
                      <a:endParaRPr lang="ru-RU" sz="11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Ярмарка педагогических инноваций </a:t>
                      </a:r>
                      <a:r>
                        <a:rPr lang="ru-RU" sz="1100" dirty="0" smtClean="0">
                          <a:latin typeface="+mj-lt"/>
                          <a:ea typeface="Calibri"/>
                          <a:cs typeface="Times New Roman"/>
                        </a:rPr>
                        <a:t>     </a:t>
                      </a: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Саган – </a:t>
                      </a:r>
                      <a:r>
                        <a:rPr lang="ru-RU" sz="1100" dirty="0" err="1">
                          <a:latin typeface="+mj-lt"/>
                          <a:ea typeface="Calibri"/>
                          <a:cs typeface="Times New Roman"/>
                        </a:rPr>
                        <a:t>Нур</a:t>
                      </a: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55115" algn="r"/>
                        </a:tabLs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2.  ППД «Азбука Безопасности» среди дошкольных образовательных организаций.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Региональный этап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Региональный конкурс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Диплом 3 степени  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2 место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47113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+mj-lt"/>
                          <a:ea typeface="Calibri"/>
                          <a:cs typeface="Times New Roman"/>
                        </a:rPr>
                        <a:t>Трифонова Надежда </a:t>
                      </a:r>
                      <a:r>
                        <a:rPr lang="ru-RU" sz="1100" b="1" dirty="0" err="1">
                          <a:latin typeface="+mj-lt"/>
                          <a:ea typeface="Calibri"/>
                          <a:cs typeface="Times New Roman"/>
                        </a:rPr>
                        <a:t>Елизаровна</a:t>
                      </a:r>
                      <a:endParaRPr lang="ru-RU" sz="1100" b="1" dirty="0"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Times New Roman"/>
                          <a:cs typeface="Times New Roman"/>
                        </a:rPr>
                        <a:t>МБДОУ </a:t>
                      </a:r>
                      <a:r>
                        <a:rPr lang="ru-RU" sz="1100" dirty="0" err="1">
                          <a:latin typeface="+mj-lt"/>
                          <a:ea typeface="Times New Roman"/>
                          <a:cs typeface="Times New Roman"/>
                        </a:rPr>
                        <a:t>д</a:t>
                      </a:r>
                      <a:r>
                        <a:rPr lang="ru-RU" sz="1100" dirty="0">
                          <a:latin typeface="+mj-lt"/>
                          <a:ea typeface="Times New Roman"/>
                          <a:cs typeface="Times New Roman"/>
                        </a:rPr>
                        <a:t>/с Ласточка</a:t>
                      </a:r>
                      <a:endParaRPr lang="ru-RU" sz="11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err="1">
                          <a:latin typeface="+mj-lt"/>
                          <a:ea typeface="Calibri"/>
                          <a:cs typeface="Times New Roman"/>
                        </a:rPr>
                        <a:t>Межднародная</a:t>
                      </a: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100" dirty="0" smtClean="0">
                          <a:latin typeface="+mj-lt"/>
                          <a:ea typeface="Calibri"/>
                          <a:cs typeface="Times New Roman"/>
                        </a:rPr>
                        <a:t>ярмарка  </a:t>
                      </a: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социально-педагогических инноваций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Региональный этап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Диплом 2 степени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13145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latin typeface="+mj-lt"/>
                          <a:ea typeface="Times New Roman"/>
                          <a:cs typeface="Times New Roman"/>
                        </a:rPr>
                        <a:t>Фаткуллина</a:t>
                      </a:r>
                      <a:r>
                        <a:rPr lang="ru-RU" sz="1100" b="1" dirty="0">
                          <a:latin typeface="+mj-lt"/>
                          <a:ea typeface="Times New Roman"/>
                          <a:cs typeface="Times New Roman"/>
                        </a:rPr>
                        <a:t> А.П</a:t>
                      </a:r>
                      <a:r>
                        <a:rPr lang="ru-RU" sz="1100" dirty="0">
                          <a:latin typeface="+mj-lt"/>
                          <a:ea typeface="Times New Roman"/>
                          <a:cs typeface="Times New Roman"/>
                        </a:rPr>
                        <a:t>.</a:t>
                      </a:r>
                      <a:endParaRPr lang="ru-RU" sz="1100" dirty="0"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МБДОУ </a:t>
                      </a:r>
                      <a:r>
                        <a:rPr lang="ru-RU" sz="1100" dirty="0" err="1">
                          <a:latin typeface="+mj-lt"/>
                          <a:ea typeface="Calibri"/>
                          <a:cs typeface="Times New Roman"/>
                        </a:rPr>
                        <a:t>д</a:t>
                      </a: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/с «Колосок»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Конкурс «Лучший сайт педагога» 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Участие в </a:t>
                      </a:r>
                      <a:r>
                        <a:rPr lang="en-US" sz="1100" dirty="0">
                          <a:latin typeface="+mj-lt"/>
                          <a:ea typeface="Calibri"/>
                          <a:cs typeface="Times New Roman"/>
                        </a:rPr>
                        <a:t>X</a:t>
                      </a: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 региональных Рождественских чтениях на тему</a:t>
                      </a:r>
                      <a:r>
                        <a:rPr lang="ru-RU" sz="1100" dirty="0" smtClean="0">
                          <a:latin typeface="+mj-lt"/>
                          <a:ea typeface="Calibri"/>
                          <a:cs typeface="Times New Roman"/>
                        </a:rPr>
                        <a:t>:</a:t>
                      </a:r>
                      <a:r>
                        <a:rPr lang="ru-RU" sz="110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100" dirty="0" smtClean="0">
                          <a:latin typeface="+mj-lt"/>
                          <a:ea typeface="Calibri"/>
                          <a:cs typeface="Times New Roman"/>
                        </a:rPr>
                        <a:t>«</a:t>
                      </a: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Александр Невский: Запад и восток, историческая память народа», 01.12.2020г.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РОСКОНКУРС. РФ   Теория и методика развития речи детей, 2020г.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Муниципальный этап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Региональный этап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Всероссийский конкурс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Диплом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Диплом </a:t>
                      </a:r>
                      <a:r>
                        <a:rPr lang="en-US" sz="1100" dirty="0">
                          <a:latin typeface="+mj-lt"/>
                          <a:ea typeface="Calibri"/>
                          <a:cs typeface="Times New Roman"/>
                        </a:rPr>
                        <a:t>II</a:t>
                      </a: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 место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Диплом</a:t>
                      </a: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113145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+mj-lt"/>
                          <a:ea typeface="Calibri"/>
                          <a:cs typeface="Times New Roman"/>
                        </a:rPr>
                        <a:t>Дмитриева Евдокия Тарасовна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МБОУ </a:t>
                      </a:r>
                      <a:r>
                        <a:rPr lang="ru-RU" sz="1100" dirty="0" err="1">
                          <a:latin typeface="+mj-lt"/>
                          <a:ea typeface="Calibri"/>
                          <a:cs typeface="Times New Roman"/>
                        </a:rPr>
                        <a:t>Надеинская</a:t>
                      </a: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 НОШ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Конкурс «Я -воспитатель»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</a:rPr>
                        <a:t>Конкурс «</a:t>
                      </a:r>
                      <a:r>
                        <a:rPr lang="ru-RU" sz="1100" dirty="0" err="1">
                          <a:solidFill>
                            <a:srgbClr val="000000"/>
                          </a:solidFill>
                          <a:latin typeface="+mj-lt"/>
                          <a:ea typeface="Times New Roman"/>
                        </a:rPr>
                        <a:t>Доутесса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</a:rPr>
                        <a:t>». Блиц-олимпиада «Времена года», </a:t>
                      </a:r>
                      <a:endParaRPr lang="ru-RU" sz="1100" dirty="0">
                        <a:latin typeface="+mj-lt"/>
                        <a:ea typeface="Times New Roman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None/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Конкурс видеороликов интегрированного занятия по профилактике дорожно-транспортного травматизма  «Азбука безопасности» среди дошкольных образовательных организаций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Муниципальный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Республиканский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Региональный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Диплом 3 степени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Участник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+mj-lt"/>
                          <a:ea typeface="Calibri"/>
                          <a:cs typeface="Times New Roman"/>
                        </a:rPr>
                        <a:t>Участник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7200" y="4149080"/>
            <a:ext cx="8229600" cy="2160240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</a:rPr>
              <a:t>На курсах профессиональной переподготовки с  2016 г. по 2020 год обучились и получили диплом с дополнительной квалификацией – 39 человек из числа работающих учителей, (19,7% ). В 2021 году завершают профессиональную переподготовку 16 человек,  подана дополнительная заявка на 7 педагогов на 2022 год.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</a:rPr>
              <a:t>В 2020 году по программе «Земский учитель» в МБОУ «</a:t>
            </a:r>
            <a:r>
              <a:rPr lang="ru-RU" dirty="0" err="1" smtClean="0">
                <a:solidFill>
                  <a:schemeClr val="tx1"/>
                </a:solidFill>
              </a:rPr>
              <a:t>Нижнесаянтуйская</a:t>
            </a:r>
            <a:r>
              <a:rPr lang="ru-RU" dirty="0" smtClean="0">
                <a:solidFill>
                  <a:schemeClr val="tx1"/>
                </a:solidFill>
              </a:rPr>
              <a:t> СОШ» прибыл учитель физики Иванов Алексей Петрович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</a:rPr>
              <a:t>В 2021 году участницей программы стала МБОУ «</a:t>
            </a:r>
            <a:r>
              <a:rPr lang="ru-RU" dirty="0" err="1" smtClean="0">
                <a:solidFill>
                  <a:schemeClr val="tx1"/>
                </a:solidFill>
              </a:rPr>
              <a:t>Селенгинская</a:t>
            </a:r>
            <a:r>
              <a:rPr lang="ru-RU" dirty="0" smtClean="0">
                <a:solidFill>
                  <a:schemeClr val="tx1"/>
                </a:solidFill>
              </a:rPr>
              <a:t> СОШ» по требуемой вакансии «Английский язык». </a:t>
            </a:r>
            <a:r>
              <a:rPr lang="ru-RU" dirty="0" err="1" smtClean="0">
                <a:solidFill>
                  <a:schemeClr val="tx1"/>
                </a:solidFill>
              </a:rPr>
              <a:t>Топул</a:t>
            </a:r>
            <a:r>
              <a:rPr lang="ru-RU" dirty="0" smtClean="0">
                <a:solidFill>
                  <a:schemeClr val="tx1"/>
                </a:solidFill>
              </a:rPr>
              <a:t> Зарина </a:t>
            </a:r>
            <a:r>
              <a:rPr lang="ru-RU" dirty="0" err="1" smtClean="0">
                <a:solidFill>
                  <a:schemeClr val="tx1"/>
                </a:solidFill>
              </a:rPr>
              <a:t>Танововна</a:t>
            </a:r>
            <a:r>
              <a:rPr lang="ru-RU" dirty="0" smtClean="0">
                <a:solidFill>
                  <a:schemeClr val="tx1"/>
                </a:solidFill>
              </a:rPr>
              <a:t>, учитель английского языка  уже прибыла в школу и приступила к работе.      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="" xmlns:p14="http://schemas.microsoft.com/office/powerpoint/2010/main" val="3644695672"/>
              </p:ext>
            </p:extLst>
          </p:nvPr>
        </p:nvGraphicFramePr>
        <p:xfrm>
          <a:off x="395536" y="0"/>
          <a:ext cx="835292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edu.gov.ru/uploads/media/photo/2020/07/27/7a837fd90fdc938f8009_2000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40769"/>
            <a:ext cx="3668507" cy="3168352"/>
          </a:xfrm>
          <a:prstGeom prst="rect">
            <a:avLst/>
          </a:prstGeom>
          <a:noFill/>
          <a:ln>
            <a:solidFill>
              <a:srgbClr val="00206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57299" y="260649"/>
            <a:ext cx="4486701" cy="5262979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сентябре 2021 года начнем апробацию новой системы аттестации учителей в школах, внедрение новых должностей и квалификационных категорий: учитель-методист, учитель-наставник.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Все это позволит создать условия для непрерывного профессионального развития педагогов, повысить престиж.</a:t>
            </a:r>
          </a:p>
          <a:p>
            <a:pPr algn="ctr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07652534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960" y="286605"/>
            <a:ext cx="6053296" cy="1054164"/>
          </a:xfrm>
        </p:spPr>
        <p:txBody>
          <a:bodyPr>
            <a:normAutofit/>
          </a:bodyPr>
          <a:lstStyle/>
          <a:p>
            <a:pPr algn="l"/>
            <a:r>
              <a:rPr lang="ru-RU" sz="2400" b="1" dirty="0" smtClean="0">
                <a:solidFill>
                  <a:schemeClr val="tx1"/>
                </a:solidFill>
              </a:rPr>
              <a:t>Муниципальная методическая служба</a:t>
            </a:r>
            <a:br>
              <a:rPr lang="ru-RU" sz="24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16 методических объединений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4600268" y="1661045"/>
            <a:ext cx="4469120" cy="736282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Цифровая образовательная среда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5020" y="3861048"/>
            <a:ext cx="4338128" cy="2070802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>
                <a:solidFill>
                  <a:schemeClr val="tx1"/>
                </a:solidFill>
              </a:rPr>
              <a:t>работа со школами с НОР, две из которых МБОУ «</a:t>
            </a:r>
            <a:r>
              <a:rPr lang="ru-RU" dirty="0" err="1" smtClean="0">
                <a:solidFill>
                  <a:schemeClr val="tx1"/>
                </a:solidFill>
              </a:rPr>
              <a:t>Селенгинская</a:t>
            </a:r>
            <a:r>
              <a:rPr lang="ru-RU" dirty="0" smtClean="0">
                <a:solidFill>
                  <a:schemeClr val="tx1"/>
                </a:solidFill>
              </a:rPr>
              <a:t> СОШ» и МБОУ «</a:t>
            </a:r>
            <a:r>
              <a:rPr lang="ru-RU" dirty="0" err="1" smtClean="0">
                <a:solidFill>
                  <a:schemeClr val="tx1"/>
                </a:solidFill>
              </a:rPr>
              <a:t>Большекуналейская</a:t>
            </a:r>
            <a:r>
              <a:rPr lang="ru-RU" dirty="0" smtClean="0">
                <a:solidFill>
                  <a:schemeClr val="tx1"/>
                </a:solidFill>
              </a:rPr>
              <a:t> СОШ» вошли в Федеральный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проект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методической поддержки общеобразовательных организаций 500 +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148064" y="2397327"/>
            <a:ext cx="3703320" cy="397402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в 9 школах района были организованы точки подключения к сети Интернет со скоростью не ниже 50 Мбит/с: </a:t>
            </a:r>
          </a:p>
          <a:p>
            <a:pPr lvl="0"/>
            <a:r>
              <a:rPr lang="ru-RU" dirty="0" err="1" smtClean="0">
                <a:solidFill>
                  <a:schemeClr val="tx1"/>
                </a:solidFill>
              </a:rPr>
              <a:t>Верхнежиримская</a:t>
            </a:r>
            <a:r>
              <a:rPr lang="ru-RU" dirty="0" smtClean="0">
                <a:solidFill>
                  <a:schemeClr val="tx1"/>
                </a:solidFill>
              </a:rPr>
              <a:t> СОШ;</a:t>
            </a:r>
          </a:p>
          <a:p>
            <a:pPr lvl="0"/>
            <a:r>
              <a:rPr lang="ru-RU" dirty="0" err="1" smtClean="0">
                <a:solidFill>
                  <a:schemeClr val="tx1"/>
                </a:solidFill>
              </a:rPr>
              <a:t>Нижнежиримская</a:t>
            </a:r>
            <a:r>
              <a:rPr lang="ru-RU" dirty="0" smtClean="0">
                <a:solidFill>
                  <a:schemeClr val="tx1"/>
                </a:solidFill>
              </a:rPr>
              <a:t> ООШ;</a:t>
            </a:r>
          </a:p>
          <a:p>
            <a:pPr lvl="0"/>
            <a:r>
              <a:rPr lang="ru-RU" dirty="0" err="1" smtClean="0">
                <a:solidFill>
                  <a:schemeClr val="tx1"/>
                </a:solidFill>
              </a:rPr>
              <a:t>Барыкинская</a:t>
            </a:r>
            <a:r>
              <a:rPr lang="ru-RU" dirty="0" smtClean="0">
                <a:solidFill>
                  <a:schemeClr val="tx1"/>
                </a:solidFill>
              </a:rPr>
              <a:t> ООШ;</a:t>
            </a:r>
          </a:p>
          <a:p>
            <a:pPr lvl="0"/>
            <a:r>
              <a:rPr lang="ru-RU" dirty="0" err="1" smtClean="0">
                <a:solidFill>
                  <a:schemeClr val="tx1"/>
                </a:solidFill>
              </a:rPr>
              <a:t>Пестеревская</a:t>
            </a:r>
            <a:r>
              <a:rPr lang="ru-RU" dirty="0" smtClean="0">
                <a:solidFill>
                  <a:schemeClr val="tx1"/>
                </a:solidFill>
              </a:rPr>
              <a:t> ООШ;</a:t>
            </a:r>
          </a:p>
          <a:p>
            <a:pPr lvl="0"/>
            <a:r>
              <a:rPr lang="ru-RU" dirty="0" err="1" smtClean="0">
                <a:solidFill>
                  <a:schemeClr val="tx1"/>
                </a:solidFill>
              </a:rPr>
              <a:t>Десятниковская</a:t>
            </a:r>
            <a:r>
              <a:rPr lang="ru-RU" dirty="0" smtClean="0">
                <a:solidFill>
                  <a:schemeClr val="tx1"/>
                </a:solidFill>
              </a:rPr>
              <a:t> СОШ;</a:t>
            </a:r>
          </a:p>
          <a:p>
            <a:pPr lvl="0"/>
            <a:r>
              <a:rPr lang="ru-RU" dirty="0" err="1" smtClean="0">
                <a:solidFill>
                  <a:schemeClr val="tx1"/>
                </a:solidFill>
              </a:rPr>
              <a:t>Большекуналейская</a:t>
            </a:r>
            <a:r>
              <a:rPr lang="ru-RU" dirty="0" smtClean="0">
                <a:solidFill>
                  <a:schemeClr val="tx1"/>
                </a:solidFill>
              </a:rPr>
              <a:t> СОШ;</a:t>
            </a:r>
          </a:p>
          <a:p>
            <a:pPr lvl="0"/>
            <a:r>
              <a:rPr lang="ru-RU" dirty="0" err="1" smtClean="0">
                <a:solidFill>
                  <a:schemeClr val="tx1"/>
                </a:solidFill>
              </a:rPr>
              <a:t>Селенгинская</a:t>
            </a:r>
            <a:r>
              <a:rPr lang="ru-RU" dirty="0" smtClean="0">
                <a:solidFill>
                  <a:schemeClr val="tx1"/>
                </a:solidFill>
              </a:rPr>
              <a:t> СОШ;</a:t>
            </a:r>
          </a:p>
          <a:p>
            <a:pPr lvl="0"/>
            <a:r>
              <a:rPr lang="ru-RU" dirty="0" err="1" smtClean="0">
                <a:solidFill>
                  <a:schemeClr val="tx1"/>
                </a:solidFill>
              </a:rPr>
              <a:t>Куйтунская</a:t>
            </a:r>
            <a:r>
              <a:rPr lang="ru-RU" dirty="0" smtClean="0">
                <a:solidFill>
                  <a:schemeClr val="tx1"/>
                </a:solidFill>
              </a:rPr>
              <a:t> СОШ;</a:t>
            </a:r>
          </a:p>
          <a:p>
            <a:r>
              <a:rPr lang="ru-RU" dirty="0" err="1" smtClean="0">
                <a:solidFill>
                  <a:schemeClr val="tx1"/>
                </a:solidFill>
              </a:rPr>
              <a:t>Нижнесаянтуйская</a:t>
            </a:r>
            <a:r>
              <a:rPr lang="ru-RU" dirty="0" smtClean="0">
                <a:solidFill>
                  <a:schemeClr val="tx1"/>
                </a:solidFill>
              </a:rPr>
              <a:t> СОШ</a:t>
            </a:r>
          </a:p>
          <a:p>
            <a:endParaRPr lang="ru-RU" dirty="0"/>
          </a:p>
        </p:txBody>
      </p:sp>
      <p:pic>
        <p:nvPicPr>
          <p:cNvPr id="7" name="Picture 2" descr="http://www.pugachjov.ru/wp-content/uploads/bi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15458" y="2029186"/>
            <a:ext cx="2144167" cy="16084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Рисунок 8" descr="Рисунок 8"/>
          <p:cNvPicPr>
            <a:picLocks noChangeAspect="1"/>
          </p:cNvPicPr>
          <p:nvPr/>
        </p:nvPicPr>
        <p:blipFill>
          <a:blip r:embed="rId2" cstate="print"/>
          <a:srcRect l="27307" t="8943" r="20023" b="77235"/>
          <a:stretch>
            <a:fillRect/>
          </a:stretch>
        </p:blipFill>
        <p:spPr bwMode="auto">
          <a:xfrm>
            <a:off x="377468" y="-27384"/>
            <a:ext cx="3391992" cy="1463633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39" name="Параллелограмм 10"/>
          <p:cNvSpPr/>
          <p:nvPr/>
        </p:nvSpPr>
        <p:spPr>
          <a:xfrm rot="19365124">
            <a:off x="-754063" y="4356100"/>
            <a:ext cx="2652713" cy="14716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9017" y="0"/>
                </a:lnTo>
                <a:lnTo>
                  <a:pt x="21600" y="0"/>
                </a:lnTo>
                <a:lnTo>
                  <a:pt x="12583" y="21600"/>
                </a:lnTo>
                <a:close/>
              </a:path>
            </a:pathLst>
          </a:custGeom>
          <a:solidFill>
            <a:srgbClr val="FF0000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 fontAlgn="auto" hangingPunct="0">
              <a:spcBef>
                <a:spcPts val="0"/>
              </a:spcBef>
              <a:spcAft>
                <a:spcPts val="0"/>
              </a:spcAft>
              <a:defRPr>
                <a:solidFill>
                  <a:srgbClr val="FFFFFF"/>
                </a:solidFill>
                <a:latin typeface="+mn-lt"/>
                <a:ea typeface="+mn-ea"/>
                <a:cs typeface="+mn-cs"/>
                <a:sym typeface="Calibri"/>
              </a:defRPr>
            </a:pPr>
            <a:endParaRPr kern="0">
              <a:solidFill>
                <a:srgbClr val="FFFFFF"/>
              </a:solidFill>
              <a:latin typeface="+mn-lt"/>
              <a:cs typeface="+mn-cs"/>
              <a:sym typeface="Calibri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3720039" y="116632"/>
            <a:ext cx="5317738" cy="917575"/>
          </a:xfrm>
          <a:prstGeom prst="rect">
            <a:avLst/>
          </a:prstGeom>
          <a:ln w="12700">
            <a:miter lim="400000"/>
          </a:ln>
          <a:extLst>
            <a:ext uri="{C572A759-6A51-4108-AA02-DFA0A04FC94B}"/>
          </a:extLst>
        </p:spPr>
        <p:txBody>
          <a:bodyPr lIns="45718" tIns="45718" rIns="45718" bIns="45718" anchor="b">
            <a:normAutofit/>
          </a:bodyPr>
          <a:lstStyle/>
          <a:p>
            <a:pPr algn="ctr" defTabSz="657225">
              <a:lnSpc>
                <a:spcPct val="70000"/>
              </a:lnSpc>
            </a:pPr>
            <a:r>
              <a:rPr lang="ru-RU" b="1" dirty="0">
                <a:solidFill>
                  <a:srgbClr val="333E48"/>
                </a:solidFill>
                <a:latin typeface="Arial" pitchFamily="34" charset="0"/>
                <a:sym typeface="Arial" pitchFamily="34" charset="0"/>
              </a:rPr>
              <a:t>Федеральный </a:t>
            </a:r>
            <a:r>
              <a:rPr lang="ru-RU" b="1" dirty="0" smtClean="0">
                <a:solidFill>
                  <a:srgbClr val="333E48"/>
                </a:solidFill>
                <a:latin typeface="Arial" pitchFamily="34" charset="0"/>
                <a:sym typeface="Arial" pitchFamily="34" charset="0"/>
              </a:rPr>
              <a:t>проект «</a:t>
            </a:r>
            <a:r>
              <a:rPr lang="ru-RU" b="1" dirty="0">
                <a:solidFill>
                  <a:srgbClr val="333E48"/>
                </a:solidFill>
                <a:latin typeface="Arial" pitchFamily="34" charset="0"/>
                <a:sym typeface="Arial" pitchFamily="34" charset="0"/>
              </a:rPr>
              <a:t>Современная школа» национального проекта «Образование</a:t>
            </a:r>
          </a:p>
        </p:txBody>
      </p:sp>
      <p:pic>
        <p:nvPicPr>
          <p:cNvPr id="1026" name="Picture 2" descr="Входная групп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264" y="1680429"/>
            <a:ext cx="2195736" cy="2927648"/>
          </a:xfrm>
          <a:prstGeom prst="rect">
            <a:avLst/>
          </a:prstGeom>
          <a:noFill/>
        </p:spPr>
      </p:pic>
      <p:pic>
        <p:nvPicPr>
          <p:cNvPr id="1027" name="Picture 3" descr="Входная группа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4335" y="3444569"/>
            <a:ext cx="2462014" cy="2448272"/>
          </a:xfrm>
          <a:prstGeom prst="rect">
            <a:avLst/>
          </a:prstGeom>
          <a:noFill/>
        </p:spPr>
      </p:pic>
      <p:pic>
        <p:nvPicPr>
          <p:cNvPr id="1028" name="Picture 4" descr="Учебный кабинет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29348" y="3475406"/>
            <a:ext cx="2088232" cy="2778176"/>
          </a:xfrm>
          <a:prstGeom prst="rect">
            <a:avLst/>
          </a:prstGeom>
          <a:noFill/>
        </p:spPr>
      </p:pic>
      <p:pic>
        <p:nvPicPr>
          <p:cNvPr id="1029" name="Picture 5" descr="Помещение для проектной деятельности (4)"/>
          <p:cNvPicPr>
            <a:picLocks noChangeAspect="1" noChangeArrowheads="1"/>
          </p:cNvPicPr>
          <p:nvPr/>
        </p:nvPicPr>
        <p:blipFill>
          <a:blip r:embed="rId6" cstate="print">
            <a:lum bright="20000" contrast="20000"/>
          </a:blip>
          <a:srcRect/>
          <a:stretch>
            <a:fillRect/>
          </a:stretch>
        </p:blipFill>
        <p:spPr bwMode="auto">
          <a:xfrm>
            <a:off x="6108133" y="4028064"/>
            <a:ext cx="2836912" cy="2127684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2286000" y="1628800"/>
            <a:ext cx="6675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Центры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гуманитарного и цифрового профилей «Точка роста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 </a:t>
            </a:r>
            <a:r>
              <a:rPr lang="ru-RU" dirty="0" smtClean="0"/>
              <a:t>2020-2021 </a:t>
            </a:r>
            <a:r>
              <a:rPr lang="ru-RU" dirty="0" err="1" smtClean="0"/>
              <a:t>у.г</a:t>
            </a:r>
            <a:r>
              <a:rPr lang="ru-RU" dirty="0" smtClean="0"/>
              <a:t> - Тарбагатайской СОШ, Нижнесаянтуйской СОШ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2286000" y="2442959"/>
            <a:ext cx="6675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Центры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образования «Точка роста» естественно-научной и технологической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направленности </a:t>
            </a:r>
          </a:p>
          <a:p>
            <a:pPr marL="266700"/>
            <a:r>
              <a:rPr lang="ru-RU" dirty="0" smtClean="0"/>
              <a:t>2021-2022 </a:t>
            </a:r>
            <a:r>
              <a:rPr lang="ru-RU" dirty="0" err="1" smtClean="0"/>
              <a:t>у.г</a:t>
            </a:r>
            <a:r>
              <a:rPr lang="ru-RU" dirty="0" smtClean="0"/>
              <a:t>. – </a:t>
            </a:r>
            <a:r>
              <a:rPr lang="ru-RU" dirty="0" err="1" smtClean="0"/>
              <a:t>Селенгинская</a:t>
            </a:r>
            <a:r>
              <a:rPr lang="ru-RU" dirty="0" smtClean="0"/>
              <a:t> СОШ, Верхнежиримской СОШ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476672"/>
          <a:ext cx="8435280" cy="56494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2736304"/>
          </a:xfrm>
        </p:spPr>
        <p:txBody>
          <a:bodyPr>
            <a:normAutofit/>
          </a:bodyPr>
          <a:lstStyle/>
          <a:p>
            <a:pPr marL="365125" indent="-365125">
              <a:buFont typeface="Wingdings" panose="05000000000000000000" pitchFamily="2" charset="2"/>
              <a:buChar char="§"/>
            </a:pPr>
            <a:r>
              <a:rPr lang="ru-RU" sz="2800" dirty="0" smtClean="0">
                <a:solidFill>
                  <a:schemeClr val="tx1"/>
                </a:solidFill>
              </a:rPr>
              <a:t>руководителей и заместителей руководителей общеобразовательных организаций, </a:t>
            </a:r>
          </a:p>
          <a:p>
            <a:pPr marL="365125" indent="-365125">
              <a:buFont typeface="Wingdings" panose="05000000000000000000" pitchFamily="2" charset="2"/>
              <a:buChar char="§"/>
            </a:pPr>
            <a:r>
              <a:rPr lang="ru-RU" sz="2800" dirty="0" smtClean="0">
                <a:solidFill>
                  <a:schemeClr val="tx1"/>
                </a:solidFill>
              </a:rPr>
              <a:t>учителей русского языка и литературы, учителей начальных классов, результаты которых </a:t>
            </a:r>
            <a:r>
              <a:rPr lang="ru-RU" sz="2800" u="sng" dirty="0" smtClean="0">
                <a:solidFill>
                  <a:schemeClr val="tx1"/>
                </a:solidFill>
              </a:rPr>
              <a:t>должны стать </a:t>
            </a:r>
            <a:r>
              <a:rPr lang="ru-RU" sz="2800" dirty="0" smtClean="0">
                <a:solidFill>
                  <a:schemeClr val="tx1"/>
                </a:solidFill>
              </a:rPr>
              <a:t>важным инструментом планирования методической работы на 2021-2022 </a:t>
            </a:r>
            <a:r>
              <a:rPr lang="ru-RU" sz="2800" dirty="0" err="1" smtClean="0">
                <a:solidFill>
                  <a:schemeClr val="tx1"/>
                </a:solidFill>
              </a:rPr>
              <a:t>уч.год</a:t>
            </a:r>
            <a:r>
              <a:rPr lang="ru-RU" sz="2800" dirty="0" smtClean="0">
                <a:solidFill>
                  <a:schemeClr val="tx1"/>
                </a:solidFill>
              </a:rPr>
              <a:t>.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83568" y="548680"/>
            <a:ext cx="79208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Мониторинговое </a:t>
            </a:r>
            <a:r>
              <a:rPr lang="ru-RU" sz="2800" dirty="0" smtClean="0"/>
              <a:t>исследование  </a:t>
            </a:r>
            <a:r>
              <a:rPr lang="ru-RU" sz="2800" dirty="0"/>
              <a:t>профессиональных </a:t>
            </a:r>
            <a:r>
              <a:rPr lang="ru-RU" sz="2800" dirty="0" smtClean="0"/>
              <a:t>компетенций:</a:t>
            </a:r>
            <a:endParaRPr lang="ru-RU" sz="28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60237" y="260648"/>
            <a:ext cx="5576259" cy="648072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dirty="0" smtClean="0">
                <a:solidFill>
                  <a:schemeClr val="tx1"/>
                </a:solidFill>
              </a:rPr>
              <a:t>В течение года 30 </a:t>
            </a:r>
            <a:r>
              <a:rPr lang="ru-RU" sz="2200" dirty="0" smtClean="0">
                <a:solidFill>
                  <a:schemeClr val="tx1"/>
                </a:solidFill>
              </a:rPr>
              <a:t>педагогов школ района приняли участие в   различных конкурсах. Наиболее значимые из них: </a:t>
            </a:r>
          </a:p>
          <a:p>
            <a:pPr marL="182563" indent="-182563" algn="just">
              <a:buFont typeface="Wingdings" panose="05000000000000000000" pitchFamily="2" charset="2"/>
              <a:buChar char="§"/>
            </a:pPr>
            <a:r>
              <a:rPr lang="ru-RU" sz="2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Республиканский конкурс «Учитель года Бурятии – 2020»</a:t>
            </a:r>
            <a:r>
              <a:rPr lang="ru-RU" sz="2200" dirty="0" smtClean="0">
                <a:solidFill>
                  <a:schemeClr val="tx1"/>
                </a:solidFill>
              </a:rPr>
              <a:t> </a:t>
            </a:r>
          </a:p>
          <a:p>
            <a:pPr algn="just"/>
            <a:r>
              <a:rPr lang="ru-RU" sz="2200" dirty="0" smtClean="0">
                <a:solidFill>
                  <a:schemeClr val="tx1"/>
                </a:solidFill>
              </a:rPr>
              <a:t>участвовала учитель математики МБОУ «</a:t>
            </a:r>
            <a:r>
              <a:rPr lang="ru-RU" sz="2200" dirty="0" err="1" smtClean="0">
                <a:solidFill>
                  <a:schemeClr val="tx1"/>
                </a:solidFill>
              </a:rPr>
              <a:t>Нижнесаянтуйская</a:t>
            </a:r>
            <a:r>
              <a:rPr lang="ru-RU" sz="2200" dirty="0" smtClean="0">
                <a:solidFill>
                  <a:schemeClr val="tx1"/>
                </a:solidFill>
              </a:rPr>
              <a:t> СОШ» Кожемякина Ирина Семеновна и вошла в пятерку лучших участников, награждена дипломом лауреата </a:t>
            </a:r>
            <a:r>
              <a:rPr lang="en-US" sz="2200" dirty="0" smtClean="0">
                <a:solidFill>
                  <a:schemeClr val="tx1"/>
                </a:solidFill>
              </a:rPr>
              <a:t>XXIV</a:t>
            </a:r>
            <a:r>
              <a:rPr lang="ru-RU" sz="2200" dirty="0" smtClean="0">
                <a:solidFill>
                  <a:schemeClr val="tx1"/>
                </a:solidFill>
              </a:rPr>
              <a:t> республиканского этапа Конкурса.</a:t>
            </a:r>
          </a:p>
          <a:p>
            <a:pPr marL="182563" indent="-182563" algn="just">
              <a:buFont typeface="Wingdings" panose="05000000000000000000" pitchFamily="2" charset="2"/>
              <a:buChar char="§"/>
            </a:pPr>
            <a:r>
              <a:rPr lang="ru-RU" sz="2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Республиканском конкурсе «Учитель года Бурятии – 2021» </a:t>
            </a:r>
          </a:p>
          <a:p>
            <a:pPr algn="just"/>
            <a:r>
              <a:rPr lang="ru-RU" sz="2200" dirty="0" smtClean="0">
                <a:solidFill>
                  <a:schemeClr val="tx1"/>
                </a:solidFill>
              </a:rPr>
              <a:t>участвовала Петрова Ольга Васильевна, учитель русского языка и литературы МБОУ «Тарбагатайская СОШ», на 11 месте. Результат – участник конкурса.</a:t>
            </a:r>
          </a:p>
          <a:p>
            <a:pPr marL="182563" indent="-182563" algn="just">
              <a:buFont typeface="Wingdings" panose="05000000000000000000" pitchFamily="2" charset="2"/>
              <a:buChar char="§"/>
            </a:pPr>
            <a:r>
              <a:rPr lang="ru-RU" sz="2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Районный конкурс «Педагогический дебют  - 2021»</a:t>
            </a:r>
            <a:r>
              <a:rPr lang="ru-RU" sz="2200" dirty="0" smtClean="0">
                <a:solidFill>
                  <a:schemeClr val="tx1"/>
                </a:solidFill>
              </a:rPr>
              <a:t> </a:t>
            </a:r>
          </a:p>
          <a:p>
            <a:pPr algn="just"/>
            <a:r>
              <a:rPr lang="x-none" sz="2200" dirty="0" smtClean="0">
                <a:solidFill>
                  <a:schemeClr val="tx1"/>
                </a:solidFill>
              </a:rPr>
              <a:t>Абсолютный </a:t>
            </a:r>
            <a:r>
              <a:rPr lang="x-none" sz="2200" dirty="0">
                <a:solidFill>
                  <a:schemeClr val="tx1"/>
                </a:solidFill>
              </a:rPr>
              <a:t>победитель конкурса - учитель музыки МБОУ Тарбагатайская СОШ Скиба Татьяна Викторовна</a:t>
            </a:r>
            <a:endParaRPr lang="ru-RU" sz="2200" dirty="0">
              <a:solidFill>
                <a:schemeClr val="tx1"/>
              </a:solidFill>
            </a:endParaRPr>
          </a:p>
          <a:p>
            <a:pPr marL="182563" indent="-182563" algn="just">
              <a:buFont typeface="Wingdings" panose="05000000000000000000" pitchFamily="2" charset="2"/>
              <a:buChar char="§"/>
            </a:pPr>
            <a:r>
              <a:rPr lang="ru-RU" sz="2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Районный конкурс «Лучший сайт педагога-2020»</a:t>
            </a:r>
          </a:p>
          <a:p>
            <a:pPr marL="0" indent="0" algn="just">
              <a:buNone/>
            </a:pPr>
            <a:r>
              <a:rPr lang="ru-RU" sz="2200" dirty="0" smtClean="0">
                <a:solidFill>
                  <a:schemeClr val="tx1"/>
                </a:solidFill>
              </a:rPr>
              <a:t>Победитель - воспитатель МБДОУ детский сад «Колосок» Осоргина Надежда Александровна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22"/>
          <p:cNvPicPr>
            <a:picLocks noChangeAspect="1"/>
          </p:cNvPicPr>
          <p:nvPr/>
        </p:nvPicPr>
        <p:blipFill>
          <a:blip r:embed="rId2" cstate="print"/>
          <a:srcRect l="31912" r="26004"/>
          <a:stretch>
            <a:fillRect/>
          </a:stretch>
        </p:blipFill>
        <p:spPr bwMode="auto">
          <a:xfrm>
            <a:off x="107504" y="836712"/>
            <a:ext cx="3191955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8043232" cy="684625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Оперативная информация за 2020-2021 учебный год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23528" y="1844824"/>
            <a:ext cx="4762872" cy="4464496"/>
          </a:xfrm>
        </p:spPr>
        <p:txBody>
          <a:bodyPr>
            <a:normAutofit fontScale="85000" lnSpcReduction="10000"/>
          </a:bodyPr>
          <a:lstStyle/>
          <a:p>
            <a:pPr fontAlgn="base"/>
            <a:r>
              <a:rPr lang="ru-RU" sz="2400" b="1" dirty="0" smtClean="0">
                <a:solidFill>
                  <a:schemeClr val="tx1"/>
                </a:solidFill>
              </a:rPr>
              <a:t>Аттестовано – 2692 человек, из них:</a:t>
            </a:r>
          </a:p>
          <a:p>
            <a:pPr fontAlgn="base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chemeClr val="tx1"/>
                </a:solidFill>
              </a:rPr>
              <a:t>обучающихся на «5» — 153 человека (6%);</a:t>
            </a:r>
          </a:p>
          <a:p>
            <a:pPr fontAlgn="base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chemeClr val="tx1"/>
                </a:solidFill>
              </a:rPr>
              <a:t>обучающихся на «4» и «5» — 851 человек (32%);</a:t>
            </a:r>
          </a:p>
          <a:p>
            <a:pPr fontAlgn="base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chemeClr val="tx1"/>
                </a:solidFill>
              </a:rPr>
              <a:t>обучающихся с одной «3»- 167 чел. (6%)</a:t>
            </a:r>
          </a:p>
          <a:p>
            <a:pPr fontAlgn="base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chemeClr val="tx1"/>
                </a:solidFill>
              </a:rPr>
              <a:t>не успевающих 67 человек (2%);</a:t>
            </a:r>
          </a:p>
          <a:p>
            <a:r>
              <a:rPr lang="ru-RU" sz="2400" b="1" dirty="0" smtClean="0">
                <a:solidFill>
                  <a:schemeClr val="tx1"/>
                </a:solidFill>
              </a:rPr>
              <a:t>Оставлены на повторное обучение 50 человек, из них: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chemeClr val="tx1"/>
                </a:solidFill>
              </a:rPr>
              <a:t>20 чел в начальной школе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chemeClr val="tx1"/>
                </a:solidFill>
              </a:rPr>
              <a:t>25 человек в основной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chemeClr val="tx1"/>
                </a:solidFill>
              </a:rPr>
              <a:t>5 в средней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5" name="Picture 4" descr="ÐÐ°ÑÑÐ¸Ð½ÐºÐ¸ Ð¿Ð¾ Ð·Ð°Ð¿ÑÐ¾ÑÑ ÑÑÐ¿ÐµÐ²Ð°ÐµÐ¼Ð¾ÑÑÑ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2204864"/>
            <a:ext cx="3220219" cy="30966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72353" y="586854"/>
            <a:ext cx="4493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3200" b="1" dirty="0"/>
              <a:t>Содержание ЕСОКО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196752"/>
            <a:ext cx="8331958" cy="4154984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Международные исследования</a:t>
            </a:r>
            <a:r>
              <a:rPr lang="fi-FI" sz="2400" dirty="0" smtClean="0"/>
              <a:t>(</a:t>
            </a:r>
            <a:r>
              <a:rPr lang="fi-FI" sz="2400" u="sng" dirty="0" smtClean="0">
                <a:hlinkClick r:id="rId2" tooltip="PISA"/>
              </a:rPr>
              <a:t>PISA</a:t>
            </a:r>
            <a:r>
              <a:rPr lang="fi-FI" sz="2400" dirty="0" smtClean="0"/>
              <a:t>, </a:t>
            </a:r>
            <a:r>
              <a:rPr lang="fi-FI" sz="2400" dirty="0" smtClean="0">
                <a:hlinkClick r:id="rId3" tooltip="TIMSS"/>
              </a:rPr>
              <a:t>TIMSS</a:t>
            </a:r>
            <a:r>
              <a:rPr lang="fi-FI" sz="2400" dirty="0" smtClean="0"/>
              <a:t>, </a:t>
            </a:r>
            <a:r>
              <a:rPr lang="fi-FI" sz="2400" dirty="0" smtClean="0">
                <a:hlinkClick r:id="rId4" tooltip="PIRLS"/>
              </a:rPr>
              <a:t>PIRLS</a:t>
            </a:r>
            <a:r>
              <a:rPr lang="fi-FI" sz="2400" dirty="0" smtClean="0"/>
              <a:t>, </a:t>
            </a:r>
            <a:r>
              <a:rPr lang="fi-FI" sz="2400" dirty="0" smtClean="0">
                <a:hlinkClick r:id="rId5" tooltip="TALIS"/>
              </a:rPr>
              <a:t>TALIS</a:t>
            </a:r>
            <a:r>
              <a:rPr lang="fi-FI" sz="2400" dirty="0" smtClean="0"/>
              <a:t>, </a:t>
            </a:r>
            <a:r>
              <a:rPr lang="fi-FI" sz="2400" dirty="0" smtClean="0">
                <a:hlinkClick r:id="rId6" tooltip="PIAAC"/>
              </a:rPr>
              <a:t>PIAAC</a:t>
            </a:r>
            <a:r>
              <a:rPr lang="fi-FI" sz="2400" dirty="0" smtClean="0"/>
              <a:t>)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Государственная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итоговая аттестация;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Национальное исследование качества образования (НИКО);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Всероссийские проверочные работы (ВПР);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 </a:t>
            </a:r>
            <a:r>
              <a:rPr lang="ru-RU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профессиональных компетенций </a:t>
            </a:r>
            <a:r>
              <a:rPr lang="ru-RU" alt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педагогических работников и управленческих кадров;</a:t>
            </a:r>
            <a:endParaRPr lang="ru-RU" alt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и надзор в системе школьного образования;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квалификации в реализации методических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рекомендаций</a:t>
            </a:r>
          </a:p>
        </p:txBody>
      </p:sp>
    </p:spTree>
    <p:extLst>
      <p:ext uri="{BB962C8B-B14F-4D97-AF65-F5344CB8AC3E}">
        <p14:creationId xmlns:p14="http://schemas.microsoft.com/office/powerpoint/2010/main" xmlns="" val="17276030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21296" y="2204864"/>
            <a:ext cx="8496943" cy="2447362"/>
          </a:xfrm>
        </p:spPr>
        <p:txBody>
          <a:bodyPr>
            <a:noAutofit/>
          </a:bodyPr>
          <a:lstStyle/>
          <a:p>
            <a:pPr fontAlgn="base"/>
            <a:r>
              <a:rPr lang="ru-RU" sz="2400" dirty="0" smtClean="0">
                <a:solidFill>
                  <a:schemeClr val="tx1"/>
                </a:solidFill>
              </a:rPr>
              <a:t>В РБ введен мониторинг по оценке качества подготовки обучающихся, критерии которого оцениваются по результатам ВПР, ЕГЭ, ОГЭ по следующим позициям. 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chemeClr val="tx1"/>
                </a:solidFill>
              </a:rPr>
              <a:t>Качество подготовки обучающихся: базовый уровень 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chemeClr val="tx1"/>
                </a:solidFill>
              </a:rPr>
              <a:t>Качество подготовки обучающихся: высокий уровень 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chemeClr val="tx1"/>
                </a:solidFill>
              </a:rPr>
              <a:t>Оценка </a:t>
            </a:r>
            <a:r>
              <a:rPr lang="ru-RU" sz="2400" dirty="0" err="1" smtClean="0">
                <a:solidFill>
                  <a:schemeClr val="tx1"/>
                </a:solidFill>
              </a:rPr>
              <a:t>метапредметных</a:t>
            </a:r>
            <a:r>
              <a:rPr lang="ru-RU" sz="2400" dirty="0" smtClean="0">
                <a:solidFill>
                  <a:schemeClr val="tx1"/>
                </a:solidFill>
              </a:rPr>
              <a:t> результатов и оценка функциональной грамотности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По результатам 2020-2021 года по данному мониторингу район набрал 38 баллов из 70 возможных. 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-27384"/>
            <a:ext cx="88924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С 1 июля в Российской Федерации  в рамках нацпроекта  «Образование»  запускается  модель  оценки  механизмов управления  качеством  образования  каждого  муниципалитета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927649897"/>
              </p:ext>
            </p:extLst>
          </p:nvPr>
        </p:nvGraphicFramePr>
        <p:xfrm>
          <a:off x="288468" y="1849228"/>
          <a:ext cx="5400600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9862"/>
                <a:gridCol w="3090791"/>
                <a:gridCol w="736450"/>
                <a:gridCol w="1093497"/>
              </a:tblGrid>
              <a:tr h="180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№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Наименование ОУ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Кол-во выпускников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Итого участников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0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/>
                        <a:t>1</a:t>
                      </a:r>
                      <a:endParaRPr lang="ru-RU" sz="120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/>
                        <a:t>МБОУ «Тарбагатайская СОШ»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26</a:t>
                      </a:r>
                      <a:endParaRPr lang="ru-RU" sz="120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26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0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/>
                        <a:t>2</a:t>
                      </a:r>
                      <a:endParaRPr lang="ru-RU" sz="120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/>
                        <a:t>МБОУ «</a:t>
                      </a:r>
                      <a:r>
                        <a:rPr lang="ru-RU" sz="1200" dirty="0" err="1"/>
                        <a:t>Верхнежиримская</a:t>
                      </a:r>
                      <a:r>
                        <a:rPr lang="ru-RU" sz="1200" dirty="0"/>
                        <a:t> СОШ»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0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/>
                        <a:t>3</a:t>
                      </a:r>
                      <a:endParaRPr lang="ru-RU" sz="120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/>
                        <a:t>МБОУ «Нижнесаянтуйская СОШ»</a:t>
                      </a:r>
                      <a:endParaRPr lang="ru-RU" sz="120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0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/>
                        <a:t>4</a:t>
                      </a:r>
                      <a:endParaRPr lang="ru-RU" sz="120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/>
                        <a:t>МБОУ «Селенгинская СОШ»</a:t>
                      </a:r>
                      <a:endParaRPr lang="ru-RU" sz="120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5</a:t>
                      </a:r>
                      <a:endParaRPr lang="ru-RU" sz="120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0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/>
                        <a:t>5</a:t>
                      </a:r>
                      <a:endParaRPr lang="ru-RU" sz="120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/>
                        <a:t>МБОУ «Десятниковская СОШ»</a:t>
                      </a:r>
                      <a:endParaRPr lang="ru-RU" sz="120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1</a:t>
                      </a:r>
                      <a:endParaRPr lang="ru-RU" sz="120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0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/>
                        <a:t>6 </a:t>
                      </a:r>
                      <a:endParaRPr lang="ru-RU" sz="120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/>
                        <a:t>МБОО «Заводская СОШ»</a:t>
                      </a:r>
                      <a:endParaRPr lang="ru-RU" sz="120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3</a:t>
                      </a:r>
                      <a:endParaRPr lang="ru-RU" sz="120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0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20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/>
                        <a:t>ИТОГО</a:t>
                      </a:r>
                      <a:endParaRPr lang="ru-RU" sz="120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55</a:t>
                      </a:r>
                      <a:endParaRPr lang="ru-RU" sz="120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55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99980890"/>
              </p:ext>
            </p:extLst>
          </p:nvPr>
        </p:nvGraphicFramePr>
        <p:xfrm>
          <a:off x="3153269" y="3705255"/>
          <a:ext cx="5860416" cy="255524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334000"/>
                <a:gridCol w="1007146"/>
                <a:gridCol w="1288083"/>
                <a:gridCol w="1051291"/>
                <a:gridCol w="1179896"/>
              </a:tblGrid>
              <a:tr h="180340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/>
                        <a:t>Предмет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indent="571500" algn="ctr">
                        <a:spcAft>
                          <a:spcPts val="0"/>
                        </a:spcAft>
                      </a:pPr>
                      <a:r>
                        <a:rPr lang="ru-RU" sz="1100" dirty="0"/>
                        <a:t>Средний тестовый балл по МО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03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571500" algn="ctr">
                        <a:spcAft>
                          <a:spcPts val="0"/>
                        </a:spcAft>
                      </a:pPr>
                      <a:r>
                        <a:rPr lang="ru-RU" sz="1100" dirty="0"/>
                        <a:t>2018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571500" algn="ctr">
                        <a:spcAft>
                          <a:spcPts val="0"/>
                        </a:spcAft>
                      </a:pPr>
                      <a:r>
                        <a:rPr lang="ru-RU" sz="1100" dirty="0"/>
                        <a:t>2019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571500" algn="ctr">
                        <a:spcAft>
                          <a:spcPts val="0"/>
                        </a:spcAft>
                      </a:pPr>
                      <a:r>
                        <a:rPr lang="ru-RU" sz="1100" dirty="0"/>
                        <a:t>2020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571500" algn="ctr">
                        <a:spcAft>
                          <a:spcPts val="0"/>
                        </a:spcAft>
                      </a:pPr>
                      <a:r>
                        <a:rPr lang="ru-RU" sz="1100" dirty="0"/>
                        <a:t>2021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80340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/>
                        <a:t>Русский язык</a:t>
                      </a:r>
                      <a:endParaRPr lang="ru-RU" sz="12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61,2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64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66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64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0340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/>
                        <a:t>Математика (П)</a:t>
                      </a:r>
                      <a:endParaRPr lang="ru-RU" sz="12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32,8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45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43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46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0340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/>
                        <a:t>Обществознание </a:t>
                      </a:r>
                      <a:endParaRPr lang="ru-RU" sz="12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46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51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43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51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0340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/>
                        <a:t>История </a:t>
                      </a:r>
                      <a:endParaRPr lang="ru-RU" sz="12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45,8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61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49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59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03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/>
                        <a:t>Физика 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38,2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39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51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41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0340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/>
                        <a:t>Биология </a:t>
                      </a:r>
                      <a:endParaRPr lang="ru-RU" sz="12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38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44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46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53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74625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/>
                        <a:t>Химия </a:t>
                      </a:r>
                      <a:endParaRPr lang="ru-RU" sz="12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33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39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42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40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73355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/>
                        <a:t>Информатика и ИКТ</a:t>
                      </a:r>
                      <a:endParaRPr lang="ru-RU" sz="12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20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72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41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42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0340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/>
                        <a:t>География </a:t>
                      </a:r>
                      <a:endParaRPr lang="ru-RU" sz="12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49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55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63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48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0340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/>
                        <a:t>Анг. язык </a:t>
                      </a:r>
                      <a:endParaRPr lang="ru-RU" sz="12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43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46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-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78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80340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/>
                        <a:t>Литература </a:t>
                      </a:r>
                      <a:endParaRPr lang="ru-RU" sz="12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48,7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69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/>
                        <a:t>-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/>
                        <a:t>56</a:t>
                      </a:r>
                      <a:endParaRPr lang="ru-RU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467544" y="6312023"/>
            <a:ext cx="770485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4 выпускника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МБОУ «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Тарбагатайская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СОШ» получили аттестат с отличием и золотую медаль 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pic>
        <p:nvPicPr>
          <p:cNvPr id="7" name="Picture 2" descr="C:\Users\user\Desktop\августовская2019\NR2f8fe189b0d396c53f9003b68dacf5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55944"/>
            <a:ext cx="3289557" cy="2192936"/>
          </a:xfrm>
          <a:prstGeom prst="rect">
            <a:avLst/>
          </a:prstGeom>
          <a:noFill/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18</a:t>
            </a:fld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60648"/>
            <a:ext cx="1827287" cy="121597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5698976" cy="703288"/>
          </a:xfrm>
        </p:spPr>
        <p:txBody>
          <a:bodyPr>
            <a:normAutofit/>
          </a:bodyPr>
          <a:lstStyle/>
          <a:p>
            <a:r>
              <a:rPr lang="ru-RU" sz="3100" b="1" dirty="0" smtClean="0"/>
              <a:t>Средний тестовый балл ЕГЭ по ОУ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327356649"/>
              </p:ext>
            </p:extLst>
          </p:nvPr>
        </p:nvGraphicFramePr>
        <p:xfrm>
          <a:off x="5038" y="1700808"/>
          <a:ext cx="9103466" cy="43310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0396"/>
                <a:gridCol w="302280"/>
                <a:gridCol w="302280"/>
                <a:gridCol w="377852"/>
                <a:gridCol w="377852"/>
                <a:gridCol w="302280"/>
                <a:gridCol w="302280"/>
                <a:gridCol w="302280"/>
                <a:gridCol w="302280"/>
                <a:gridCol w="302280"/>
                <a:gridCol w="302280"/>
                <a:gridCol w="302280"/>
                <a:gridCol w="302280"/>
                <a:gridCol w="377852"/>
                <a:gridCol w="377852"/>
                <a:gridCol w="302280"/>
                <a:gridCol w="302280"/>
                <a:gridCol w="302280"/>
                <a:gridCol w="302280"/>
                <a:gridCol w="302280"/>
                <a:gridCol w="302280"/>
                <a:gridCol w="360174"/>
                <a:gridCol w="355008"/>
              </a:tblGrid>
              <a:tr h="1396752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ОУ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marR="71755" indent="-68580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Русский язык.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71755" indent="-68580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Математика П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71755" marR="71755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Английский язык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71755" indent="-68580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История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71755" indent="-68580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Биология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71755" indent="-68580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Литература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71755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Физика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71755" indent="-68580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Химия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71755" indent="-68580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География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71755" indent="-68580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Обществознание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R="71755" indent="-68580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 Информатика и ИКТ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8012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68580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</a:rPr>
                        <a:t>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vert="vert27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</a:rPr>
                        <a:t>МБОУ «</a:t>
                      </a:r>
                      <a:r>
                        <a:rPr lang="ru-RU" sz="1200" dirty="0" err="1">
                          <a:latin typeface="+mn-lt"/>
                          <a:ea typeface="Times New Roman"/>
                        </a:rPr>
                        <a:t>Тарбагатайская</a:t>
                      </a:r>
                      <a:r>
                        <a:rPr lang="ru-RU" sz="1200" dirty="0">
                          <a:latin typeface="+mn-lt"/>
                          <a:ea typeface="Times New Roman"/>
                        </a:rPr>
                        <a:t> СОШ»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+mn-lt"/>
                          <a:ea typeface="Times New Roman"/>
                        </a:rPr>
                        <a:t>71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C00000"/>
                          </a:solidFill>
                          <a:latin typeface="+mn-lt"/>
                          <a:ea typeface="Times New Roman"/>
                        </a:rPr>
                        <a:t>64</a:t>
                      </a:r>
                      <a:endParaRPr lang="ru-RU" sz="1200" b="1" dirty="0">
                        <a:solidFill>
                          <a:srgbClr val="C00000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+mn-lt"/>
                          <a:ea typeface="Times New Roman"/>
                        </a:rPr>
                        <a:t>60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+mn-lt"/>
                          <a:ea typeface="Times New Roman"/>
                        </a:rPr>
                        <a:t>42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</a:rPr>
                        <a:t>78</a:t>
                      </a: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</a:rPr>
                        <a:t>43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</a:rPr>
                        <a:t>53</a:t>
                      </a:r>
                    </a:p>
                  </a:txBody>
                  <a:tcPr marL="68580" marR="6858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</a:rPr>
                        <a:t>45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</a:rPr>
                        <a:t>53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</a:rPr>
                        <a:t>61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C00000"/>
                          </a:solidFill>
                          <a:latin typeface="+mn-lt"/>
                          <a:ea typeface="Times New Roman"/>
                        </a:rPr>
                        <a:t>63</a:t>
                      </a:r>
                      <a:endParaRPr lang="ru-RU" sz="1200" b="1" dirty="0">
                        <a:solidFill>
                          <a:srgbClr val="C00000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+mn-lt"/>
                          <a:ea typeface="Times New Roman"/>
                        </a:rPr>
                        <a:t>36</a:t>
                      </a: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+mn-lt"/>
                          <a:ea typeface="Times New Roman"/>
                        </a:rPr>
                        <a:t>45</a:t>
                      </a: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+mn-lt"/>
                          <a:ea typeface="Times New Roman"/>
                        </a:rPr>
                        <a:t>36</a:t>
                      </a: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9210" algn="ctr">
                        <a:spcAft>
                          <a:spcPts val="0"/>
                        </a:spcAft>
                        <a:tabLst>
                          <a:tab pos="252730" algn="l"/>
                          <a:tab pos="280035" algn="l"/>
                        </a:tabLs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9210" algn="ctr">
                        <a:spcAft>
                          <a:spcPts val="0"/>
                        </a:spcAft>
                        <a:tabLst>
                          <a:tab pos="252730" algn="l"/>
                          <a:tab pos="280035" algn="l"/>
                        </a:tabLst>
                      </a:pPr>
                      <a:r>
                        <a:rPr lang="ru-RU" sz="1200" dirty="0">
                          <a:latin typeface="+mn-lt"/>
                          <a:ea typeface="Times New Roman"/>
                        </a:rPr>
                        <a:t>37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</a:rPr>
                        <a:t>40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</a:rPr>
                        <a:t>51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</a:rPr>
                        <a:t>63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</a:rPr>
                        <a:t>62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</a:rPr>
                        <a:t>МБОО «Заводская СОШ»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</a:rPr>
                        <a:t>60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C00000"/>
                          </a:solidFill>
                          <a:latin typeface="+mn-lt"/>
                          <a:ea typeface="Times New Roman"/>
                        </a:rPr>
                        <a:t>39</a:t>
                      </a:r>
                      <a:endParaRPr lang="ru-RU" sz="1200" b="1" dirty="0">
                        <a:solidFill>
                          <a:srgbClr val="C00000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</a:rPr>
                        <a:t>57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</a:rPr>
                        <a:t>41</a:t>
                      </a: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+mn-lt"/>
                          <a:ea typeface="Times New Roman"/>
                        </a:rPr>
                        <a:t>58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</a:rPr>
                        <a:t>МБОУ «</a:t>
                      </a:r>
                      <a:r>
                        <a:rPr lang="ru-RU" sz="1200" dirty="0" err="1">
                          <a:latin typeface="+mn-lt"/>
                          <a:ea typeface="Times New Roman"/>
                        </a:rPr>
                        <a:t>Нижнесаянтуйская</a:t>
                      </a:r>
                      <a:r>
                        <a:rPr lang="ru-RU" sz="1200" dirty="0">
                          <a:latin typeface="+mn-lt"/>
                          <a:ea typeface="Times New Roman"/>
                        </a:rPr>
                        <a:t> СОШ»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+mn-lt"/>
                          <a:ea typeface="Times New Roman"/>
                        </a:rPr>
                        <a:t>56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</a:rPr>
                        <a:t>58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</a:rPr>
                        <a:t>28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+mn-lt"/>
                          <a:ea typeface="Times New Roman"/>
                        </a:rPr>
                        <a:t>38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+mn-lt"/>
                          <a:ea typeface="Times New Roman"/>
                        </a:rPr>
                        <a:t>81</a:t>
                      </a: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</a:rPr>
                        <a:t>44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</a:rPr>
                        <a:t>71</a:t>
                      </a:r>
                    </a:p>
                  </a:txBody>
                  <a:tcPr marL="68580" marR="6858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</a:rPr>
                        <a:t>51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</a:rPr>
                        <a:t>54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</a:rPr>
                        <a:t>51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</a:rPr>
                        <a:t>43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</a:rPr>
                        <a:t>45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</a:rPr>
                        <a:t>49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</a:rPr>
                        <a:t>44</a:t>
                      </a: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</a:rPr>
                        <a:t>43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+mn-lt"/>
                          <a:ea typeface="Times New Roman"/>
                        </a:rPr>
                        <a:t>40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+mn-lt"/>
                          <a:ea typeface="Times New Roman"/>
                        </a:rPr>
                        <a:t>30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+mn-lt"/>
                          <a:ea typeface="Times New Roman"/>
                        </a:rPr>
                        <a:t>21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</a:rPr>
                        <a:t>МБОУ «</a:t>
                      </a:r>
                      <a:r>
                        <a:rPr lang="ru-RU" sz="1200" dirty="0" err="1">
                          <a:latin typeface="+mn-lt"/>
                          <a:ea typeface="Times New Roman"/>
                        </a:rPr>
                        <a:t>Селенгинская</a:t>
                      </a:r>
                      <a:r>
                        <a:rPr lang="ru-RU" sz="1200" dirty="0">
                          <a:latin typeface="+mn-lt"/>
                          <a:ea typeface="Times New Roman"/>
                        </a:rPr>
                        <a:t> СОШ»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+mn-lt"/>
                          <a:ea typeface="Times New Roman"/>
                        </a:rPr>
                        <a:t>72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</a:rPr>
                        <a:t>72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</a:rPr>
                        <a:t>67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latin typeface="+mn-lt"/>
                          <a:ea typeface="Times New Roman"/>
                        </a:rPr>
                        <a:t>74</a:t>
                      </a: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C00000"/>
                          </a:solidFill>
                          <a:latin typeface="+mn-lt"/>
                          <a:ea typeface="Times New Roman"/>
                        </a:rPr>
                        <a:t>62</a:t>
                      </a:r>
                      <a:endParaRPr lang="ru-RU" sz="1200" b="1" dirty="0">
                        <a:solidFill>
                          <a:srgbClr val="C00000"/>
                        </a:solidFill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C00000"/>
                          </a:solidFill>
                          <a:latin typeface="+mn-lt"/>
                          <a:ea typeface="Times New Roman"/>
                        </a:rPr>
                        <a:t>53</a:t>
                      </a:r>
                    </a:p>
                  </a:txBody>
                  <a:tcPr marL="68580" marR="6858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</a:rPr>
                        <a:t>45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+mn-lt"/>
                          <a:ea typeface="Times New Roman"/>
                        </a:rPr>
                        <a:t>29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</a:rPr>
                        <a:t>63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</a:rPr>
                        <a:t>53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+mn-lt"/>
                          <a:ea typeface="Times New Roman"/>
                        </a:rPr>
                        <a:t>62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+mn-lt"/>
                          <a:ea typeface="Times New Roman"/>
                        </a:rPr>
                        <a:t>ИТОГО 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+mn-lt"/>
                          <a:ea typeface="Times New Roman"/>
                        </a:rPr>
                        <a:t>66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+mn-lt"/>
                          <a:ea typeface="Times New Roman"/>
                        </a:rPr>
                        <a:t>64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+mn-lt"/>
                          <a:ea typeface="Times New Roman"/>
                        </a:rPr>
                        <a:t>43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+mn-lt"/>
                          <a:ea typeface="Times New Roman"/>
                        </a:rPr>
                        <a:t>46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+mn-lt"/>
                          <a:ea typeface="Times New Roman"/>
                        </a:rPr>
                        <a:t>78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+mn-lt"/>
                          <a:ea typeface="Times New Roman"/>
                        </a:rPr>
                        <a:t>49</a:t>
                      </a:r>
                      <a:endParaRPr lang="ru-RU" sz="120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+mn-lt"/>
                          <a:ea typeface="Times New Roman"/>
                        </a:rPr>
                        <a:t>59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+mn-lt"/>
                          <a:ea typeface="Times New Roman"/>
                        </a:rPr>
                        <a:t>46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+mn-lt"/>
                          <a:ea typeface="Times New Roman"/>
                        </a:rPr>
                        <a:t>53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+mn-lt"/>
                          <a:ea typeface="Times New Roman"/>
                        </a:rPr>
                        <a:t>56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+mn-lt"/>
                          <a:ea typeface="Times New Roman"/>
                        </a:rPr>
                        <a:t>51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+mn-lt"/>
                          <a:ea typeface="Times New Roman"/>
                        </a:rPr>
                        <a:t>41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+mn-lt"/>
                          <a:ea typeface="Times New Roman"/>
                        </a:rPr>
                        <a:t>42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+mn-lt"/>
                          <a:ea typeface="Times New Roman"/>
                        </a:rPr>
                        <a:t>40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+mn-lt"/>
                          <a:ea typeface="Times New Roman"/>
                        </a:rPr>
                        <a:t>63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+mn-lt"/>
                          <a:ea typeface="Times New Roman"/>
                        </a:rPr>
                        <a:t>48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+mn-lt"/>
                          <a:ea typeface="Times New Roman"/>
                        </a:rPr>
                        <a:t>43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+mn-lt"/>
                          <a:ea typeface="Times New Roman"/>
                        </a:rPr>
                        <a:t>51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+mn-lt"/>
                          <a:ea typeface="Times New Roman"/>
                        </a:rPr>
                        <a:t>41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+mn-lt"/>
                          <a:ea typeface="Times New Roman"/>
                        </a:rPr>
                        <a:t>42</a:t>
                      </a:r>
                      <a:endParaRPr lang="ru-RU" sz="12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188640"/>
            <a:ext cx="1827287" cy="1215976"/>
          </a:xfrm>
          <a:prstGeom prst="rect">
            <a:avLst/>
          </a:prstGeom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 2021 из 193 учащихся 9 классов  было допущено к выпускным экзаменам 189, не допущены учащиеся  МБОО «Заводская СОШ» 3 чел., МБОУ «</a:t>
            </a:r>
            <a:r>
              <a:rPr lang="ru-RU" dirty="0" err="1" smtClean="0"/>
              <a:t>Селенгинская</a:t>
            </a:r>
            <a:r>
              <a:rPr lang="ru-RU" dirty="0" smtClean="0"/>
              <a:t> СОШ» 1 чел. </a:t>
            </a:r>
            <a:endParaRPr lang="ru-RU" dirty="0" smtClean="0"/>
          </a:p>
          <a:p>
            <a:r>
              <a:rPr lang="ru-RU" dirty="0" smtClean="0"/>
              <a:t>Государственная </a:t>
            </a:r>
            <a:r>
              <a:rPr lang="ru-RU" dirty="0" smtClean="0"/>
              <a:t>итоговая аттестация в 2021 году проводилась по 2 обязательным общеобразовательным предметам: математика, русский язык. </a:t>
            </a:r>
            <a:endParaRPr lang="ru-RU" dirty="0" smtClean="0"/>
          </a:p>
          <a:p>
            <a:r>
              <a:rPr lang="ru-RU" dirty="0" smtClean="0"/>
              <a:t>По </a:t>
            </a:r>
            <a:r>
              <a:rPr lang="ru-RU" dirty="0" smtClean="0"/>
              <a:t>истории, биологии, химии, физике, информатике и ИКТ, географии, обществознании, английскому языку проведены контрольные </a:t>
            </a:r>
            <a:r>
              <a:rPr lang="ru-RU" dirty="0" smtClean="0"/>
              <a:t>работы.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20</a:t>
            </a:fld>
            <a:endParaRPr lang="ru-RU"/>
          </a:p>
        </p:txBody>
      </p:sp>
      <p:pic>
        <p:nvPicPr>
          <p:cNvPr id="6" name="Picture 85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9512" y="1556792"/>
            <a:ext cx="2808312" cy="158417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543800" cy="1008113"/>
          </a:xfrm>
        </p:spPr>
        <p:txBody>
          <a:bodyPr>
            <a:normAutofit/>
          </a:bodyPr>
          <a:lstStyle/>
          <a:p>
            <a:r>
              <a:rPr lang="ru-RU" sz="3100" b="1" dirty="0" smtClean="0"/>
              <a:t>Русский язык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63979822"/>
              </p:ext>
            </p:extLst>
          </p:nvPr>
        </p:nvGraphicFramePr>
        <p:xfrm>
          <a:off x="256860" y="1268760"/>
          <a:ext cx="8676000" cy="47831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4000"/>
                <a:gridCol w="792000"/>
                <a:gridCol w="792000"/>
                <a:gridCol w="792000"/>
                <a:gridCol w="792000"/>
                <a:gridCol w="792000"/>
                <a:gridCol w="864000"/>
                <a:gridCol w="864000"/>
                <a:gridCol w="864000"/>
              </a:tblGrid>
              <a:tr h="370840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Школа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Кол-во</a:t>
                      </a:r>
                    </a:p>
                    <a:p>
                      <a:pPr lv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 уч-ся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000" b="1" dirty="0">
                          <a:latin typeface="Calibri"/>
                          <a:ea typeface="Calibri"/>
                          <a:cs typeface="Times New Roman"/>
                        </a:rPr>
                        <a:t>Результат в отметках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lv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Ср. б.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lvl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err="1">
                          <a:latin typeface="Times New Roman"/>
                          <a:ea typeface="Times New Roman"/>
                          <a:cs typeface="Times New Roman"/>
                        </a:rPr>
                        <a:t>Кач-во</a:t>
                      </a: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000" b="1" dirty="0" err="1">
                          <a:latin typeface="Times New Roman"/>
                          <a:ea typeface="Times New Roman"/>
                          <a:cs typeface="Times New Roman"/>
                        </a:rPr>
                        <a:t>зн</a:t>
                      </a: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. (%)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lvl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Успеваемость(%)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«5»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vl="0" indent="-685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«4»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000"/>
                        </a:lnSpc>
                      </a:pPr>
                      <a:r>
                        <a:rPr lang="ru-RU" sz="1000" dirty="0">
                          <a:latin typeface="Calibri"/>
                          <a:ea typeface="Calibri"/>
                          <a:cs typeface="Times New Roman"/>
                        </a:rPr>
                        <a:t>«3»</a:t>
                      </a: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5000"/>
                        </a:lnSpc>
                      </a:pPr>
                      <a:r>
                        <a:rPr lang="ru-RU" sz="1000" dirty="0">
                          <a:latin typeface="Calibri"/>
                          <a:ea typeface="Calibri"/>
                          <a:cs typeface="Times New Roman"/>
                        </a:rPr>
                        <a:t>«2»</a:t>
                      </a: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88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МБОУ «</a:t>
                      </a:r>
                      <a:r>
                        <a:rPr lang="ru-RU" sz="1100" b="1" dirty="0" err="1">
                          <a:latin typeface="Times New Roman"/>
                          <a:ea typeface="Times New Roman"/>
                          <a:cs typeface="Times New Roman"/>
                        </a:rPr>
                        <a:t>Тарбагатайская</a:t>
                      </a: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 СОШ»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46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14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3,5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55%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97%</a:t>
                      </a:r>
                    </a:p>
                  </a:txBody>
                  <a:tcPr marL="68580" marR="68580" marT="0" marB="0"/>
                </a:tc>
              </a:tr>
              <a:tr h="288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МБОУ «</a:t>
                      </a:r>
                      <a:r>
                        <a:rPr lang="ru-RU" sz="1100" b="1" dirty="0" err="1">
                          <a:latin typeface="Times New Roman"/>
                          <a:ea typeface="Times New Roman"/>
                          <a:cs typeface="Times New Roman"/>
                        </a:rPr>
                        <a:t>Десятниковская</a:t>
                      </a: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 СОШ»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3,67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67%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87%</a:t>
                      </a:r>
                    </a:p>
                  </a:txBody>
                  <a:tcPr marL="68580" marR="68580" marT="0" marB="0"/>
                </a:tc>
              </a:tr>
              <a:tr h="288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МБОУ «</a:t>
                      </a:r>
                      <a:r>
                        <a:rPr lang="ru-RU" sz="1100" b="1" dirty="0" err="1">
                          <a:latin typeface="Times New Roman"/>
                          <a:ea typeface="Times New Roman"/>
                          <a:cs typeface="Times New Roman"/>
                        </a:rPr>
                        <a:t>Верхнежиримская</a:t>
                      </a: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 СОШ»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3,2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23%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84%</a:t>
                      </a:r>
                    </a:p>
                  </a:txBody>
                  <a:tcPr marL="68580" marR="68580" marT="0" marB="0"/>
                </a:tc>
              </a:tr>
              <a:tr h="288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МБОУ «</a:t>
                      </a:r>
                      <a:r>
                        <a:rPr lang="ru-RU" sz="1100" b="1" dirty="0" err="1">
                          <a:latin typeface="Times New Roman"/>
                          <a:ea typeface="Times New Roman"/>
                          <a:cs typeface="Times New Roman"/>
                        </a:rPr>
                        <a:t>Нижнесаянтуйская</a:t>
                      </a: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 СОШ»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66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2667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2667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30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2667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24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2667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3,6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57,6%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94 %</a:t>
                      </a:r>
                    </a:p>
                  </a:txBody>
                  <a:tcPr marL="68580" marR="68580" marT="0" marB="0"/>
                </a:tc>
              </a:tr>
              <a:tr h="288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МБОУ «</a:t>
                      </a:r>
                      <a:r>
                        <a:rPr lang="ru-RU" sz="1100" b="1" dirty="0" err="1">
                          <a:latin typeface="Times New Roman"/>
                          <a:ea typeface="Times New Roman"/>
                          <a:cs typeface="Times New Roman"/>
                        </a:rPr>
                        <a:t>Селенгинская</a:t>
                      </a: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 СОШ»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21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3,7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62%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100%</a:t>
                      </a:r>
                    </a:p>
                  </a:txBody>
                  <a:tcPr marL="68580" marR="68580" marT="0" marB="0"/>
                </a:tc>
              </a:tr>
              <a:tr h="288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МБОУ «</a:t>
                      </a:r>
                      <a:r>
                        <a:rPr lang="ru-RU" sz="1100" b="1" dirty="0" err="1">
                          <a:latin typeface="Times New Roman"/>
                          <a:ea typeface="Times New Roman"/>
                          <a:cs typeface="Times New Roman"/>
                        </a:rPr>
                        <a:t>Большекуналейская</a:t>
                      </a: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 СОШ»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3,0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0%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100%</a:t>
                      </a:r>
                    </a:p>
                  </a:txBody>
                  <a:tcPr marL="68580" marR="68580" marT="0" marB="0"/>
                </a:tc>
              </a:tr>
              <a:tr h="288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МБОО «Заводская СОШ»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16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3,38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31%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94%</a:t>
                      </a:r>
                    </a:p>
                  </a:txBody>
                  <a:tcPr marL="68580" marR="68580" marT="0" marB="0"/>
                </a:tc>
              </a:tr>
              <a:tr h="288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МБОУ «</a:t>
                      </a:r>
                      <a:r>
                        <a:rPr lang="ru-RU" sz="1100" b="1" dirty="0" err="1">
                          <a:latin typeface="Times New Roman"/>
                          <a:ea typeface="Times New Roman"/>
                          <a:cs typeface="Times New Roman"/>
                        </a:rPr>
                        <a:t>Куйтунская</a:t>
                      </a: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 ООШ»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4,4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87,5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</a:p>
                  </a:txBody>
                  <a:tcPr marL="68580" marR="68580" marT="0" marB="0"/>
                </a:tc>
              </a:tr>
              <a:tr h="288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МБОУ «</a:t>
                      </a:r>
                      <a:r>
                        <a:rPr lang="ru-RU" sz="1100" b="1" dirty="0" err="1">
                          <a:latin typeface="Times New Roman"/>
                          <a:ea typeface="Times New Roman"/>
                          <a:cs typeface="Times New Roman"/>
                        </a:rPr>
                        <a:t>Барыкинская</a:t>
                      </a: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 ООШ»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3,67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67%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67%</a:t>
                      </a:r>
                    </a:p>
                  </a:txBody>
                  <a:tcPr marL="68580" marR="68580" marT="0" marB="0"/>
                </a:tc>
              </a:tr>
              <a:tr h="288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МБОУ «</a:t>
                      </a:r>
                      <a:r>
                        <a:rPr lang="ru-RU" sz="1100" b="1" dirty="0" err="1">
                          <a:latin typeface="Times New Roman"/>
                          <a:ea typeface="Times New Roman"/>
                          <a:cs typeface="Times New Roman"/>
                        </a:rPr>
                        <a:t>Нижнежиримская</a:t>
                      </a: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 ООШ»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4,00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</a:p>
                  </a:txBody>
                  <a:tcPr marL="68580" marR="68580" marT="0" marB="0"/>
                </a:tc>
              </a:tr>
              <a:tr h="288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МБОУ «</a:t>
                      </a:r>
                      <a:r>
                        <a:rPr lang="ru-RU" sz="1100" b="1" dirty="0" err="1">
                          <a:latin typeface="Times New Roman"/>
                          <a:ea typeface="Times New Roman"/>
                          <a:cs typeface="Times New Roman"/>
                        </a:rPr>
                        <a:t>Пестерёвская</a:t>
                      </a: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 ООШ»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2,75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0%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  <a:cs typeface="Times New Roman"/>
                        </a:rPr>
                        <a:t>25%</a:t>
                      </a:r>
                    </a:p>
                  </a:txBody>
                  <a:tcPr marL="68580" marR="68580" marT="0" marB="0"/>
                </a:tc>
              </a:tr>
              <a:tr h="288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0" algn="l"/>
                        </a:tabLs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Итого по району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189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34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75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70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3,54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50%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86%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33833"/>
            <a:ext cx="1424531" cy="1062919"/>
          </a:xfrm>
          <a:prstGeom prst="rect">
            <a:avLst/>
          </a:prstGeom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7946" y="116632"/>
            <a:ext cx="7543800" cy="1044665"/>
          </a:xfrm>
        </p:spPr>
        <p:txBody>
          <a:bodyPr>
            <a:normAutofit/>
          </a:bodyPr>
          <a:lstStyle/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b="1" dirty="0" smtClean="0"/>
              <a:t>Математика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3880396"/>
              </p:ext>
            </p:extLst>
          </p:nvPr>
        </p:nvGraphicFramePr>
        <p:xfrm>
          <a:off x="179512" y="1268760"/>
          <a:ext cx="8784977" cy="4737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3782"/>
                <a:gridCol w="760604"/>
                <a:gridCol w="760604"/>
                <a:gridCol w="760604"/>
                <a:gridCol w="760604"/>
                <a:gridCol w="760604"/>
                <a:gridCol w="912725"/>
                <a:gridCol w="912725"/>
                <a:gridCol w="912725"/>
              </a:tblGrid>
              <a:tr h="398739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Школа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Кол-во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 уч-ся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Результат в отметках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Ср. б.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err="1">
                          <a:latin typeface="Times New Roman"/>
                          <a:ea typeface="Times New Roman"/>
                          <a:cs typeface="Times New Roman"/>
                        </a:rPr>
                        <a:t>Кач-во</a:t>
                      </a: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000" b="1" dirty="0" err="1">
                          <a:latin typeface="Times New Roman"/>
                          <a:ea typeface="Times New Roman"/>
                          <a:cs typeface="Times New Roman"/>
                        </a:rPr>
                        <a:t>зн</a:t>
                      </a: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. (%)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Успеваемость(%)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987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«5»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«4»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000" dirty="0">
                          <a:latin typeface="Calibri"/>
                          <a:ea typeface="Calibri"/>
                          <a:cs typeface="Times New Roman"/>
                        </a:rPr>
                        <a:t>«3»</a:t>
                      </a: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1000" dirty="0">
                          <a:latin typeface="Calibri"/>
                          <a:ea typeface="Calibri"/>
                          <a:cs typeface="Times New Roman"/>
                        </a:rPr>
                        <a:t>«2»</a:t>
                      </a: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96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МБОУ «</a:t>
                      </a:r>
                      <a:r>
                        <a:rPr lang="ru-RU" sz="1000" b="1" dirty="0" err="1">
                          <a:latin typeface="Times New Roman"/>
                          <a:ea typeface="Times New Roman"/>
                          <a:cs typeface="Times New Roman"/>
                        </a:rPr>
                        <a:t>Тарбагатайская</a:t>
                      </a: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 СОШ»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47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27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3,3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40%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97%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096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МБОУ «</a:t>
                      </a:r>
                      <a:r>
                        <a:rPr lang="ru-RU" sz="1000" b="1" dirty="0" err="1">
                          <a:latin typeface="Times New Roman"/>
                          <a:ea typeface="Times New Roman"/>
                          <a:cs typeface="Times New Roman"/>
                        </a:rPr>
                        <a:t>Десятниковская</a:t>
                      </a: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 СОШ»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2,67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17%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50%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096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МБОУ «Верхнежиримская СОШ»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3,1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33%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84%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768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МБОУ «</a:t>
                      </a:r>
                      <a:r>
                        <a:rPr lang="ru-RU" sz="1000" b="1" dirty="0" err="1">
                          <a:latin typeface="Times New Roman"/>
                          <a:ea typeface="Times New Roman"/>
                          <a:cs typeface="Times New Roman"/>
                        </a:rPr>
                        <a:t>Нижнесаянтуйская</a:t>
                      </a: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 СОШ»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66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2667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2667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2563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50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3651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3,1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15%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91%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096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МБОУ «</a:t>
                      </a:r>
                      <a:r>
                        <a:rPr lang="ru-RU" sz="1000" b="1" dirty="0" err="1">
                          <a:latin typeface="Times New Roman"/>
                          <a:ea typeface="Times New Roman"/>
                          <a:cs typeface="Times New Roman"/>
                        </a:rPr>
                        <a:t>Селенгинская</a:t>
                      </a: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 СОШ»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21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15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3,4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29%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100%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768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МБОУ «Большекуналейская СОШ»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3,0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0%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100%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096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МБОО «Заводская СОШ» 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15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3,27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13%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87%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096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МБОУ «</a:t>
                      </a:r>
                      <a:r>
                        <a:rPr lang="ru-RU" sz="1000" b="1" dirty="0" err="1">
                          <a:latin typeface="Times New Roman"/>
                          <a:ea typeface="Times New Roman"/>
                          <a:cs typeface="Times New Roman"/>
                        </a:rPr>
                        <a:t>Куйтунская</a:t>
                      </a: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 ООШ»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3,6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63%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100%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096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МБОУ «</a:t>
                      </a:r>
                      <a:r>
                        <a:rPr lang="ru-RU" sz="1000" b="1" dirty="0" err="1">
                          <a:latin typeface="Times New Roman"/>
                          <a:ea typeface="Times New Roman"/>
                          <a:cs typeface="Times New Roman"/>
                        </a:rPr>
                        <a:t>Барыкинская</a:t>
                      </a: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 ООШ»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3,7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67%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67%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096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МБОУ «</a:t>
                      </a:r>
                      <a:r>
                        <a:rPr lang="ru-RU" sz="1000" b="1" dirty="0" err="1">
                          <a:latin typeface="Times New Roman"/>
                          <a:ea typeface="Times New Roman"/>
                          <a:cs typeface="Times New Roman"/>
                        </a:rPr>
                        <a:t>Нижнежиримская</a:t>
                      </a: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 ООШ»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4,34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100%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100%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096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МБОУ «</a:t>
                      </a:r>
                      <a:r>
                        <a:rPr lang="ru-RU" sz="1000" b="1" dirty="0" err="1">
                          <a:latin typeface="Times New Roman"/>
                          <a:ea typeface="Times New Roman"/>
                          <a:cs typeface="Times New Roman"/>
                        </a:rPr>
                        <a:t>Пестерёвская</a:t>
                      </a: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 ООШ»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2,75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0%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25%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987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143000" algn="l"/>
                        </a:tabLs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Итого по району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188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48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121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15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3,3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Times New Roman"/>
                          <a:cs typeface="Times New Roman"/>
                        </a:rPr>
                        <a:t>34%</a:t>
                      </a:r>
                      <a:endParaRPr lang="ru-RU" sz="12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indent="3143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Times New Roman"/>
                          <a:cs typeface="Times New Roman"/>
                        </a:rPr>
                        <a:t>82%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33833"/>
            <a:ext cx="1424531" cy="1062919"/>
          </a:xfrm>
          <a:prstGeom prst="rect">
            <a:avLst/>
          </a:prstGeom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683568" y="1846052"/>
            <a:ext cx="3703320" cy="521486"/>
          </a:xfrm>
        </p:spPr>
        <p:txBody>
          <a:bodyPr/>
          <a:lstStyle/>
          <a:p>
            <a:r>
              <a:rPr lang="ru-RU" dirty="0" smtClean="0"/>
              <a:t>ВПР 2021 ГОД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179512" y="2420888"/>
            <a:ext cx="4346768" cy="3888432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dirty="0" smtClean="0"/>
              <a:t>В следующих школах результаты ВПР-2021 ниже, чем по МО «</a:t>
            </a:r>
            <a:r>
              <a:rPr lang="ru-RU" dirty="0" err="1" smtClean="0"/>
              <a:t>Тарбагатайский</a:t>
            </a:r>
            <a:r>
              <a:rPr lang="ru-RU" dirty="0" smtClean="0"/>
              <a:t> район»: </a:t>
            </a:r>
          </a:p>
          <a:p>
            <a:pPr>
              <a:buNone/>
            </a:pPr>
            <a:r>
              <a:rPr lang="ru-RU" b="1" dirty="0" smtClean="0">
                <a:solidFill>
                  <a:srgbClr val="C00000"/>
                </a:solidFill>
              </a:rPr>
              <a:t>МБОУ «</a:t>
            </a:r>
            <a:r>
              <a:rPr lang="ru-RU" b="1" dirty="0" err="1" smtClean="0">
                <a:solidFill>
                  <a:srgbClr val="C00000"/>
                </a:solidFill>
              </a:rPr>
              <a:t>Тарбагатайская</a:t>
            </a:r>
            <a:r>
              <a:rPr lang="ru-RU" b="1" dirty="0" smtClean="0">
                <a:solidFill>
                  <a:srgbClr val="C00000"/>
                </a:solidFill>
              </a:rPr>
              <a:t> СОШ» по 21 предмету</a:t>
            </a:r>
          </a:p>
          <a:p>
            <a:pPr>
              <a:buNone/>
            </a:pPr>
            <a:r>
              <a:rPr lang="ru-RU" b="1" dirty="0" smtClean="0">
                <a:solidFill>
                  <a:srgbClr val="C00000"/>
                </a:solidFill>
              </a:rPr>
              <a:t>МБОУ «</a:t>
            </a:r>
            <a:r>
              <a:rPr lang="ru-RU" b="1" dirty="0" err="1" smtClean="0">
                <a:solidFill>
                  <a:srgbClr val="C00000"/>
                </a:solidFill>
              </a:rPr>
              <a:t>Нижнесаянтуйская</a:t>
            </a:r>
            <a:r>
              <a:rPr lang="ru-RU" b="1" dirty="0" smtClean="0">
                <a:solidFill>
                  <a:srgbClr val="C00000"/>
                </a:solidFill>
              </a:rPr>
              <a:t> СОШ» по 18 предметам</a:t>
            </a:r>
          </a:p>
          <a:p>
            <a:pPr>
              <a:buNone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МБОУ «</a:t>
            </a:r>
            <a:r>
              <a:rPr lang="ru-RU" dirty="0" err="1" smtClean="0">
                <a:solidFill>
                  <a:schemeClr val="tx2">
                    <a:lumMod val="50000"/>
                  </a:schemeClr>
                </a:solidFill>
              </a:rPr>
              <a:t>Селенгинская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 СОШ» по 8 предметам</a:t>
            </a:r>
          </a:p>
          <a:p>
            <a:pPr>
              <a:buNone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МБОУ «</a:t>
            </a:r>
            <a:r>
              <a:rPr lang="ru-RU" dirty="0" err="1" smtClean="0">
                <a:solidFill>
                  <a:schemeClr val="tx2">
                    <a:lumMod val="50000"/>
                  </a:schemeClr>
                </a:solidFill>
              </a:rPr>
              <a:t>Верхнежиримская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 СОШ» по 5 предметам</a:t>
            </a:r>
          </a:p>
          <a:p>
            <a:pPr>
              <a:buNone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МБОУ «</a:t>
            </a:r>
            <a:r>
              <a:rPr lang="ru-RU" dirty="0" err="1" smtClean="0">
                <a:solidFill>
                  <a:schemeClr val="tx2">
                    <a:lumMod val="50000"/>
                  </a:schemeClr>
                </a:solidFill>
              </a:rPr>
              <a:t>Десятниковская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 СОШ» по 4 предметам</a:t>
            </a:r>
          </a:p>
          <a:p>
            <a:pPr>
              <a:buNone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МБОУ «</a:t>
            </a:r>
            <a:r>
              <a:rPr lang="ru-RU" dirty="0" err="1" smtClean="0">
                <a:solidFill>
                  <a:schemeClr val="tx2">
                    <a:lumMod val="50000"/>
                  </a:schemeClr>
                </a:solidFill>
              </a:rPr>
              <a:t>Пестеревская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 ООШ» по 4 предметам</a:t>
            </a:r>
          </a:p>
          <a:p>
            <a:pPr>
              <a:buNone/>
            </a:pPr>
            <a:r>
              <a:rPr lang="ru-RU" dirty="0" smtClean="0"/>
              <a:t>МБОО «Заводская СОШ» по 1 предмету</a:t>
            </a:r>
          </a:p>
          <a:p>
            <a:pPr>
              <a:buNone/>
            </a:pPr>
            <a:r>
              <a:rPr lang="ru-RU" dirty="0" smtClean="0"/>
              <a:t>МБОУ «</a:t>
            </a:r>
            <a:r>
              <a:rPr lang="ru-RU" dirty="0" err="1" smtClean="0"/>
              <a:t>Куйтунская</a:t>
            </a:r>
            <a:r>
              <a:rPr lang="ru-RU" dirty="0" smtClean="0"/>
              <a:t> ООШ» по 1 предмету </a:t>
            </a:r>
          </a:p>
          <a:p>
            <a:pPr>
              <a:buNone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МБОУ «</a:t>
            </a:r>
            <a:r>
              <a:rPr lang="ru-RU" dirty="0" err="1" smtClean="0">
                <a:solidFill>
                  <a:schemeClr val="tx2">
                    <a:lumMod val="50000"/>
                  </a:schemeClr>
                </a:solidFill>
              </a:rPr>
              <a:t>Большекуналейская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 СОШ» результатов ниже, чем по району нет</a:t>
            </a:r>
          </a:p>
          <a:p>
            <a:pPr>
              <a:buNone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МБОУ «</a:t>
            </a:r>
            <a:r>
              <a:rPr lang="ru-RU" dirty="0" err="1" smtClean="0">
                <a:solidFill>
                  <a:schemeClr val="tx2">
                    <a:lumMod val="50000"/>
                  </a:schemeClr>
                </a:solidFill>
              </a:rPr>
              <a:t>Нижнежиримская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 ООШ» результатов ниже, чем по району нет</a:t>
            </a:r>
          </a:p>
          <a:p>
            <a:pPr>
              <a:buNone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МБОУ «</a:t>
            </a:r>
            <a:r>
              <a:rPr lang="ru-RU" dirty="0" err="1" smtClean="0">
                <a:solidFill>
                  <a:schemeClr val="tx2">
                    <a:lumMod val="50000"/>
                  </a:schemeClr>
                </a:solidFill>
              </a:rPr>
              <a:t>Барыкинская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 ООШ» результатов ниже, чем по району нет</a:t>
            </a:r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4211960" y="1846052"/>
            <a:ext cx="4608512" cy="574836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Школы с НОР по итогам 2018-2019 </a:t>
            </a:r>
            <a:r>
              <a:rPr lang="ru-RU" dirty="0" err="1" smtClean="0"/>
              <a:t>уч.г</a:t>
            </a:r>
            <a:r>
              <a:rPr lang="ru-RU" dirty="0" smtClean="0"/>
              <a:t>. </a:t>
            </a:r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4"/>
          </p:nvPr>
        </p:nvSpPr>
        <p:spPr>
          <a:xfrm>
            <a:off x="4663440" y="2367538"/>
            <a:ext cx="4480560" cy="394178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100" b="1" dirty="0" err="1" smtClean="0"/>
              <a:t>Тарбагатайская</a:t>
            </a:r>
            <a:r>
              <a:rPr lang="ru-RU" sz="1100" b="1" dirty="0" smtClean="0"/>
              <a:t> СОШ</a:t>
            </a:r>
            <a:r>
              <a:rPr lang="ru-RU" sz="1100" dirty="0" smtClean="0"/>
              <a:t>  - кластер </a:t>
            </a:r>
            <a:r>
              <a:rPr lang="ru-RU" sz="1100" dirty="0" err="1" smtClean="0"/>
              <a:t>неосвоения</a:t>
            </a:r>
            <a:r>
              <a:rPr lang="ru-RU" sz="1100" dirty="0" smtClean="0"/>
              <a:t>: базово неуспевающие</a:t>
            </a:r>
          </a:p>
          <a:p>
            <a:pPr lvl="3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100" dirty="0" smtClean="0"/>
              <a:t>-дефициты: инфраструктурные</a:t>
            </a: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100" dirty="0" smtClean="0"/>
              <a:t> </a:t>
            </a:r>
            <a:r>
              <a:rPr lang="ru-RU" sz="1100" b="1" dirty="0" err="1" smtClean="0"/>
              <a:t>Селенгинская</a:t>
            </a:r>
            <a:r>
              <a:rPr lang="ru-RU" sz="1100" b="1" dirty="0" smtClean="0"/>
              <a:t> СОШ  </a:t>
            </a:r>
            <a:r>
              <a:rPr lang="ru-RU" sz="1100" dirty="0" smtClean="0"/>
              <a:t>- кластер </a:t>
            </a:r>
            <a:r>
              <a:rPr lang="ru-RU" sz="1100" dirty="0" err="1" smtClean="0"/>
              <a:t>неосвоения</a:t>
            </a:r>
            <a:r>
              <a:rPr lang="ru-RU" sz="1100" dirty="0" smtClean="0"/>
              <a:t>: базово неуспевающие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100" dirty="0" smtClean="0"/>
              <a:t>-дефициты: инфраструктурные</a:t>
            </a: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100" b="1" dirty="0" smtClean="0"/>
              <a:t> </a:t>
            </a:r>
            <a:r>
              <a:rPr lang="ru-RU" sz="1100" b="1" dirty="0" err="1" smtClean="0"/>
              <a:t>Верхнежиримская</a:t>
            </a:r>
            <a:r>
              <a:rPr lang="ru-RU" sz="1100" b="1" dirty="0" smtClean="0"/>
              <a:t> СОШ  </a:t>
            </a:r>
            <a:r>
              <a:rPr lang="ru-RU" sz="1100" dirty="0" smtClean="0"/>
              <a:t>- кластер </a:t>
            </a:r>
            <a:r>
              <a:rPr lang="ru-RU" sz="1100" dirty="0" err="1" smtClean="0"/>
              <a:t>неосвоения</a:t>
            </a:r>
            <a:r>
              <a:rPr lang="ru-RU" sz="1100" dirty="0" smtClean="0"/>
              <a:t>: умеренно неуспевающие</a:t>
            </a:r>
          </a:p>
          <a:p>
            <a:pPr lvl="3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100" dirty="0" smtClean="0"/>
              <a:t>-дефициты: инфраструктурные</a:t>
            </a: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100" b="1" dirty="0" smtClean="0"/>
              <a:t> </a:t>
            </a:r>
            <a:r>
              <a:rPr lang="ru-RU" sz="1100" b="1" dirty="0" err="1" smtClean="0"/>
              <a:t>Большекуналейская</a:t>
            </a:r>
            <a:r>
              <a:rPr lang="ru-RU" sz="1100" b="1" dirty="0" smtClean="0"/>
              <a:t> СОШ  </a:t>
            </a:r>
            <a:r>
              <a:rPr lang="ru-RU" sz="1100" dirty="0" smtClean="0"/>
              <a:t>-кластер </a:t>
            </a:r>
            <a:r>
              <a:rPr lang="ru-RU" sz="1100" dirty="0" err="1" smtClean="0"/>
              <a:t>неосвоения</a:t>
            </a:r>
            <a:r>
              <a:rPr lang="ru-RU" sz="1100" dirty="0" smtClean="0"/>
              <a:t>: сильно неуспевающие</a:t>
            </a:r>
          </a:p>
          <a:p>
            <a:pPr lvl="3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100" dirty="0" smtClean="0"/>
              <a:t>-дефициты: инфраструктурные</a:t>
            </a: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100" dirty="0" smtClean="0"/>
              <a:t> </a:t>
            </a:r>
            <a:r>
              <a:rPr lang="ru-RU" sz="1100" b="1" dirty="0" smtClean="0"/>
              <a:t>Заводская СОШ </a:t>
            </a:r>
            <a:r>
              <a:rPr lang="ru-RU" sz="1100" dirty="0" smtClean="0"/>
              <a:t>- кластер </a:t>
            </a:r>
            <a:r>
              <a:rPr lang="ru-RU" sz="1100" dirty="0" err="1" smtClean="0"/>
              <a:t>неосвоения</a:t>
            </a:r>
            <a:r>
              <a:rPr lang="ru-RU" sz="1100" dirty="0" smtClean="0"/>
              <a:t>: базово неуспевающие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100" dirty="0" smtClean="0"/>
              <a:t>-базовый уровень ресурсных дефицитов</a:t>
            </a: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100" b="1" dirty="0" smtClean="0"/>
              <a:t> Десятниковская СОШ </a:t>
            </a:r>
            <a:r>
              <a:rPr lang="ru-RU" sz="1100" dirty="0" smtClean="0"/>
              <a:t>-кластер </a:t>
            </a:r>
            <a:r>
              <a:rPr lang="ru-RU" sz="1100" dirty="0" err="1" smtClean="0"/>
              <a:t>неосвоения</a:t>
            </a:r>
            <a:r>
              <a:rPr lang="ru-RU" sz="1100" dirty="0" smtClean="0"/>
              <a:t>: умеренно неуспевающие</a:t>
            </a:r>
          </a:p>
          <a:p>
            <a:pPr lvl="3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100" dirty="0" smtClean="0"/>
              <a:t>-повышенный уровень ресурсных дефицитов</a:t>
            </a: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100" b="1" dirty="0" smtClean="0"/>
              <a:t> </a:t>
            </a:r>
            <a:r>
              <a:rPr lang="ru-RU" sz="1100" b="1" dirty="0" err="1" smtClean="0"/>
              <a:t>Куйтунская</a:t>
            </a:r>
            <a:r>
              <a:rPr lang="ru-RU" sz="1100" b="1" dirty="0" smtClean="0"/>
              <a:t> ООШ </a:t>
            </a:r>
            <a:r>
              <a:rPr lang="ru-RU" sz="1100" dirty="0" smtClean="0"/>
              <a:t>- кластер </a:t>
            </a:r>
            <a:r>
              <a:rPr lang="ru-RU" sz="1100" dirty="0" err="1" smtClean="0"/>
              <a:t>неосвоения</a:t>
            </a:r>
            <a:r>
              <a:rPr lang="ru-RU" sz="1100" dirty="0" smtClean="0"/>
              <a:t>: сильно неуспевающие</a:t>
            </a:r>
          </a:p>
          <a:p>
            <a:pPr lvl="3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100" dirty="0" smtClean="0"/>
              <a:t>-базовый уровень ресурсных дефицитов</a:t>
            </a:r>
          </a:p>
          <a:p>
            <a:pPr>
              <a:lnSpc>
                <a:spcPct val="100000"/>
              </a:lnSpc>
              <a:buNone/>
            </a:pPr>
            <a:r>
              <a:rPr lang="ru-RU" sz="1100" b="1" dirty="0" smtClean="0"/>
              <a:t> Барыкинская ООШ </a:t>
            </a:r>
            <a:r>
              <a:rPr lang="ru-RU" sz="1100" dirty="0" smtClean="0"/>
              <a:t>- кластер </a:t>
            </a:r>
            <a:r>
              <a:rPr lang="ru-RU" sz="1100" dirty="0" err="1" smtClean="0"/>
              <a:t>неосвоения</a:t>
            </a:r>
            <a:r>
              <a:rPr lang="ru-RU" sz="1100" dirty="0" smtClean="0"/>
              <a:t>: базово неуспевающие</a:t>
            </a:r>
          </a:p>
          <a:p>
            <a:pPr lvl="2">
              <a:lnSpc>
                <a:spcPct val="100000"/>
              </a:lnSpc>
              <a:buNone/>
            </a:pPr>
            <a:r>
              <a:rPr lang="ru-RU" sz="1100" dirty="0" smtClean="0"/>
              <a:t>-повышенный уровень ресурсных дефицитов</a:t>
            </a:r>
            <a:endParaRPr lang="ru-RU" sz="1100" dirty="0"/>
          </a:p>
        </p:txBody>
      </p:sp>
      <p:pic>
        <p:nvPicPr>
          <p:cNvPr id="14" name="Picture 6" descr="ÐÐ°ÑÑÐ¸Ð½ÐºÐ¸ Ð¿Ð¾ Ð·Ð°Ð¿ÑÐ¾ÑÑ Ð²Ð¿Ñ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0"/>
            <a:ext cx="2640293" cy="1584176"/>
          </a:xfrm>
          <a:prstGeom prst="rect">
            <a:avLst/>
          </a:prstGeom>
          <a:noFill/>
        </p:spPr>
      </p:pic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2959" y="1845734"/>
            <a:ext cx="7543801" cy="4391578"/>
          </a:xfrm>
        </p:spPr>
        <p:txBody>
          <a:bodyPr>
            <a:normAutofit/>
          </a:bodyPr>
          <a:lstStyle/>
          <a:p>
            <a:pPr marL="266700" indent="-266700">
              <a:buFont typeface="Wingdings" panose="05000000000000000000" pitchFamily="2" charset="2"/>
              <a:buChar char="§"/>
            </a:pPr>
            <a:r>
              <a:rPr lang="ru-RU" sz="2800" dirty="0" smtClean="0"/>
              <a:t>Проведение ВПР с 2021-2022 учебного года станет обязательным для учащихся </a:t>
            </a:r>
            <a:r>
              <a:rPr lang="ru-RU" sz="2800" u="sng" dirty="0" smtClean="0"/>
              <a:t>седьмых и восьмых классов</a:t>
            </a:r>
            <a:r>
              <a:rPr lang="ru-RU" sz="2800" dirty="0" smtClean="0"/>
              <a:t> (ранее они писали такие работы по решениям руководств школ). </a:t>
            </a:r>
          </a:p>
          <a:p>
            <a:pPr marL="266700" indent="-266700">
              <a:buFont typeface="Wingdings" panose="05000000000000000000" pitchFamily="2" charset="2"/>
              <a:buChar char="§"/>
            </a:pPr>
            <a:r>
              <a:rPr lang="ru-RU" sz="2800" dirty="0" smtClean="0"/>
              <a:t>Школьники </a:t>
            </a:r>
            <a:r>
              <a:rPr lang="ru-RU" sz="2800" u="sng" dirty="0" smtClean="0"/>
              <a:t>четвертых, пятых и шестых</a:t>
            </a:r>
            <a:r>
              <a:rPr lang="ru-RU" sz="2800" dirty="0" smtClean="0"/>
              <a:t> классов также будут проходить ВПР, как и раньше.</a:t>
            </a:r>
          </a:p>
          <a:p>
            <a:pPr marL="266700" indent="-266700">
              <a:buFont typeface="Wingdings" panose="05000000000000000000" pitchFamily="2" charset="2"/>
              <a:buChar char="§"/>
            </a:pPr>
            <a:r>
              <a:rPr lang="ru-RU" sz="2800" dirty="0" smtClean="0"/>
              <a:t>Даны разъяснения о правомерности проведения </a:t>
            </a:r>
            <a:r>
              <a:rPr lang="ru-RU" sz="2800" dirty="0" err="1" smtClean="0"/>
              <a:t>Рособрнадзором</a:t>
            </a:r>
            <a:r>
              <a:rPr lang="ru-RU" sz="2800" dirty="0" smtClean="0"/>
              <a:t> всероссийских проверочных работ</a:t>
            </a:r>
            <a:r>
              <a:rPr lang="ru-RU" sz="2800" dirty="0"/>
              <a:t>.</a:t>
            </a:r>
            <a:endParaRPr lang="ru-RU" sz="2800" dirty="0" smtClean="0"/>
          </a:p>
        </p:txBody>
      </p:sp>
      <p:pic>
        <p:nvPicPr>
          <p:cNvPr id="4" name="Picture 6" descr="ÐÐ°ÑÑÐ¸Ð½ÐºÐ¸ Ð¿Ð¾ Ð·Ð°Ð¿ÑÐ¾ÑÑ Ð²Ð¿Ñ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0"/>
            <a:ext cx="3360373" cy="1628800"/>
          </a:xfrm>
          <a:prstGeom prst="rect">
            <a:avLst/>
          </a:prstGeom>
          <a:noFill/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36460"/>
            <a:ext cx="3923928" cy="73973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Что нового с 01.09.2021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845734"/>
            <a:ext cx="8784976" cy="446358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ru-RU" dirty="0" smtClean="0"/>
              <a:t> </a:t>
            </a:r>
            <a:r>
              <a:rPr lang="ru-RU" dirty="0" smtClean="0">
                <a:solidFill>
                  <a:schemeClr val="tx1"/>
                </a:solidFill>
              </a:rPr>
              <a:t>с 1 сентября 2021 года вступает в силу новый порядок организации и осуществления образовательной деятельности по программам начального общего, основного общего и среднего общего образования;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</a:rPr>
              <a:t>  Министерством просвещения утверждены новые федеральные государственные образовательные стандарты начального общего и основного общего образования. Именно с 1 сентября 2022 года начнут действовать ФГОС в каждой школе, а обучающиеся, которые будут приняты на обучение в первые и пятые классы в 2022 году, будут учиться уже по обновленным ФГОС.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</a:rPr>
              <a:t> Учащихся школьных учреждений России ждут новые предметы, которых ранее в программе обучения не было. Так, с 1-го по 11-й класс школьники будут учить предмет под названием </a:t>
            </a:r>
            <a:r>
              <a:rPr lang="ru-RU" b="1" dirty="0" smtClean="0">
                <a:solidFill>
                  <a:schemeClr val="tx1"/>
                </a:solidFill>
              </a:rPr>
              <a:t>Личное развитие</a:t>
            </a:r>
            <a:r>
              <a:rPr lang="ru-RU" dirty="0" smtClean="0">
                <a:solidFill>
                  <a:schemeClr val="tx1"/>
                </a:solidFill>
              </a:rPr>
              <a:t>. </a:t>
            </a:r>
          </a:p>
          <a:p>
            <a:pPr marL="182563" indent="-182563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</a:rPr>
              <a:t>Помимо этого, с 1 сентября российские ученики, начиная с 5-го класса и выше, начнут изучать предмет </a:t>
            </a:r>
            <a:r>
              <a:rPr lang="ru-RU" b="1" dirty="0" smtClean="0">
                <a:solidFill>
                  <a:schemeClr val="tx1"/>
                </a:solidFill>
              </a:rPr>
              <a:t>Образование для общества</a:t>
            </a:r>
            <a:r>
              <a:rPr lang="ru-RU" dirty="0" smtClean="0">
                <a:solidFill>
                  <a:schemeClr val="tx1"/>
                </a:solidFill>
              </a:rPr>
              <a:t>. 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36208"/>
            <a:ext cx="3763239" cy="1340241"/>
          </a:xfrm>
          <a:prstGeom prst="rect">
            <a:avLst/>
          </a:prstGeom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4380" y="550520"/>
            <a:ext cx="7543800" cy="612617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Направление «Одаренные дети»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79512" y="1792332"/>
            <a:ext cx="4346768" cy="4588996"/>
          </a:xfrm>
        </p:spPr>
        <p:txBody>
          <a:bodyPr>
            <a:normAutofit fontScale="77500" lnSpcReduction="20000"/>
          </a:bodyPr>
          <a:lstStyle/>
          <a:p>
            <a:pPr algn="just" fontAlgn="base"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муниципальном этапе </a:t>
            </a:r>
            <a:r>
              <a:rPr lang="ru-RU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ВсОШ</a:t>
            </a: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приняло участие 328 школьников, 25 победителей которой участвовали в республиканском этапе. Призером Олимпиады стала Зайцева Елена, учащаяся 10  класса МБОУ «</a:t>
            </a:r>
            <a:r>
              <a:rPr lang="ru-RU" dirty="0" err="1" smtClean="0">
                <a:solidFill>
                  <a:schemeClr val="tx1"/>
                </a:solidFill>
              </a:rPr>
              <a:t>Тарбагатайская</a:t>
            </a:r>
            <a:r>
              <a:rPr lang="ru-RU" dirty="0" smtClean="0">
                <a:solidFill>
                  <a:schemeClr val="tx1"/>
                </a:solidFill>
              </a:rPr>
              <a:t> СОШ» по предмету «Русский язык», заняв третье место. (учитель </a:t>
            </a:r>
            <a:r>
              <a:rPr lang="ru-RU" dirty="0" err="1" smtClean="0">
                <a:solidFill>
                  <a:schemeClr val="tx1"/>
                </a:solidFill>
              </a:rPr>
              <a:t>Курдюкова</a:t>
            </a:r>
            <a:r>
              <a:rPr lang="ru-RU" dirty="0" smtClean="0">
                <a:solidFill>
                  <a:schemeClr val="tx1"/>
                </a:solidFill>
              </a:rPr>
              <a:t> Н.Л.)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tx1"/>
                </a:solidFill>
              </a:rPr>
              <a:t>В число десяти участников,  показавших наилучшие </a:t>
            </a: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результаты по РБ</a:t>
            </a:r>
            <a:r>
              <a:rPr lang="ru-RU" dirty="0" smtClean="0">
                <a:solidFill>
                  <a:schemeClr val="tx1"/>
                </a:solidFill>
              </a:rPr>
              <a:t> от МО «</a:t>
            </a:r>
            <a:r>
              <a:rPr lang="ru-RU" dirty="0" err="1" smtClean="0">
                <a:solidFill>
                  <a:schemeClr val="tx1"/>
                </a:solidFill>
              </a:rPr>
              <a:t>Тарбагатайский</a:t>
            </a:r>
            <a:r>
              <a:rPr lang="ru-RU" dirty="0" smtClean="0">
                <a:solidFill>
                  <a:schemeClr val="tx1"/>
                </a:solidFill>
              </a:rPr>
              <a:t> район» вошли 13 учеников  по предметам: русский язык, биология, обществознание, география, физическая культура, английский язык, Информационная культура личности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Районный этап Всероссийского конкурса</a:t>
            </a:r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учащихся общеобразовательных организаций </a:t>
            </a: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«Ученик года Бурятии – 2021»</a:t>
            </a:r>
            <a:r>
              <a:rPr lang="ru-RU" dirty="0" smtClean="0">
                <a:solidFill>
                  <a:schemeClr val="tx1"/>
                </a:solidFill>
              </a:rPr>
              <a:t>. Победителем конкурса «Ученик года-2021» стала Елена Зайцева, ученица 10 класса МБОУ «Тарбагатайская СОШ».  </a:t>
            </a: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финале республиканского этапа </a:t>
            </a:r>
            <a:r>
              <a:rPr lang="ru-RU" dirty="0" smtClean="0">
                <a:solidFill>
                  <a:schemeClr val="tx1"/>
                </a:solidFill>
              </a:rPr>
              <a:t>Всероссийского конкурса учащихся общеобразовательных учреждений </a:t>
            </a: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«Ученик года Бурятии - 2021»  </a:t>
            </a:r>
            <a:r>
              <a:rPr lang="ru-RU" dirty="0" smtClean="0">
                <a:solidFill>
                  <a:schemeClr val="tx1"/>
                </a:solidFill>
              </a:rPr>
              <a:t>Елена удостоена Диплома финалиста.</a:t>
            </a:r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663440" y="1845737"/>
            <a:ext cx="4029032" cy="1871296"/>
          </a:xfrm>
        </p:spPr>
        <p:txBody>
          <a:bodyPr>
            <a:normAutofit fontScale="77500" lnSpcReduction="20000"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Региональный конкурс по функциональной грамотности  среди обучающихся 5-х классов </a:t>
            </a:r>
            <a:r>
              <a:rPr lang="ru-RU" dirty="0" smtClean="0">
                <a:solidFill>
                  <a:schemeClr val="tx1"/>
                </a:solidFill>
              </a:rPr>
              <a:t>в рамках проекта «Путешествие Ирбиса по Бурятии» приняло участие 119 школьников, 6 из которых стали победителями данного конкурса стали (награждены дипломами МО и Н РБ) 5 человек из МБОО «Заводская СОШ» и 1 человек из МБОУ «</a:t>
            </a:r>
            <a:r>
              <a:rPr lang="ru-RU" dirty="0" err="1" smtClean="0">
                <a:solidFill>
                  <a:schemeClr val="tx1"/>
                </a:solidFill>
              </a:rPr>
              <a:t>Пестеревская</a:t>
            </a:r>
            <a:r>
              <a:rPr lang="ru-RU" dirty="0" smtClean="0">
                <a:solidFill>
                  <a:schemeClr val="tx1"/>
                </a:solidFill>
              </a:rPr>
              <a:t> ООШ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Picture 2" descr="image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63440" y="3573016"/>
            <a:ext cx="4029032" cy="2672855"/>
          </a:xfrm>
          <a:prstGeom prst="rect">
            <a:avLst/>
          </a:prstGeom>
          <a:noFill/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До 1 сентября 2021 года образовательные организации </a:t>
            </a:r>
            <a:r>
              <a:rPr lang="ru-RU" sz="2800" u="sng" dirty="0" smtClean="0">
                <a:solidFill>
                  <a:schemeClr val="tx1"/>
                </a:solidFill>
                <a:hlinkClick r:id="rId2"/>
              </a:rPr>
              <a:t>должны</a:t>
            </a:r>
            <a:r>
              <a:rPr lang="ru-RU" sz="2800" dirty="0" smtClean="0">
                <a:solidFill>
                  <a:schemeClr val="tx1"/>
                </a:solidFill>
              </a:rPr>
              <a:t> (если еще не сделали этого) утвердить примерные рабочие программы воспитания и примерный календарный план воспитательной работы и включить их в свои образовательные программы. Использование Примерной программы воспитания позволит каждой образовательной организации, взяв за основу содержание основных ее разделов, разработать свою программу, приемлемую для своей школы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869604" y="548680"/>
            <a:ext cx="38715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/>
              <a:t>Программа </a:t>
            </a:r>
            <a:r>
              <a:rPr lang="ru-RU" sz="2800" b="1" dirty="0"/>
              <a:t>воспитания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27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58299" y="1988840"/>
            <a:ext cx="4062164" cy="2647862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5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Численность юнармейцев в районе на конец учебного  года составила 113 детей</a:t>
            </a:r>
            <a:r>
              <a:rPr lang="ru-RU" sz="5600" dirty="0" smtClean="0"/>
              <a:t> </a:t>
            </a:r>
          </a:p>
          <a:p>
            <a:pPr>
              <a:buNone/>
            </a:pPr>
            <a:r>
              <a:rPr lang="ru-RU" sz="5600" dirty="0" smtClean="0">
                <a:solidFill>
                  <a:schemeClr val="tx1"/>
                </a:solidFill>
              </a:rPr>
              <a:t>МБОО «Заводская СОШ», </a:t>
            </a:r>
          </a:p>
          <a:p>
            <a:pPr>
              <a:buNone/>
            </a:pPr>
            <a:r>
              <a:rPr lang="ru-RU" sz="5600" dirty="0" smtClean="0">
                <a:solidFill>
                  <a:schemeClr val="tx1"/>
                </a:solidFill>
              </a:rPr>
              <a:t>МБОУ «</a:t>
            </a:r>
            <a:r>
              <a:rPr lang="ru-RU" sz="5600" dirty="0" err="1" smtClean="0">
                <a:solidFill>
                  <a:schemeClr val="tx1"/>
                </a:solidFill>
              </a:rPr>
              <a:t>Нижнесаянтуйская</a:t>
            </a:r>
            <a:r>
              <a:rPr lang="ru-RU" sz="5600" dirty="0" smtClean="0">
                <a:solidFill>
                  <a:schemeClr val="tx1"/>
                </a:solidFill>
              </a:rPr>
              <a:t> СОШ»,</a:t>
            </a:r>
          </a:p>
          <a:p>
            <a:pPr>
              <a:buNone/>
            </a:pPr>
            <a:r>
              <a:rPr lang="ru-RU" sz="5600" dirty="0" smtClean="0">
                <a:solidFill>
                  <a:schemeClr val="tx1"/>
                </a:solidFill>
              </a:rPr>
              <a:t> МБОУ «</a:t>
            </a:r>
            <a:r>
              <a:rPr lang="ru-RU" sz="5600" dirty="0" err="1" smtClean="0">
                <a:solidFill>
                  <a:schemeClr val="tx1"/>
                </a:solidFill>
              </a:rPr>
              <a:t>Селенгинская</a:t>
            </a:r>
            <a:r>
              <a:rPr lang="ru-RU" sz="5600" dirty="0" smtClean="0">
                <a:solidFill>
                  <a:schemeClr val="tx1"/>
                </a:solidFill>
              </a:rPr>
              <a:t> СОШ», </a:t>
            </a:r>
          </a:p>
          <a:p>
            <a:pPr>
              <a:buNone/>
            </a:pPr>
            <a:r>
              <a:rPr lang="ru-RU" sz="5600" dirty="0" smtClean="0">
                <a:solidFill>
                  <a:schemeClr val="tx1"/>
                </a:solidFill>
              </a:rPr>
              <a:t>МБОУ «</a:t>
            </a:r>
            <a:r>
              <a:rPr lang="ru-RU" sz="5600" dirty="0" err="1" smtClean="0">
                <a:solidFill>
                  <a:schemeClr val="tx1"/>
                </a:solidFill>
              </a:rPr>
              <a:t>Тарбагатайская</a:t>
            </a:r>
            <a:r>
              <a:rPr lang="ru-RU" sz="5600" dirty="0" smtClean="0">
                <a:solidFill>
                  <a:schemeClr val="tx1"/>
                </a:solidFill>
              </a:rPr>
              <a:t> СОШ», </a:t>
            </a:r>
          </a:p>
          <a:p>
            <a:pPr>
              <a:buNone/>
            </a:pPr>
            <a:r>
              <a:rPr lang="ru-RU" sz="5600" dirty="0" smtClean="0">
                <a:solidFill>
                  <a:schemeClr val="tx1"/>
                </a:solidFill>
              </a:rPr>
              <a:t>МБУ ДО «ЦДОД «Радуга талантов»  филиал Нижний </a:t>
            </a:r>
            <a:r>
              <a:rPr lang="ru-RU" sz="5600" dirty="0" err="1" smtClean="0">
                <a:solidFill>
                  <a:schemeClr val="tx1"/>
                </a:solidFill>
              </a:rPr>
              <a:t>Саянтуй</a:t>
            </a:r>
            <a:r>
              <a:rPr lang="ru-RU" dirty="0" smtClean="0">
                <a:solidFill>
                  <a:schemeClr val="tx1"/>
                </a:solidFill>
              </a:rPr>
              <a:t>).  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355976" y="1988840"/>
            <a:ext cx="4590418" cy="4508154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5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сайте РДШ зарегистрировано всего  259 человек </a:t>
            </a:r>
          </a:p>
          <a:p>
            <a:pPr>
              <a:buNone/>
            </a:pPr>
            <a:r>
              <a:rPr lang="ru-RU" sz="5600" dirty="0" smtClean="0">
                <a:solidFill>
                  <a:schemeClr val="tx1"/>
                </a:solidFill>
              </a:rPr>
              <a:t>МБОО «Заводская СОШ» (рук. Дементьева Татьяна Геннадьевна), </a:t>
            </a:r>
          </a:p>
          <a:p>
            <a:pPr>
              <a:buNone/>
            </a:pPr>
            <a:r>
              <a:rPr lang="ru-RU" sz="5600" dirty="0" smtClean="0">
                <a:solidFill>
                  <a:schemeClr val="tx1"/>
                </a:solidFill>
              </a:rPr>
              <a:t> МБОУ «</a:t>
            </a:r>
            <a:r>
              <a:rPr lang="ru-RU" sz="5600" dirty="0" err="1" smtClean="0">
                <a:solidFill>
                  <a:schemeClr val="tx1"/>
                </a:solidFill>
              </a:rPr>
              <a:t>Нижнесаянтуйская</a:t>
            </a:r>
            <a:r>
              <a:rPr lang="ru-RU" sz="5600" dirty="0" smtClean="0">
                <a:solidFill>
                  <a:schemeClr val="tx1"/>
                </a:solidFill>
              </a:rPr>
              <a:t> СОШ» (рук. Михалева Людмила Александровна),</a:t>
            </a:r>
          </a:p>
          <a:p>
            <a:pPr>
              <a:buNone/>
            </a:pPr>
            <a:r>
              <a:rPr lang="ru-RU" sz="5600" dirty="0" smtClean="0">
                <a:solidFill>
                  <a:schemeClr val="tx1"/>
                </a:solidFill>
              </a:rPr>
              <a:t> МБОУ «</a:t>
            </a:r>
            <a:r>
              <a:rPr lang="ru-RU" sz="5600" dirty="0" err="1" smtClean="0">
                <a:solidFill>
                  <a:schemeClr val="tx1"/>
                </a:solidFill>
              </a:rPr>
              <a:t>Пестеревская</a:t>
            </a:r>
            <a:r>
              <a:rPr lang="ru-RU" sz="5600" dirty="0" smtClean="0">
                <a:solidFill>
                  <a:schemeClr val="tx1"/>
                </a:solidFill>
              </a:rPr>
              <a:t> ООШ» (рук. </a:t>
            </a:r>
            <a:r>
              <a:rPr lang="ru-RU" sz="5600" dirty="0" err="1" smtClean="0">
                <a:solidFill>
                  <a:schemeClr val="tx1"/>
                </a:solidFill>
              </a:rPr>
              <a:t>Курдюкова</a:t>
            </a:r>
            <a:r>
              <a:rPr lang="ru-RU" sz="5600" dirty="0" smtClean="0">
                <a:solidFill>
                  <a:schemeClr val="tx1"/>
                </a:solidFill>
              </a:rPr>
              <a:t> Светлана Павловна),</a:t>
            </a:r>
          </a:p>
          <a:p>
            <a:pPr>
              <a:buNone/>
            </a:pPr>
            <a:r>
              <a:rPr lang="ru-RU" sz="5600" dirty="0" smtClean="0">
                <a:solidFill>
                  <a:schemeClr val="tx1"/>
                </a:solidFill>
              </a:rPr>
              <a:t> МБОУ «</a:t>
            </a:r>
            <a:r>
              <a:rPr lang="ru-RU" sz="5600" dirty="0" err="1" smtClean="0">
                <a:solidFill>
                  <a:schemeClr val="tx1"/>
                </a:solidFill>
              </a:rPr>
              <a:t>Селенгинская</a:t>
            </a:r>
            <a:r>
              <a:rPr lang="ru-RU" sz="5600" dirty="0" smtClean="0">
                <a:solidFill>
                  <a:schemeClr val="tx1"/>
                </a:solidFill>
              </a:rPr>
              <a:t> СОШ» (рук. Чеботарева Ольга Ильинична), </a:t>
            </a:r>
          </a:p>
          <a:p>
            <a:pPr>
              <a:buNone/>
            </a:pPr>
            <a:r>
              <a:rPr lang="ru-RU" sz="5600" dirty="0" smtClean="0">
                <a:solidFill>
                  <a:schemeClr val="tx1"/>
                </a:solidFill>
              </a:rPr>
              <a:t>МБОУ «</a:t>
            </a:r>
            <a:r>
              <a:rPr lang="ru-RU" sz="5600" dirty="0" err="1" smtClean="0">
                <a:solidFill>
                  <a:schemeClr val="tx1"/>
                </a:solidFill>
              </a:rPr>
              <a:t>Тарбагатайская</a:t>
            </a:r>
            <a:r>
              <a:rPr lang="ru-RU" sz="5600" dirty="0" smtClean="0">
                <a:solidFill>
                  <a:schemeClr val="tx1"/>
                </a:solidFill>
              </a:rPr>
              <a:t> СОШ» (рук. </a:t>
            </a:r>
            <a:r>
              <a:rPr lang="ru-RU" sz="5600" dirty="0" err="1" smtClean="0">
                <a:solidFill>
                  <a:schemeClr val="tx1"/>
                </a:solidFill>
              </a:rPr>
              <a:t>Каргопольцева</a:t>
            </a:r>
            <a:r>
              <a:rPr lang="ru-RU" sz="5600" dirty="0" smtClean="0">
                <a:solidFill>
                  <a:schemeClr val="tx1"/>
                </a:solidFill>
              </a:rPr>
              <a:t> Татьяна Викторовна), </a:t>
            </a:r>
          </a:p>
          <a:p>
            <a:pPr>
              <a:buNone/>
            </a:pPr>
            <a:r>
              <a:rPr lang="ru-RU" sz="5600" dirty="0" smtClean="0">
                <a:solidFill>
                  <a:schemeClr val="tx1"/>
                </a:solidFill>
              </a:rPr>
              <a:t>МБОУ «</a:t>
            </a:r>
            <a:r>
              <a:rPr lang="ru-RU" sz="5600" dirty="0" err="1" smtClean="0">
                <a:solidFill>
                  <a:schemeClr val="tx1"/>
                </a:solidFill>
              </a:rPr>
              <a:t>Куйтунская</a:t>
            </a:r>
            <a:r>
              <a:rPr lang="ru-RU" sz="5600" dirty="0" smtClean="0">
                <a:solidFill>
                  <a:schemeClr val="tx1"/>
                </a:solidFill>
              </a:rPr>
              <a:t> ООШ» (рук. Родионова Наталья Петровна), </a:t>
            </a:r>
          </a:p>
          <a:p>
            <a:pPr>
              <a:buNone/>
            </a:pPr>
            <a:r>
              <a:rPr lang="ru-RU" sz="5600" dirty="0" smtClean="0">
                <a:solidFill>
                  <a:schemeClr val="tx1"/>
                </a:solidFill>
              </a:rPr>
              <a:t>МБУ ДО «ЦДОД «Радуга талантов»  (рук. </a:t>
            </a:r>
            <a:r>
              <a:rPr lang="ru-RU" sz="5600" dirty="0" err="1" smtClean="0">
                <a:solidFill>
                  <a:schemeClr val="tx1"/>
                </a:solidFill>
              </a:rPr>
              <a:t>Перевалова</a:t>
            </a:r>
            <a:r>
              <a:rPr lang="ru-RU" sz="5600" dirty="0" smtClean="0">
                <a:solidFill>
                  <a:schemeClr val="tx1"/>
                </a:solidFill>
              </a:rPr>
              <a:t> Ангелина Георгиевна)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5" name="Picture 2" descr="image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1121" y="-20459"/>
            <a:ext cx="6734155" cy="1752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https://tsdod.buryatschool.ru/upload/buryasctsdod_new/images/big/11/e9/11e9bdc38ef83a993017db6fe110bbc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117659"/>
            <a:ext cx="3011626" cy="22587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28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997512" cy="1450757"/>
          </a:xfrm>
        </p:spPr>
        <p:txBody>
          <a:bodyPr>
            <a:normAutofit/>
          </a:bodyPr>
          <a:lstStyle/>
          <a:p>
            <a:pPr algn="ctr"/>
            <a:r>
              <a:rPr lang="ru-RU" sz="1600" b="1" i="1" dirty="0" smtClean="0"/>
              <a:t>Муниципальная программа </a:t>
            </a:r>
            <a:r>
              <a:rPr lang="ru-RU" sz="1600" b="1" i="1" dirty="0" smtClean="0"/>
              <a:t>«Профилактика преступлений и иных правонарушений в </a:t>
            </a:r>
            <a:r>
              <a:rPr lang="ru-RU" sz="1600" b="1" i="1" dirty="0" err="1" smtClean="0"/>
              <a:t>Тарбагатайском</a:t>
            </a:r>
            <a:r>
              <a:rPr lang="ru-RU" sz="1600" b="1" i="1" dirty="0" smtClean="0"/>
              <a:t> районе на 2020-2023 годы</a:t>
            </a:r>
            <a:r>
              <a:rPr lang="ru-RU" sz="1600" b="1" i="1" dirty="0" smtClean="0"/>
              <a:t>»,</a:t>
            </a:r>
            <a:br>
              <a:rPr lang="ru-RU" sz="1600" b="1" i="1" dirty="0" smtClean="0"/>
            </a:br>
            <a:r>
              <a:rPr lang="ru-RU" sz="1600" b="1" i="1" dirty="0" smtClean="0"/>
              <a:t> Комплексный межведомственный план </a:t>
            </a:r>
            <a:r>
              <a:rPr lang="ru-RU" sz="1600" b="1" i="1" dirty="0" smtClean="0"/>
              <a:t>мероприятий по предупреждению безнадзорности, правонарушений, преступлений несовершеннолетних и защите их прав МО «</a:t>
            </a:r>
            <a:r>
              <a:rPr lang="ru-RU" sz="1600" b="1" i="1" dirty="0" err="1" smtClean="0"/>
              <a:t>Тарбагатайский</a:t>
            </a:r>
            <a:r>
              <a:rPr lang="ru-RU" sz="1600" b="1" i="1" dirty="0" smtClean="0"/>
              <a:t> район» на 2020 год.</a:t>
            </a:r>
            <a:endParaRPr lang="ru-RU" sz="1600" b="1" i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Учет несовершеннолетних </a:t>
            </a:r>
            <a:r>
              <a:rPr lang="ru-RU" dirty="0" smtClean="0"/>
              <a:t>7-18  лет, длительное время не посещающие занятия в школах без уважительных </a:t>
            </a:r>
            <a:r>
              <a:rPr lang="ru-RU" dirty="0" smtClean="0"/>
              <a:t>причин</a:t>
            </a:r>
          </a:p>
          <a:p>
            <a:r>
              <a:rPr lang="ru-RU" dirty="0" smtClean="0"/>
              <a:t>Учет случаев </a:t>
            </a:r>
            <a:r>
              <a:rPr lang="ru-RU" dirty="0" smtClean="0"/>
              <a:t>самовольного  </a:t>
            </a:r>
            <a:r>
              <a:rPr lang="ru-RU" dirty="0" smtClean="0"/>
              <a:t>ухода</a:t>
            </a:r>
          </a:p>
          <a:p>
            <a:r>
              <a:rPr lang="ru-RU" dirty="0" smtClean="0"/>
              <a:t>Профилактика </a:t>
            </a:r>
            <a:r>
              <a:rPr lang="ru-RU" dirty="0" smtClean="0"/>
              <a:t>кризисных состояний и суицидов среди </a:t>
            </a:r>
            <a:r>
              <a:rPr lang="ru-RU" dirty="0" smtClean="0"/>
              <a:t>несовершеннолетних. 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ru-RU" dirty="0" err="1" smtClean="0"/>
              <a:t>Антинаркотическая</a:t>
            </a:r>
            <a:r>
              <a:rPr lang="ru-RU" dirty="0" smtClean="0"/>
              <a:t> профилактика </a:t>
            </a:r>
            <a:r>
              <a:rPr lang="ru-RU" dirty="0" err="1" smtClean="0"/>
              <a:t>ассоциальных</a:t>
            </a:r>
            <a:r>
              <a:rPr lang="ru-RU" dirty="0" smtClean="0"/>
              <a:t> </a:t>
            </a:r>
            <a:r>
              <a:rPr lang="ru-RU" dirty="0" smtClean="0"/>
              <a:t>явлений</a:t>
            </a:r>
          </a:p>
          <a:p>
            <a:r>
              <a:rPr lang="ru-RU" dirty="0" smtClean="0"/>
              <a:t>Профилактическая работа </a:t>
            </a:r>
            <a:r>
              <a:rPr lang="ru-RU" dirty="0" smtClean="0"/>
              <a:t>по предупреждению дорожно-транспортного травматизма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29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По инициативе Президента РФ В.В.Путина с 1 сентября классные руководители начали ежемесячно получать дополнительную выплату за классное руководство в размере 5 тыс. руб., при этом сохранились все ранее установленные региональные выплаты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68921" y="692696"/>
            <a:ext cx="3734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/>
              <a:t>Классное </a:t>
            </a:r>
            <a:r>
              <a:rPr lang="ru-RU" sz="2800" b="1" dirty="0"/>
              <a:t>руководство 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30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60237" y="260648"/>
            <a:ext cx="5504251" cy="6480720"/>
          </a:xfrm>
        </p:spPr>
        <p:txBody>
          <a:bodyPr>
            <a:normAutofit/>
          </a:bodyPr>
          <a:lstStyle/>
          <a:p>
            <a:pPr algn="just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Финал республиканского конкурса педагогического мастерства «Самый классный </a:t>
            </a:r>
            <a:r>
              <a:rPr lang="ru-RU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классный</a:t>
            </a: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r>
              <a:rPr lang="ru-RU" dirty="0" smtClean="0">
                <a:solidFill>
                  <a:schemeClr val="tx1"/>
                </a:solidFill>
              </a:rPr>
              <a:t>.   От района  выступала  Жданова Дарья Юрьевна, классный руководитель МБОУ «</a:t>
            </a:r>
            <a:r>
              <a:rPr lang="ru-RU" dirty="0" err="1" smtClean="0">
                <a:solidFill>
                  <a:schemeClr val="tx1"/>
                </a:solidFill>
              </a:rPr>
              <a:t>Нижнесаянтуйская</a:t>
            </a:r>
            <a:r>
              <a:rPr lang="ru-RU" dirty="0" smtClean="0">
                <a:solidFill>
                  <a:schemeClr val="tx1"/>
                </a:solidFill>
              </a:rPr>
              <a:t>  СОШ». Награждена Дипломом финалиста республиканского конкурса педагогического мастерства «Самый классный </a:t>
            </a:r>
            <a:r>
              <a:rPr lang="ru-RU" dirty="0" err="1" smtClean="0">
                <a:solidFill>
                  <a:schemeClr val="tx1"/>
                </a:solidFill>
              </a:rPr>
              <a:t>классный</a:t>
            </a:r>
            <a:r>
              <a:rPr lang="ru-RU" dirty="0" smtClean="0">
                <a:solidFill>
                  <a:schemeClr val="tx1"/>
                </a:solidFill>
              </a:rPr>
              <a:t>». </a:t>
            </a:r>
          </a:p>
          <a:p>
            <a:pPr algn="just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республиканском этапе Всероссийского конкурса педагогических работников  «Воспитать человека - 2020» </a:t>
            </a:r>
            <a:r>
              <a:rPr lang="ru-RU" dirty="0" smtClean="0">
                <a:solidFill>
                  <a:schemeClr val="tx1"/>
                </a:solidFill>
              </a:rPr>
              <a:t>Тарбагатайский район представляла </a:t>
            </a:r>
            <a:r>
              <a:rPr lang="ru-RU" dirty="0" err="1" smtClean="0">
                <a:solidFill>
                  <a:schemeClr val="tx1"/>
                </a:solidFill>
              </a:rPr>
              <a:t>Ербатхаева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О.Д.,учитель</a:t>
            </a:r>
            <a:r>
              <a:rPr lang="ru-RU" dirty="0" smtClean="0">
                <a:solidFill>
                  <a:schemeClr val="tx1"/>
                </a:solidFill>
              </a:rPr>
              <a:t> математики МБОУ «</a:t>
            </a:r>
            <a:r>
              <a:rPr lang="ru-RU" dirty="0" err="1" smtClean="0">
                <a:solidFill>
                  <a:schemeClr val="tx1"/>
                </a:solidFill>
              </a:rPr>
              <a:t>Селенгинская</a:t>
            </a:r>
            <a:r>
              <a:rPr lang="ru-RU" dirty="0" smtClean="0">
                <a:solidFill>
                  <a:schemeClr val="tx1"/>
                </a:solidFill>
              </a:rPr>
              <a:t> СОШ». По итогам конкурса участница вошла в первую десятку и награждена Дипломом Министерства образования и науки Республики Бурятия</a:t>
            </a:r>
          </a:p>
          <a:p>
            <a:pPr algn="just"/>
            <a:r>
              <a:rPr lang="ru-RU" dirty="0" smtClean="0">
                <a:solidFill>
                  <a:schemeClr val="tx1"/>
                </a:solidFill>
              </a:rPr>
              <a:t>21 классный руководитель стал участником </a:t>
            </a: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Всероссийского дистанционного конкурса среди классных руководителей </a:t>
            </a:r>
            <a:r>
              <a:rPr lang="ru-RU" dirty="0" smtClean="0">
                <a:solidFill>
                  <a:schemeClr val="tx1"/>
                </a:solidFill>
              </a:rPr>
              <a:t>на лучшие методические разработки воспитательных мероприятий.</a:t>
            </a:r>
          </a:p>
          <a:p>
            <a:endParaRPr lang="ru-RU" dirty="0"/>
          </a:p>
        </p:txBody>
      </p:sp>
      <p:pic>
        <p:nvPicPr>
          <p:cNvPr id="6" name="Рисунок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6275" y="1268761"/>
            <a:ext cx="2791484" cy="352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31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51519" y="1916832"/>
            <a:ext cx="5457463" cy="417646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x-none" dirty="0" smtClean="0"/>
              <a:t> </a:t>
            </a:r>
            <a:r>
              <a:rPr lang="x-none" sz="2200" dirty="0" smtClean="0">
                <a:solidFill>
                  <a:schemeClr val="tx1"/>
                </a:solidFill>
              </a:rPr>
              <a:t>Дополнительное образование реализуется в 20 учреждениях: </a:t>
            </a:r>
            <a:endParaRPr lang="ru-RU" sz="2200" dirty="0" smtClean="0">
              <a:solidFill>
                <a:schemeClr val="tx1"/>
              </a:solidFill>
            </a:endParaRPr>
          </a:p>
          <a:p>
            <a:pPr marL="266700" indent="-266700">
              <a:buFont typeface="Wingdings" panose="05000000000000000000" pitchFamily="2" charset="2"/>
              <a:buChar char="§"/>
            </a:pPr>
            <a:r>
              <a:rPr lang="ru-RU" sz="2200" dirty="0" smtClean="0">
                <a:solidFill>
                  <a:schemeClr val="tx1"/>
                </a:solidFill>
              </a:rPr>
              <a:t>в 2</a:t>
            </a:r>
            <a:r>
              <a:rPr lang="x-none" sz="2200" dirty="0" smtClean="0">
                <a:solidFill>
                  <a:schemeClr val="tx1"/>
                </a:solidFill>
              </a:rPr>
              <a:t> организациях дополнительного образования,  </a:t>
            </a:r>
            <a:endParaRPr lang="ru-RU" sz="2200" dirty="0" smtClean="0">
              <a:solidFill>
                <a:schemeClr val="tx1"/>
              </a:solidFill>
            </a:endParaRPr>
          </a:p>
          <a:p>
            <a:pPr marL="266700" indent="-266700">
              <a:buFont typeface="Wingdings" panose="05000000000000000000" pitchFamily="2" charset="2"/>
              <a:buChar char="§"/>
            </a:pPr>
            <a:r>
              <a:rPr lang="ru-RU" sz="2200" dirty="0" smtClean="0">
                <a:solidFill>
                  <a:schemeClr val="tx1"/>
                </a:solidFill>
              </a:rPr>
              <a:t>в 13 </a:t>
            </a:r>
            <a:r>
              <a:rPr lang="x-none" sz="2200" dirty="0" smtClean="0">
                <a:solidFill>
                  <a:schemeClr val="tx1"/>
                </a:solidFill>
              </a:rPr>
              <a:t>школах, </a:t>
            </a:r>
            <a:endParaRPr lang="ru-RU" sz="2200" dirty="0" smtClean="0">
              <a:solidFill>
                <a:schemeClr val="tx1"/>
              </a:solidFill>
            </a:endParaRPr>
          </a:p>
          <a:p>
            <a:pPr marL="266700" indent="-266700">
              <a:buFont typeface="Wingdings" panose="05000000000000000000" pitchFamily="2" charset="2"/>
              <a:buChar char="§"/>
            </a:pPr>
            <a:r>
              <a:rPr lang="ru-RU" sz="2200" dirty="0" smtClean="0">
                <a:solidFill>
                  <a:schemeClr val="tx1"/>
                </a:solidFill>
              </a:rPr>
              <a:t>5</a:t>
            </a:r>
            <a:r>
              <a:rPr lang="x-none" sz="2200" dirty="0" smtClean="0">
                <a:solidFill>
                  <a:schemeClr val="tx1"/>
                </a:solidFill>
              </a:rPr>
              <a:t> дошкольных учреждениях. </a:t>
            </a:r>
            <a:endParaRPr lang="ru-RU" sz="2200" dirty="0" smtClean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x-none" sz="2200" dirty="0" smtClean="0">
                <a:solidFill>
                  <a:schemeClr val="tx1"/>
                </a:solidFill>
              </a:rPr>
              <a:t>В 2021 году по данным Росстата в районе проживает 4474 человека в возрасте с 5 до 18 лет.</a:t>
            </a:r>
            <a:endParaRPr lang="ru-RU" sz="2200" dirty="0" smtClean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x-none" sz="2200" dirty="0" smtClean="0">
                <a:solidFill>
                  <a:schemeClr val="tx1"/>
                </a:solidFill>
              </a:rPr>
              <a:t>Фактический охват на 01.07. 2021 года составляет  3161 детей (63,8%) от числа проживающих  (4474).</a:t>
            </a:r>
            <a:endParaRPr lang="ru-RU" sz="2200" dirty="0" smtClean="0">
              <a:solidFill>
                <a:schemeClr val="tx1"/>
              </a:solidFill>
            </a:endParaRPr>
          </a:p>
          <a:p>
            <a:pPr algn="just"/>
            <a:r>
              <a:rPr lang="x-none" sz="2200" dirty="0" smtClean="0">
                <a:solidFill>
                  <a:schemeClr val="tx1"/>
                </a:solidFill>
              </a:rPr>
              <a:t>На сайте  «Навигатор системы дополнительного образования Бурятии» опубликована 171 программа. </a:t>
            </a:r>
            <a:endParaRPr lang="ru-RU" sz="2200" dirty="0" smtClean="0">
              <a:solidFill>
                <a:schemeClr val="tx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796136" y="2420888"/>
            <a:ext cx="2952328" cy="2592288"/>
          </a:xfrm>
          <a:prstGeom prst="roundRect">
            <a:avLst/>
          </a:prstGeom>
          <a:blipFill>
            <a:blip r:embed="rId2" cstate="print">
              <a:extLst/>
            </a:blip>
            <a:srcRect/>
            <a:stretch>
              <a:fillRect t="-12000" b="-12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" name="Прямоугольник 1"/>
          <p:cNvSpPr/>
          <p:nvPr/>
        </p:nvSpPr>
        <p:spPr>
          <a:xfrm>
            <a:off x="683568" y="548680"/>
            <a:ext cx="50254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x-none" sz="2800" b="1" dirty="0"/>
              <a:t>Дополнительное образование </a:t>
            </a:r>
            <a:endParaRPr lang="ru-RU" sz="2800" b="1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32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Индикатором качества работы является успешное участие воспитанников в районных, республиканских мероприятиях. </a:t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II</a:t>
            </a:r>
            <a:r>
              <a:rPr lang="ru-RU" dirty="0" smtClean="0"/>
              <a:t> место в  номинации «Этнография» Всероссийского конкурса исследовательских краеведческих работ обучающихся «Отечество» заняла  Гребенщикова </a:t>
            </a:r>
            <a:r>
              <a:rPr lang="ru-RU" dirty="0" smtClean="0"/>
              <a:t>Кристина</a:t>
            </a:r>
            <a:endParaRPr lang="ru-RU" dirty="0" smtClean="0"/>
          </a:p>
          <a:p>
            <a:r>
              <a:rPr lang="ru-RU" dirty="0" smtClean="0"/>
              <a:t>2 место </a:t>
            </a:r>
            <a:r>
              <a:rPr lang="ru-RU" dirty="0" err="1" smtClean="0"/>
              <a:t>Сластина</a:t>
            </a:r>
            <a:r>
              <a:rPr lang="ru-RU" dirty="0" smtClean="0"/>
              <a:t> Анастасия </a:t>
            </a:r>
            <a:r>
              <a:rPr lang="ru-RU" dirty="0" smtClean="0"/>
              <a:t> финальный </a:t>
            </a:r>
            <a:r>
              <a:rPr lang="ru-RU" dirty="0" smtClean="0"/>
              <a:t>этап V Республиканского конкурса юных туристов «С рюкзаком по родному краю».. </a:t>
            </a:r>
          </a:p>
          <a:p>
            <a:r>
              <a:rPr lang="ru-RU" dirty="0" smtClean="0"/>
              <a:t>дипломом </a:t>
            </a:r>
            <a:r>
              <a:rPr lang="en-US" dirty="0" smtClean="0"/>
              <a:t>III</a:t>
            </a:r>
            <a:r>
              <a:rPr lang="ru-RU" dirty="0" smtClean="0"/>
              <a:t> степени воспитанники старшей группы детского хореографического ансамбля «Реверанс </a:t>
            </a:r>
            <a:r>
              <a:rPr lang="ru-RU" dirty="0" smtClean="0"/>
              <a:t>на </a:t>
            </a:r>
            <a:r>
              <a:rPr lang="en-US" dirty="0" smtClean="0"/>
              <a:t>VI</a:t>
            </a:r>
            <a:r>
              <a:rPr lang="ru-RU" dirty="0" smtClean="0"/>
              <a:t> Всероссийского патриотического  конкурса  «Сыны и дочери Отечества», который проводит АНО Центр ресурсов «Р.О.С.Т.О.К» при поддержке Министерства обороны Российской Федерации. </a:t>
            </a:r>
          </a:p>
          <a:p>
            <a:r>
              <a:rPr lang="ru-RU" dirty="0" smtClean="0"/>
              <a:t>хореографический ансамбль "Реверанс" стал лауреатом  </a:t>
            </a:r>
            <a:r>
              <a:rPr lang="en-US" dirty="0" smtClean="0"/>
              <a:t>I </a:t>
            </a:r>
            <a:r>
              <a:rPr lang="ru-RU" dirty="0" smtClean="0"/>
              <a:t>степени Международного многожанрового конкурса-фестиваля в области исполнительского искусства «Ярмарка культур» и  Международного зарубежного фестиваля-конкурса танцевального искусства «Бразильский карнавал», </a:t>
            </a:r>
          </a:p>
          <a:p>
            <a:r>
              <a:rPr lang="ru-RU" dirty="0" smtClean="0"/>
              <a:t>122 учащихся ДЮСШ приняли  участие в Республиканских и других соревнованиях с выездом за пределы </a:t>
            </a:r>
            <a:r>
              <a:rPr lang="ru-RU" dirty="0" err="1" smtClean="0"/>
              <a:t>Тарбагатайского</a:t>
            </a:r>
            <a:r>
              <a:rPr lang="ru-RU" dirty="0" smtClean="0"/>
              <a:t> района, где заняли 40призовых мест.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 smtClean="0"/>
              <a:t>период пандемии также были проведены два </a:t>
            </a:r>
            <a:r>
              <a:rPr lang="ru-RU" dirty="0" err="1" smtClean="0"/>
              <a:t>онлайн</a:t>
            </a:r>
            <a:r>
              <a:rPr lang="ru-RU" dirty="0" smtClean="0"/>
              <a:t> конкурсы по шахматам, с охватом 150 учащихся. </a:t>
            </a:r>
          </a:p>
          <a:p>
            <a:r>
              <a:rPr lang="ru-RU" dirty="0" smtClean="0"/>
              <a:t>Охват учащихся спортивно-массовыми и оздоровительными мероприятиями в течение учебного года составил более 1574 школьников нашего района 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33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845734"/>
            <a:ext cx="8568951" cy="4023360"/>
          </a:xfrm>
        </p:spPr>
        <p:txBody>
          <a:bodyPr>
            <a:normAutofit fontScale="92500" lnSpcReduction="10000"/>
          </a:bodyPr>
          <a:lstStyle/>
          <a:p>
            <a:pPr marL="266700" indent="-266700">
              <a:buFont typeface="Wingdings" panose="05000000000000000000" pitchFamily="2" charset="2"/>
              <a:buChar char="§"/>
            </a:pPr>
            <a:r>
              <a:rPr lang="ru-RU" sz="2200" dirty="0" smtClean="0">
                <a:solidFill>
                  <a:schemeClr val="tx1"/>
                </a:solidFill>
              </a:rPr>
              <a:t>С 1 января 2021 года действуют новые Санитарно-эпидемиологические требования к организации общественного питания населения (</a:t>
            </a:r>
            <a:r>
              <a:rPr lang="ru-RU" sz="2200" u="sng" dirty="0" err="1" smtClean="0">
                <a:solidFill>
                  <a:schemeClr val="tx1"/>
                </a:solidFill>
                <a:hlinkClick r:id="rId2"/>
              </a:rPr>
              <a:t>СанПиН</a:t>
            </a:r>
            <a:r>
              <a:rPr lang="ru-RU" sz="2200" u="sng" dirty="0" smtClean="0">
                <a:solidFill>
                  <a:schemeClr val="tx1"/>
                </a:solidFill>
                <a:hlinkClick r:id="rId2"/>
              </a:rPr>
              <a:t> 2.3/2.4.3590-20</a:t>
            </a:r>
            <a:r>
              <a:rPr lang="ru-RU" sz="2200" dirty="0" smtClean="0">
                <a:solidFill>
                  <a:schemeClr val="tx1"/>
                </a:solidFill>
              </a:rPr>
              <a:t>), одним из разделов которых </a:t>
            </a:r>
            <a:r>
              <a:rPr lang="ru-RU" sz="2200" u="sng" dirty="0" smtClean="0">
                <a:solidFill>
                  <a:schemeClr val="tx1"/>
                </a:solidFill>
                <a:hlinkClick r:id="rId2"/>
              </a:rPr>
              <a:t>установлены</a:t>
            </a:r>
            <a:r>
              <a:rPr lang="ru-RU" sz="2200" dirty="0" smtClean="0">
                <a:solidFill>
                  <a:schemeClr val="tx1"/>
                </a:solidFill>
              </a:rPr>
              <a:t> особенности организации общественного питания детей, в том числе в организациях, осуществляющих образовательную деятельность.</a:t>
            </a:r>
          </a:p>
          <a:p>
            <a:pPr marL="266700" indent="-266700">
              <a:buFont typeface="Wingdings" panose="05000000000000000000" pitchFamily="2" charset="2"/>
              <a:buChar char="§"/>
            </a:pPr>
            <a:r>
              <a:rPr lang="ru-RU" sz="2200" dirty="0" smtClean="0">
                <a:solidFill>
                  <a:schemeClr val="tx1"/>
                </a:solidFill>
              </a:rPr>
              <a:t>С 19 мая 2021 года на сайте образовательной организации необходимо  ежедневно  размещать  меню  горячего  питания обучающихся в виде электронной таблицы в формате XLSX.</a:t>
            </a:r>
          </a:p>
          <a:p>
            <a:pPr marL="266700" indent="-266700">
              <a:buFont typeface="Wingdings" panose="05000000000000000000" pitchFamily="2" charset="2"/>
              <a:buChar char="§"/>
            </a:pPr>
            <a:r>
              <a:rPr lang="ru-RU" sz="2200" dirty="0" smtClean="0">
                <a:solidFill>
                  <a:schemeClr val="tx1"/>
                </a:solidFill>
              </a:rPr>
              <a:t>Закреплены требования к организации питьевого режима. </a:t>
            </a:r>
            <a:r>
              <a:rPr lang="ru-RU" sz="2200" u="sng" dirty="0" smtClean="0">
                <a:solidFill>
                  <a:schemeClr val="tx1"/>
                </a:solidFill>
                <a:hlinkClick r:id="rId2"/>
              </a:rPr>
              <a:t>Предусмотрено</a:t>
            </a:r>
            <a:r>
              <a:rPr lang="ru-RU" sz="2200" dirty="0" smtClean="0">
                <a:solidFill>
                  <a:schemeClr val="tx1"/>
                </a:solidFill>
              </a:rPr>
              <a:t>, что при проведении массовых мероприятий длительностью более 2 часов каждый ребенок должен быть обеспечен дополнительно </a:t>
            </a:r>
            <a:r>
              <a:rPr lang="ru-RU" sz="2200" dirty="0" err="1" smtClean="0">
                <a:solidFill>
                  <a:schemeClr val="tx1"/>
                </a:solidFill>
              </a:rPr>
              <a:t>бутилированной</a:t>
            </a:r>
            <a:r>
              <a:rPr lang="ru-RU" sz="2200" dirty="0" smtClean="0">
                <a:solidFill>
                  <a:schemeClr val="tx1"/>
                </a:solidFill>
              </a:rPr>
              <a:t> питьевой (негазированной) водой промышленного производства, дневной запас которой во время мероприятия должен составлять не менее 1,5 литра на одного ребенка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09626" y="692696"/>
            <a:ext cx="38151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/>
              <a:t>Питание </a:t>
            </a:r>
            <a:r>
              <a:rPr lang="ru-RU" sz="2800" b="1" dirty="0"/>
              <a:t>обучающихся 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34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</a:t>
            </a:r>
            <a:r>
              <a:rPr lang="x-none" smtClean="0"/>
              <a:t>риёмк</a:t>
            </a:r>
            <a:r>
              <a:rPr lang="ru-RU" dirty="0" smtClean="0"/>
              <a:t>а</a:t>
            </a:r>
            <a:r>
              <a:rPr lang="x-none" smtClean="0"/>
              <a:t> ОУ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63888" y="251458"/>
            <a:ext cx="5400600" cy="6417901"/>
          </a:xfrm>
        </p:spPr>
        <p:txBody>
          <a:bodyPr>
            <a:normAutofit lnSpcReduction="10000"/>
          </a:bodyPr>
          <a:lstStyle/>
          <a:p>
            <a:pPr marL="266700" indent="-266700" algn="just">
              <a:buFont typeface="Wingdings" panose="05000000000000000000" pitchFamily="2" charset="2"/>
              <a:buChar char="§"/>
            </a:pPr>
            <a:r>
              <a:rPr lang="ru-RU" sz="2100" dirty="0" smtClean="0">
                <a:solidFill>
                  <a:schemeClr val="tx1"/>
                </a:solidFill>
              </a:rPr>
              <a:t>Все ОУ оснащены системами видеонаблюдения (наружное и внутреннее),  звукового оповещения, телефонной и мобильной связью, </a:t>
            </a:r>
            <a:r>
              <a:rPr lang="ru-RU" sz="2100" u="sng" dirty="0" smtClean="0">
                <a:solidFill>
                  <a:schemeClr val="tx1"/>
                </a:solidFill>
              </a:rPr>
              <a:t>КТС</a:t>
            </a:r>
            <a:r>
              <a:rPr lang="ru-RU" sz="2100" dirty="0" smtClean="0">
                <a:solidFill>
                  <a:schemeClr val="tx1"/>
                </a:solidFill>
              </a:rPr>
              <a:t> с выходом на </a:t>
            </a:r>
            <a:r>
              <a:rPr lang="ru-RU" sz="2100" dirty="0" err="1" smtClean="0">
                <a:solidFill>
                  <a:schemeClr val="tx1"/>
                </a:solidFill>
              </a:rPr>
              <a:t>Росгвардию</a:t>
            </a:r>
            <a:r>
              <a:rPr lang="ru-RU" sz="2100" dirty="0" smtClean="0">
                <a:solidFill>
                  <a:schemeClr val="tx1"/>
                </a:solidFill>
              </a:rPr>
              <a:t>, ЧОП или 112.</a:t>
            </a:r>
          </a:p>
          <a:p>
            <a:pPr marL="266700" indent="-266700" algn="just">
              <a:buFont typeface="Wingdings" panose="05000000000000000000" pitchFamily="2" charset="2"/>
              <a:buChar char="§"/>
            </a:pPr>
            <a:r>
              <a:rPr lang="ru-RU" sz="2100" dirty="0" smtClean="0">
                <a:solidFill>
                  <a:schemeClr val="tx1"/>
                </a:solidFill>
              </a:rPr>
              <a:t>Обеспечена повседневная </a:t>
            </a:r>
            <a:r>
              <a:rPr lang="ru-RU" sz="2100" u="sng" dirty="0" smtClean="0">
                <a:solidFill>
                  <a:schemeClr val="tx1"/>
                </a:solidFill>
              </a:rPr>
              <a:t>охрана школ</a:t>
            </a:r>
            <a:r>
              <a:rPr lang="ru-RU" sz="2100" dirty="0" smtClean="0">
                <a:solidFill>
                  <a:schemeClr val="tx1"/>
                </a:solidFill>
              </a:rPr>
              <a:t>, в 4 учреждениях имеется к</a:t>
            </a:r>
            <a:r>
              <a:rPr lang="ru-RU" sz="2100" u="sng" dirty="0" smtClean="0">
                <a:solidFill>
                  <a:schemeClr val="tx1"/>
                </a:solidFill>
              </a:rPr>
              <a:t>онтроль доступом</a:t>
            </a:r>
            <a:r>
              <a:rPr lang="ru-RU" sz="2100" dirty="0" smtClean="0">
                <a:solidFill>
                  <a:schemeClr val="tx1"/>
                </a:solidFill>
              </a:rPr>
              <a:t> (МБОУ «</a:t>
            </a:r>
            <a:r>
              <a:rPr lang="ru-RU" sz="2100" dirty="0" err="1" smtClean="0">
                <a:solidFill>
                  <a:schemeClr val="tx1"/>
                </a:solidFill>
              </a:rPr>
              <a:t>Нижнесаянтуйская</a:t>
            </a:r>
            <a:r>
              <a:rPr lang="ru-RU" sz="2100" dirty="0" smtClean="0">
                <a:solidFill>
                  <a:schemeClr val="tx1"/>
                </a:solidFill>
              </a:rPr>
              <a:t> СОШ», МБОУ «</a:t>
            </a:r>
            <a:r>
              <a:rPr lang="ru-RU" sz="2100" dirty="0" err="1" smtClean="0">
                <a:solidFill>
                  <a:schemeClr val="tx1"/>
                </a:solidFill>
              </a:rPr>
              <a:t>Тарбагатайская</a:t>
            </a:r>
            <a:r>
              <a:rPr lang="ru-RU" sz="2100" dirty="0" smtClean="0">
                <a:solidFill>
                  <a:schemeClr val="tx1"/>
                </a:solidFill>
              </a:rPr>
              <a:t> СОШ»,  МБДОУ </a:t>
            </a:r>
            <a:r>
              <a:rPr lang="ru-RU" sz="2100" dirty="0" err="1" smtClean="0">
                <a:solidFill>
                  <a:schemeClr val="tx1"/>
                </a:solidFill>
              </a:rPr>
              <a:t>д</a:t>
            </a:r>
            <a:r>
              <a:rPr lang="ru-RU" sz="2100" dirty="0" smtClean="0">
                <a:solidFill>
                  <a:schemeClr val="tx1"/>
                </a:solidFill>
              </a:rPr>
              <a:t>/с «Колосок», МБДОУ </a:t>
            </a:r>
            <a:r>
              <a:rPr lang="ru-RU" sz="2100" dirty="0" err="1" smtClean="0">
                <a:solidFill>
                  <a:schemeClr val="tx1"/>
                </a:solidFill>
              </a:rPr>
              <a:t>д</a:t>
            </a:r>
            <a:r>
              <a:rPr lang="ru-RU" sz="2100" dirty="0" smtClean="0">
                <a:solidFill>
                  <a:schemeClr val="tx1"/>
                </a:solidFill>
              </a:rPr>
              <a:t>/с «Ласточка»).</a:t>
            </a:r>
          </a:p>
          <a:p>
            <a:pPr marL="266700" indent="-266700" algn="just">
              <a:buFont typeface="Wingdings" panose="05000000000000000000" pitchFamily="2" charset="2"/>
              <a:buChar char="§"/>
            </a:pPr>
            <a:r>
              <a:rPr lang="ru-RU" sz="2100" dirty="0" smtClean="0">
                <a:solidFill>
                  <a:schemeClr val="tx1"/>
                </a:solidFill>
              </a:rPr>
              <a:t>Во всех ОУ в летний период проведены ремонтные работы.</a:t>
            </a:r>
          </a:p>
          <a:p>
            <a:pPr marL="266700" indent="-266700" algn="just">
              <a:buFont typeface="Wingdings" panose="05000000000000000000" pitchFamily="2" charset="2"/>
              <a:buChar char="§"/>
            </a:pPr>
            <a:r>
              <a:rPr lang="ru-RU" sz="2100" dirty="0" smtClean="0">
                <a:solidFill>
                  <a:schemeClr val="tx1"/>
                </a:solidFill>
              </a:rPr>
              <a:t>По  предписанию </a:t>
            </a:r>
            <a:r>
              <a:rPr lang="ru-RU" sz="2100" dirty="0" err="1" smtClean="0">
                <a:solidFill>
                  <a:schemeClr val="tx1"/>
                </a:solidFill>
              </a:rPr>
              <a:t>Пожнадзора</a:t>
            </a:r>
            <a:r>
              <a:rPr lang="ru-RU" sz="2100" dirty="0" smtClean="0">
                <a:solidFill>
                  <a:schemeClr val="tx1"/>
                </a:solidFill>
              </a:rPr>
              <a:t> выполнены ремонтные работы на 700,0 </a:t>
            </a:r>
            <a:r>
              <a:rPr lang="ru-RU" sz="2100" dirty="0" err="1" smtClean="0">
                <a:solidFill>
                  <a:schemeClr val="tx1"/>
                </a:solidFill>
              </a:rPr>
              <a:t>тыс.руб</a:t>
            </a:r>
            <a:endParaRPr lang="ru-RU" sz="2100" dirty="0" smtClean="0">
              <a:solidFill>
                <a:schemeClr val="tx1"/>
              </a:solidFill>
            </a:endParaRPr>
          </a:p>
          <a:p>
            <a:pPr marL="266700" indent="-266700" algn="just">
              <a:buFont typeface="Wingdings" panose="05000000000000000000" pitchFamily="2" charset="2"/>
              <a:buChar char="§"/>
            </a:pPr>
            <a:r>
              <a:rPr lang="ru-RU" sz="2100" dirty="0" smtClean="0">
                <a:solidFill>
                  <a:schemeClr val="tx1"/>
                </a:solidFill>
              </a:rPr>
              <a:t>По предписанию РПН выполнены работы на сумму 5804,0 тыс.руб.</a:t>
            </a:r>
          </a:p>
          <a:p>
            <a:pPr marL="266700" indent="-266700" algn="just">
              <a:buFont typeface="Wingdings" panose="05000000000000000000" pitchFamily="2" charset="2"/>
              <a:buChar char="§"/>
            </a:pPr>
            <a:r>
              <a:rPr lang="ru-RU" sz="2100" dirty="0" smtClean="0">
                <a:solidFill>
                  <a:schemeClr val="tx1"/>
                </a:solidFill>
              </a:rPr>
              <a:t>В связи с ЧС выполнены работы проведены работы в </a:t>
            </a:r>
            <a:r>
              <a:rPr lang="ru-RU" sz="2100" dirty="0" err="1" smtClean="0">
                <a:solidFill>
                  <a:schemeClr val="tx1"/>
                </a:solidFill>
              </a:rPr>
              <a:t>Верхнежиримская</a:t>
            </a:r>
            <a:r>
              <a:rPr lang="ru-RU" sz="2100" dirty="0" smtClean="0">
                <a:solidFill>
                  <a:schemeClr val="tx1"/>
                </a:solidFill>
              </a:rPr>
              <a:t> СОШ и МБУ ДО «ЦДОД "Радуга талантов« на общую сумму 730,0 </a:t>
            </a:r>
            <a:r>
              <a:rPr lang="ru-RU" sz="2100" dirty="0" err="1" smtClean="0">
                <a:solidFill>
                  <a:schemeClr val="tx1"/>
                </a:solidFill>
              </a:rPr>
              <a:t>т.руб</a:t>
            </a:r>
            <a:r>
              <a:rPr lang="ru-RU" sz="2100" dirty="0" smtClean="0">
                <a:solidFill>
                  <a:schemeClr val="tx1"/>
                </a:solidFill>
              </a:rPr>
              <a:t>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8" name="Рисунок 44" descr="Для школ установили новые антитеррористические требован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3983818"/>
            <a:ext cx="3312367" cy="2685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35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87" y="116633"/>
            <a:ext cx="2957941" cy="22184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2465" y="1916832"/>
            <a:ext cx="2957506" cy="221813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16632"/>
            <a:ext cx="2700300" cy="36004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3024" y="2335089"/>
            <a:ext cx="2673062" cy="35730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5339" y="4005064"/>
            <a:ext cx="3491880" cy="1965152"/>
          </a:xfrm>
          <a:prstGeom prst="rect">
            <a:avLst/>
          </a:prstGeom>
        </p:spPr>
      </p:pic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36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202225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845734"/>
            <a:ext cx="8712967" cy="4607602"/>
          </a:xfrm>
        </p:spPr>
        <p:txBody>
          <a:bodyPr>
            <a:normAutofit fontScale="85000" lnSpcReduction="10000"/>
          </a:bodyPr>
          <a:lstStyle/>
          <a:p>
            <a:r>
              <a:rPr lang="ru-RU" sz="2600" dirty="0" smtClean="0">
                <a:solidFill>
                  <a:schemeClr val="tx1"/>
                </a:solidFill>
              </a:rPr>
              <a:t>"</a:t>
            </a:r>
            <a:r>
              <a:rPr lang="ru-RU" sz="2600" dirty="0" err="1" smtClean="0">
                <a:solidFill>
                  <a:schemeClr val="tx1"/>
                </a:solidFill>
              </a:rPr>
              <a:t>Коронавирусные</a:t>
            </a:r>
            <a:r>
              <a:rPr lang="ru-RU" sz="2600" dirty="0" smtClean="0">
                <a:solidFill>
                  <a:schemeClr val="tx1"/>
                </a:solidFill>
              </a:rPr>
              <a:t>" санитарно-эпидемиологические требования к организации работы образовательных организаций и других объектов социальной инфраструктуры для детей и молодежи (</a:t>
            </a:r>
            <a:r>
              <a:rPr lang="ru-RU" sz="2600" u="sng" dirty="0" smtClean="0">
                <a:solidFill>
                  <a:schemeClr val="tx1"/>
                </a:solidFill>
                <a:hlinkClick r:id="rId2"/>
              </a:rPr>
              <a:t>СП 3.1/2.4.3598-20</a:t>
            </a:r>
            <a:r>
              <a:rPr lang="ru-RU" sz="2600" dirty="0" smtClean="0">
                <a:solidFill>
                  <a:schemeClr val="tx1"/>
                </a:solidFill>
              </a:rPr>
              <a:t>) будут </a:t>
            </a:r>
            <a:r>
              <a:rPr lang="ru-RU" sz="2600" u="sng" dirty="0" smtClean="0">
                <a:solidFill>
                  <a:schemeClr val="tx1"/>
                </a:solidFill>
                <a:hlinkClick r:id="rId3"/>
              </a:rPr>
              <a:t>действовать</a:t>
            </a:r>
            <a:r>
              <a:rPr lang="ru-RU" sz="2600" dirty="0" smtClean="0">
                <a:solidFill>
                  <a:schemeClr val="tx1"/>
                </a:solidFill>
              </a:rPr>
              <a:t> весь 2021 год – до 1 января 2022 года.</a:t>
            </a:r>
          </a:p>
          <a:p>
            <a:r>
              <a:rPr lang="ru-RU" sz="2600" dirty="0" smtClean="0">
                <a:solidFill>
                  <a:schemeClr val="tx1"/>
                </a:solidFill>
              </a:rPr>
              <a:t>Ими </a:t>
            </a:r>
            <a:r>
              <a:rPr lang="ru-RU" sz="2600" u="sng" dirty="0" smtClean="0">
                <a:solidFill>
                  <a:schemeClr val="tx1"/>
                </a:solidFill>
                <a:hlinkClick r:id="rId2"/>
              </a:rPr>
              <a:t>предусмотрено</a:t>
            </a:r>
            <a:r>
              <a:rPr lang="ru-RU" sz="2600" dirty="0" smtClean="0">
                <a:solidFill>
                  <a:schemeClr val="tx1"/>
                </a:solidFill>
              </a:rPr>
              <a:t> в том числе:</a:t>
            </a:r>
          </a:p>
          <a:p>
            <a:pPr marL="266700" lvl="0" indent="-266700">
              <a:buFont typeface="Wingdings" panose="05000000000000000000" pitchFamily="2" charset="2"/>
              <a:buChar char="§"/>
            </a:pPr>
            <a:r>
              <a:rPr lang="ru-RU" sz="2600" dirty="0" smtClean="0">
                <a:solidFill>
                  <a:schemeClr val="tx1"/>
                </a:solidFill>
              </a:rPr>
              <a:t>закрепление за каждым классом отдельного учебного кабинета, в котором дети обучаются по всем предметам (исключение – физкультура, ИЗО, труд, физика, химия);</a:t>
            </a:r>
          </a:p>
          <a:p>
            <a:pPr marL="266700" lvl="0" indent="-266700">
              <a:buFont typeface="Wingdings" panose="05000000000000000000" pitchFamily="2" charset="2"/>
              <a:buChar char="§"/>
            </a:pPr>
            <a:r>
              <a:rPr lang="ru-RU" sz="2600" dirty="0" smtClean="0">
                <a:solidFill>
                  <a:schemeClr val="tx1"/>
                </a:solidFill>
              </a:rPr>
              <a:t>специально составленное расписание и график уроков и перемен, </a:t>
            </a:r>
            <a:r>
              <a:rPr lang="ru-RU" sz="2600" dirty="0" err="1" smtClean="0">
                <a:solidFill>
                  <a:schemeClr val="tx1"/>
                </a:solidFill>
              </a:rPr>
              <a:t>минимизирующее</a:t>
            </a:r>
            <a:r>
              <a:rPr lang="ru-RU" sz="2600" dirty="0" smtClean="0">
                <a:solidFill>
                  <a:schemeClr val="tx1"/>
                </a:solidFill>
              </a:rPr>
              <a:t> контакты обучающихся, в том числе во время проведения термометрии, приема пищи в столовой;</a:t>
            </a:r>
          </a:p>
          <a:p>
            <a:pPr marL="266700" lvl="0" indent="-266700">
              <a:buFont typeface="Wingdings" panose="05000000000000000000" pitchFamily="2" charset="2"/>
              <a:buChar char="§"/>
            </a:pPr>
            <a:r>
              <a:rPr lang="ru-RU" sz="2600" dirty="0" smtClean="0">
                <a:solidFill>
                  <a:schemeClr val="tx1"/>
                </a:solidFill>
              </a:rPr>
              <a:t>обязательное проветривание рекреаций и коридоров помещений общеобразовательных организаций во время уроков, а учебных кабинетов – во время перемен.</a:t>
            </a:r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822959" y="620688"/>
            <a:ext cx="526528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/>
              <a:t>Санитарно-эпидемиологические </a:t>
            </a:r>
          </a:p>
          <a:p>
            <a:r>
              <a:rPr lang="ru-RU" sz="2800" dirty="0" smtClean="0"/>
              <a:t>требования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276944"/>
            <a:ext cx="2613099" cy="1227974"/>
          </a:xfrm>
          <a:prstGeom prst="rect">
            <a:avLst/>
          </a:prstGeom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37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3347865" y="260648"/>
            <a:ext cx="5214224" cy="5976664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Уважаемые коллеги!</a:t>
            </a:r>
          </a:p>
          <a:p>
            <a:pPr marL="0" indent="266700" algn="just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Поздравляю всех с началом нового учебного года! </a:t>
            </a:r>
          </a:p>
          <a:p>
            <a:pPr marL="0" indent="266700" algn="just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Желаю вам здоровья, профессиональной чуткости, творческих идей, оптимизма, успехов во всех начинаниях и удачи в вашем благородном педагогическом труде. </a:t>
            </a:r>
          </a:p>
          <a:p>
            <a:pPr marL="0" indent="266700" algn="just">
              <a:buNone/>
            </a:pPr>
            <a:r>
              <a:rPr lang="ru-RU" sz="2800" dirty="0" smtClean="0">
                <a:solidFill>
                  <a:schemeClr val="tx1"/>
                </a:solidFill>
              </a:rPr>
              <a:t>И пусть новый учебный год будет незабываемым, насыщенным интересными событиями, полным новых побед и свершений!</a:t>
            </a:r>
          </a:p>
        </p:txBody>
      </p:sp>
      <p:pic>
        <p:nvPicPr>
          <p:cNvPr id="7" name="Picture 2" descr="C:\Users\user\Downloads\d66b46f0-6359-40fb-83f4-d4af264b4b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808820"/>
            <a:ext cx="2880320" cy="2880320"/>
          </a:xfrm>
          <a:prstGeom prst="rect">
            <a:avLst/>
          </a:prstGeom>
          <a:noFill/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4A0F2-DAB0-4208-B2ED-8B95A8CDA6BE}" type="slidenum">
              <a:rPr lang="ru-RU" smtClean="0"/>
              <a:pPr/>
              <a:t>38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1156</TotalTime>
  <Words>3456</Words>
  <Application>Microsoft Office PowerPoint</Application>
  <PresentationFormat>Экран (4:3)</PresentationFormat>
  <Paragraphs>870</Paragraphs>
  <Slides>38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Ретро</vt:lpstr>
      <vt:lpstr>Слайд 1</vt:lpstr>
      <vt:lpstr>Указ Президента РФ «О национальных целях и стратегических задачах развития Российской Федерации на период до 2024 года» </vt:lpstr>
      <vt:lpstr>Система образования района - это</vt:lpstr>
      <vt:lpstr>Слайд 4</vt:lpstr>
      <vt:lpstr>Слайд 5</vt:lpstr>
      <vt:lpstr>Слайд 6</vt:lpstr>
      <vt:lpstr>Слайд 7</vt:lpstr>
      <vt:lpstr>Слайд 8</vt:lpstr>
      <vt:lpstr>Слайд 9</vt:lpstr>
      <vt:lpstr>Муниципальная методическая служба  16 методических объединений</vt:lpstr>
      <vt:lpstr>Слайд 11</vt:lpstr>
      <vt:lpstr>Слайд 12</vt:lpstr>
      <vt:lpstr>Слайд 13</vt:lpstr>
      <vt:lpstr>Слайд 14</vt:lpstr>
      <vt:lpstr>Оперативная информация за 2020-2021 учебный год</vt:lpstr>
      <vt:lpstr>Слайд 16</vt:lpstr>
      <vt:lpstr>Слайд 17</vt:lpstr>
      <vt:lpstr>Слайд 18</vt:lpstr>
      <vt:lpstr>Средний тестовый балл ЕГЭ по ОУ</vt:lpstr>
      <vt:lpstr>Слайд 20</vt:lpstr>
      <vt:lpstr>Русский язык</vt:lpstr>
      <vt:lpstr> Математика</vt:lpstr>
      <vt:lpstr>Слайд 23</vt:lpstr>
      <vt:lpstr>Слайд 24</vt:lpstr>
      <vt:lpstr>Что нового с 01.09.2021</vt:lpstr>
      <vt:lpstr>Направление «Одаренные дети»</vt:lpstr>
      <vt:lpstr>Слайд 27</vt:lpstr>
      <vt:lpstr>Слайд 28</vt:lpstr>
      <vt:lpstr>Муниципальная программа «Профилактика преступлений и иных правонарушений в Тарбагатайском районе на 2020-2023 годы»,  Комплексный межведомственный план мероприятий по предупреждению безнадзорности, правонарушений, преступлений несовершеннолетних и защите их прав МО «Тарбагатайский район» на 2020 год.</vt:lpstr>
      <vt:lpstr>Слайд 30</vt:lpstr>
      <vt:lpstr>Слайд 31</vt:lpstr>
      <vt:lpstr>Слайд 32</vt:lpstr>
      <vt:lpstr>Индикатором качества работы является успешное участие воспитанников в районных, республиканских мероприятиях.  </vt:lpstr>
      <vt:lpstr>Слайд 34</vt:lpstr>
      <vt:lpstr>Приёмка ОУ </vt:lpstr>
      <vt:lpstr>Слайд 36</vt:lpstr>
      <vt:lpstr>Слайд 37</vt:lpstr>
      <vt:lpstr>Слайд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Внедрение ФГОС НОО и ФГОС ООО с 01.09.2022</dc:title>
  <dc:creator>user</dc:creator>
  <cp:lastModifiedBy>USER</cp:lastModifiedBy>
  <cp:revision>131</cp:revision>
  <dcterms:created xsi:type="dcterms:W3CDTF">2021-08-24T14:38:57Z</dcterms:created>
  <dcterms:modified xsi:type="dcterms:W3CDTF">2021-08-26T01:52:37Z</dcterms:modified>
</cp:coreProperties>
</file>