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70" r:id="rId5"/>
    <p:sldId id="259" r:id="rId6"/>
    <p:sldId id="267" r:id="rId7"/>
    <p:sldId id="260" r:id="rId8"/>
    <p:sldId id="265" r:id="rId9"/>
    <p:sldId id="268" r:id="rId10"/>
    <p:sldId id="269" r:id="rId11"/>
    <p:sldId id="261" r:id="rId12"/>
    <p:sldId id="262" r:id="rId13"/>
    <p:sldId id="264" r:id="rId14"/>
    <p:sldId id="266" r:id="rId15"/>
    <p:sldId id="263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81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93105" y="802298"/>
            <a:ext cx="8561747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93106" y="3531204"/>
            <a:ext cx="8561746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23BF71-38B7-8642-BFCE-EDAE9BD0CBAF}" type="datetimeFigureOut">
              <a:rPr lang="en-US" dirty="0"/>
              <a:t>4/19/2021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93105" y="329307"/>
            <a:ext cx="4897310" cy="3092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2334637" y="798973"/>
            <a:ext cx="0" cy="2544756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81CDE-9BE7-C544-8ACB-7077DFC4270F}" type="datetimeFigureOut">
              <a:rPr lang="en-US" dirty="0"/>
              <a:t>4/19/2021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1371687" y="798973"/>
            <a:ext cx="0" cy="1067168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34813" y="1756130"/>
            <a:ext cx="8562580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34695" y="3806195"/>
            <a:ext cx="8549990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5BA285-9698-1B45-8319-D90A8C63F150}" type="datetimeFigureOut">
              <a:rPr lang="en-US" dirty="0"/>
              <a:t>4/19/2021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1371687" y="798973"/>
            <a:ext cx="0" cy="2845107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34695" y="804889"/>
            <a:ext cx="9520157" cy="1059305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34695" y="2010878"/>
            <a:ext cx="4608576" cy="343814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54793" y="2017343"/>
            <a:ext cx="4604130" cy="34415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86CD42-43FF-B740-998F-DCC3802C4CE3}" type="datetimeFigureOut">
              <a:rPr lang="en-US" dirty="0"/>
              <a:t>4/19/2021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371687" y="798973"/>
            <a:ext cx="0" cy="1067168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34695" y="804163"/>
            <a:ext cx="9520157" cy="1056319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34695" y="2019549"/>
            <a:ext cx="4608576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34695" y="2824269"/>
            <a:ext cx="4608576" cy="26444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54791" y="2023003"/>
            <a:ext cx="4608576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54792" y="2821491"/>
            <a:ext cx="4608576" cy="263737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A0FFBD-2EE4-8547-BBAE-A1AC91C8D77E}" type="datetimeFigureOut">
              <a:rPr lang="en-US" dirty="0"/>
              <a:t>4/19/2021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1" name="Straight Connector 10"/>
          <p:cNvCxnSpPr/>
          <p:nvPr/>
        </p:nvCxnSpPr>
        <p:spPr>
          <a:xfrm>
            <a:off x="1371687" y="798973"/>
            <a:ext cx="0" cy="1067168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A2352-D7AC-F242-9256-A4477BCBF354}" type="datetimeFigureOut">
              <a:rPr lang="en-US" dirty="0"/>
              <a:t>4/19/2021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1371687" y="798973"/>
            <a:ext cx="0" cy="1067168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CFC6A-9AE6-404D-9FDD-168B477B9C90}" type="datetimeFigureOut">
              <a:rPr lang="en-US" dirty="0"/>
              <a:t>4/19/2021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34642" y="798973"/>
            <a:ext cx="3183128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34695" y="3205491"/>
            <a:ext cx="3184989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FCDFD-B4CF-A241-8D71-E814B10BEAF4}" type="datetimeFigureOut">
              <a:rPr lang="en-US" dirty="0"/>
              <a:t>4/19/2021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371687" y="798973"/>
            <a:ext cx="0" cy="2247117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chemeClr val="bg2">
                    <a:lumMod val="10000"/>
                  </a:schemeClr>
                </a:gs>
                <a:gs pos="100000">
                  <a:schemeClr val="bg2">
                    <a:lumMod val="10000"/>
                  </a:schemeClr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 prstMaterial="matte">
              <a:bevelT w="133350" h="50800" prst="divo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35694" y="1129513"/>
            <a:ext cx="5447840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34695" y="3145992"/>
            <a:ext cx="5440037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534695" y="5469856"/>
            <a:ext cx="5440038" cy="320123"/>
          </a:xfrm>
        </p:spPr>
        <p:txBody>
          <a:bodyPr/>
          <a:lstStyle>
            <a:lvl1pPr algn="l">
              <a:defRPr/>
            </a:lvl1pPr>
          </a:lstStyle>
          <a:p>
            <a:fld id="{26A7B589-FD4B-7E46-869A-CBADC5FC564E}" type="datetimeFigureOut">
              <a:rPr lang="en-US" dirty="0"/>
              <a:t>4/19/2021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534910" y="318640"/>
            <a:ext cx="5453475" cy="32093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71687" y="798973"/>
            <a:ext cx="0" cy="2161124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025CB-9D18-264E-A945-2D020344C9DA}" type="datetimeFigureOut">
              <a:rPr lang="en-US" dirty="0"/>
              <a:t>4/19/2021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1371687" y="798973"/>
            <a:ext cx="0" cy="1067168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883863"/>
            <a:ext cx="1615742" cy="45749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534694" y="883863"/>
            <a:ext cx="7738807" cy="457499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EFB6C-7E96-8F41-8872-189CA1C59F84}" type="datetimeFigureOut">
              <a:rPr lang="en-US" dirty="0"/>
              <a:t>4/19/2021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flipH="1">
            <a:off x="9439111" y="719272"/>
            <a:ext cx="1615742" cy="0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2015732"/>
            <a:ext cx="12192000" cy="4118829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/>
          <a:srcRect t="2769" b="-2769"/>
          <a:stretch/>
        </p:blipFill>
        <p:spPr>
          <a:xfrm>
            <a:off x="0" y="6135624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534696" y="804519"/>
            <a:ext cx="9520158" cy="104923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34696" y="2015732"/>
            <a:ext cx="9520158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D8A92E-5FF9-8143-81B3-CCB531513398}" type="datetimeFigureOut">
              <a:rPr lang="en-US" dirty="0"/>
              <a:t>4/19/2021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534695" y="329307"/>
            <a:ext cx="5855719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2" name="Straight Connector 11"/>
          <p:cNvCxnSpPr/>
          <p:nvPr/>
        </p:nvCxnSpPr>
        <p:spPr>
          <a:xfrm>
            <a:off x="0" y="6141705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none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199E42D-FA5D-4BAF-8E6B-B5A77A546DA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493106" y="636104"/>
            <a:ext cx="8561746" cy="2707625"/>
          </a:xfrm>
        </p:spPr>
        <p:txBody>
          <a:bodyPr/>
          <a:lstStyle/>
          <a:p>
            <a:r>
              <a:rPr lang="ru-RU" dirty="0"/>
              <a:t>Всероссийская проверочная работа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6FA1D3E2-74A2-4646-8AF2-693BF132407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ru-RU" sz="3600" b="1" i="1" dirty="0"/>
              <a:t>Английский язык 7 класс</a:t>
            </a: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9C68BD11-19CA-4DB0-802E-3EA8AE9BECEA}"/>
              </a:ext>
            </a:extLst>
          </p:cNvPr>
          <p:cNvSpPr/>
          <p:nvPr/>
        </p:nvSpPr>
        <p:spPr>
          <a:xfrm>
            <a:off x="6808763" y="5613009"/>
            <a:ext cx="4403188" cy="7455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Козырева О.А. МБОУ «Тарбагатайская СОШ»</a:t>
            </a:r>
          </a:p>
        </p:txBody>
      </p:sp>
    </p:spTree>
    <p:extLst>
      <p:ext uri="{BB962C8B-B14F-4D97-AF65-F5344CB8AC3E}">
        <p14:creationId xmlns:p14="http://schemas.microsoft.com/office/powerpoint/2010/main" val="41879543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9D20142C-4477-4E1B-8D94-F4BBF28163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64974" y="132522"/>
            <a:ext cx="8732419" cy="3511558"/>
          </a:xfrm>
        </p:spPr>
        <p:txBody>
          <a:bodyPr>
            <a:normAutofit fontScale="90000"/>
          </a:bodyPr>
          <a:lstStyle/>
          <a:p>
            <a:r>
              <a:rPr lang="ru-RU" dirty="0"/>
              <a:t>Каждый вариант проверочной работы включает 6 заданий и состоит из двух частей: письменной и устной. Письменная часть содержит задания по аудированию, чтению, грамматике и лексике. Устная часть включает в себя задания по чтению текста вслух и по говорению (монологическая речь).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EBA8AC8A-92AB-4FEE-8924-CBFB2314E82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534694" y="3806194"/>
            <a:ext cx="10445271" cy="1865735"/>
          </a:xfrm>
        </p:spPr>
        <p:txBody>
          <a:bodyPr>
            <a:normAutofit/>
          </a:bodyPr>
          <a:lstStyle/>
          <a:p>
            <a:r>
              <a:rPr lang="ru-RU" b="1" dirty="0"/>
              <a:t>Всероссийская проверочная работа проводится в компьютерной форме.</a:t>
            </a:r>
          </a:p>
          <a:p>
            <a:r>
              <a:rPr lang="ru-RU" b="1" dirty="0"/>
              <a:t>Время выполнения проверочной работы – 45 мин.</a:t>
            </a:r>
          </a:p>
          <a:p>
            <a:r>
              <a:rPr lang="ru-RU" b="1" dirty="0"/>
              <a:t>Максимальный первичный балл – 30.</a:t>
            </a:r>
          </a:p>
        </p:txBody>
      </p:sp>
    </p:spTree>
    <p:extLst>
      <p:ext uri="{BB962C8B-B14F-4D97-AF65-F5344CB8AC3E}">
        <p14:creationId xmlns:p14="http://schemas.microsoft.com/office/powerpoint/2010/main" val="24949341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16D80C60-F9AA-4DF2-AEB6-9C6D16767C89}"/>
              </a:ext>
            </a:extLst>
          </p:cNvPr>
          <p:cNvSpPr txBox="1"/>
          <p:nvPr/>
        </p:nvSpPr>
        <p:spPr>
          <a:xfrm>
            <a:off x="404191" y="410818"/>
            <a:ext cx="11383617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b="1" dirty="0"/>
              <a:t>Перед Вами 5 предложений A – E с пропусками и варианты слов или словосочетаний для</a:t>
            </a:r>
          </a:p>
          <a:p>
            <a:r>
              <a:rPr lang="ru-RU" b="1" dirty="0"/>
              <a:t>заполнения этих пропусков, обозначенные цифрами 1 – 3. Внимательно прочитайте их.</a:t>
            </a:r>
          </a:p>
          <a:p>
            <a:r>
              <a:rPr lang="ru-RU" b="1" dirty="0"/>
              <a:t>Вы услышите диалог. Для каждого предложения A – E выберите слово или словосочетание,</a:t>
            </a:r>
          </a:p>
          <a:p>
            <a:r>
              <a:rPr lang="ru-RU" b="1" dirty="0"/>
              <a:t>соответствующее содержанию диалога. К каждому пропуску подходит только одно слово</a:t>
            </a:r>
          </a:p>
          <a:p>
            <a:r>
              <a:rPr lang="ru-RU" b="1" dirty="0"/>
              <a:t>или словосочетание. Вы услышите запись дважды. При повторном прослушивании</a:t>
            </a:r>
          </a:p>
          <a:p>
            <a:r>
              <a:rPr lang="ru-RU" b="1" dirty="0"/>
              <a:t>проверьте себя. У Вас есть 45 секунд, чтобы ознакомиться с предложениями.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D4CA63C-D914-4AFF-8B53-8A1943C473F4}"/>
              </a:ext>
            </a:extLst>
          </p:cNvPr>
          <p:cNvSpPr txBox="1"/>
          <p:nvPr/>
        </p:nvSpPr>
        <p:spPr>
          <a:xfrm>
            <a:off x="583096" y="2292626"/>
            <a:ext cx="10283687" cy="36933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А. The man wants to look at the vase _________.</a:t>
            </a:r>
          </a:p>
          <a:p>
            <a:r>
              <a:rPr lang="en-US" dirty="0"/>
              <a:t>1. next to the teapot 2. behind the cups 3. next to the cups</a:t>
            </a:r>
          </a:p>
          <a:p>
            <a:r>
              <a:rPr lang="en-US" dirty="0"/>
              <a:t>B. The teapot costs _________.</a:t>
            </a:r>
          </a:p>
          <a:p>
            <a:r>
              <a:rPr lang="en-US" dirty="0"/>
              <a:t>1. $10 2. $12 3. $20</a:t>
            </a:r>
          </a:p>
          <a:p>
            <a:r>
              <a:rPr lang="en-US" dirty="0"/>
              <a:t>C. The man wants to give the teapot to his _________.</a:t>
            </a:r>
          </a:p>
          <a:p>
            <a:r>
              <a:rPr lang="en-US" dirty="0"/>
              <a:t>1. grandmother 2. grandparents 3. grandfather</a:t>
            </a:r>
          </a:p>
          <a:p>
            <a:r>
              <a:rPr lang="en-US" dirty="0"/>
              <a:t>D. The man's meeting is at _________.</a:t>
            </a:r>
          </a:p>
          <a:p>
            <a:r>
              <a:rPr lang="en-US" dirty="0"/>
              <a:t>1. 3:30 pm 2. 3 pm 3. 4:30 pm</a:t>
            </a:r>
          </a:p>
          <a:p>
            <a:r>
              <a:rPr lang="en-US" dirty="0"/>
              <a:t>E. The weather is _________.</a:t>
            </a:r>
          </a:p>
          <a:p>
            <a:r>
              <a:rPr lang="en-US" dirty="0"/>
              <a:t>1. sunny 2. frosty 3. rainy</a:t>
            </a:r>
          </a:p>
          <a:p>
            <a:r>
              <a:rPr lang="en-US" dirty="0" err="1"/>
              <a:t>Запишите</a:t>
            </a:r>
            <a:r>
              <a:rPr lang="en-US" dirty="0"/>
              <a:t> в </a:t>
            </a:r>
            <a:r>
              <a:rPr lang="en-US" dirty="0" err="1"/>
              <a:t>таблицу</a:t>
            </a:r>
            <a:r>
              <a:rPr lang="en-US" dirty="0"/>
              <a:t> </a:t>
            </a:r>
            <a:r>
              <a:rPr lang="en-US" dirty="0" err="1"/>
              <a:t>выбранные</a:t>
            </a:r>
            <a:r>
              <a:rPr lang="en-US" dirty="0"/>
              <a:t> </a:t>
            </a:r>
            <a:r>
              <a:rPr lang="en-US" dirty="0" err="1"/>
              <a:t>цифры</a:t>
            </a:r>
            <a:r>
              <a:rPr lang="en-US" dirty="0"/>
              <a:t> </a:t>
            </a:r>
            <a:r>
              <a:rPr lang="en-US" dirty="0" err="1"/>
              <a:t>под</a:t>
            </a:r>
            <a:r>
              <a:rPr lang="en-US" dirty="0"/>
              <a:t> </a:t>
            </a:r>
            <a:r>
              <a:rPr lang="en-US" dirty="0" err="1"/>
              <a:t>соответствующими</a:t>
            </a:r>
            <a:r>
              <a:rPr lang="en-US" dirty="0"/>
              <a:t> </a:t>
            </a:r>
            <a:r>
              <a:rPr lang="en-US" dirty="0" err="1"/>
              <a:t>буквами</a:t>
            </a:r>
            <a:r>
              <a:rPr lang="en-US" dirty="0"/>
              <a:t>.</a:t>
            </a:r>
          </a:p>
          <a:p>
            <a:r>
              <a:rPr lang="en-US" dirty="0" err="1"/>
              <a:t>Ответ</a:t>
            </a:r>
            <a:r>
              <a:rPr lang="en-US" dirty="0"/>
              <a:t>:</a:t>
            </a:r>
          </a:p>
          <a:p>
            <a:r>
              <a:rPr lang="ru-RU" dirty="0"/>
              <a:t>                           </a:t>
            </a: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93B73622-C7B8-44DF-844D-01CAD7870A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13029" y="5404920"/>
            <a:ext cx="5095875" cy="1162050"/>
          </a:xfrm>
          <a:prstGeom prst="rect">
            <a:avLst/>
          </a:prstGeom>
        </p:spPr>
      </p:pic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B3DF572F-DEDB-42F2-9BDB-5130AF15C506}"/>
              </a:ext>
            </a:extLst>
          </p:cNvPr>
          <p:cNvSpPr/>
          <p:nvPr/>
        </p:nvSpPr>
        <p:spPr>
          <a:xfrm>
            <a:off x="7315198" y="2596597"/>
            <a:ext cx="4293706" cy="157369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АУДИРОВАНИЕ</a:t>
            </a:r>
          </a:p>
        </p:txBody>
      </p:sp>
    </p:spTree>
    <p:extLst>
      <p:ext uri="{BB962C8B-B14F-4D97-AF65-F5344CB8AC3E}">
        <p14:creationId xmlns:p14="http://schemas.microsoft.com/office/powerpoint/2010/main" val="23284286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0AE855AB-B031-4048-B6E8-C77F5B7B86A7}"/>
              </a:ext>
            </a:extLst>
          </p:cNvPr>
          <p:cNvSpPr txBox="1"/>
          <p:nvPr/>
        </p:nvSpPr>
        <p:spPr>
          <a:xfrm>
            <a:off x="662608" y="397565"/>
            <a:ext cx="11065565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800" dirty="0"/>
              <a:t>В задании 1 по аудированию участник получает 1 балл за каждое правильно установленное соответствие. Максимум за успешное выполнение задания 1 – 5 баллов.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6AE72854-DE79-4D16-BAB7-EC71940EACB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01947" y="2445545"/>
            <a:ext cx="4426226" cy="3430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709377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602B2887-E7E7-4FD2-848A-0CF94E677F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ЧТЕНИЕ</a:t>
            </a:r>
          </a:p>
        </p:txBody>
      </p:sp>
      <p:sp>
        <p:nvSpPr>
          <p:cNvPr id="5" name="Объект 4">
            <a:extLst>
              <a:ext uri="{FF2B5EF4-FFF2-40B4-BE49-F238E27FC236}">
                <a16:creationId xmlns:a16="http://schemas.microsoft.com/office/drawing/2014/main" id="{CC370A12-26D4-4A84-BE4A-E83C590F1C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8869" y="2015733"/>
            <a:ext cx="11052313" cy="3338146"/>
          </a:xfrm>
        </p:spPr>
        <p:txBody>
          <a:bodyPr>
            <a:normAutofit fontScale="92500" lnSpcReduction="10000"/>
          </a:bodyPr>
          <a:lstStyle/>
          <a:p>
            <a:r>
              <a:rPr lang="en-US" b="1" dirty="0" err="1"/>
              <a:t>Прочитайте</a:t>
            </a:r>
            <a:r>
              <a:rPr lang="en-US" b="1" dirty="0"/>
              <a:t> </a:t>
            </a:r>
            <a:r>
              <a:rPr lang="en-US" b="1" dirty="0" err="1"/>
              <a:t>текст</a:t>
            </a:r>
            <a:r>
              <a:rPr lang="en-US" b="1" dirty="0"/>
              <a:t> </a:t>
            </a:r>
            <a:r>
              <a:rPr lang="en-US" b="1" dirty="0" err="1"/>
              <a:t>вслух</a:t>
            </a:r>
            <a:r>
              <a:rPr lang="en-US" b="1" dirty="0"/>
              <a:t>. У </a:t>
            </a:r>
            <a:r>
              <a:rPr lang="en-US" b="1" dirty="0" err="1"/>
              <a:t>вас</a:t>
            </a:r>
            <a:r>
              <a:rPr lang="en-US" b="1" dirty="0"/>
              <a:t> </a:t>
            </a:r>
            <a:r>
              <a:rPr lang="en-US" b="1" dirty="0" err="1"/>
              <a:t>есть</a:t>
            </a:r>
            <a:r>
              <a:rPr lang="en-US" b="1" dirty="0"/>
              <a:t> </a:t>
            </a:r>
            <a:r>
              <a:rPr lang="en-US" b="1" dirty="0" err="1"/>
              <a:t>полторы</a:t>
            </a:r>
            <a:r>
              <a:rPr lang="en-US" b="1" dirty="0"/>
              <a:t> </a:t>
            </a:r>
            <a:r>
              <a:rPr lang="en-US" b="1" dirty="0" err="1"/>
              <a:t>минуты</a:t>
            </a:r>
            <a:r>
              <a:rPr lang="en-US" b="1" dirty="0"/>
              <a:t> </a:t>
            </a:r>
            <a:r>
              <a:rPr lang="en-US" b="1" dirty="0" err="1"/>
              <a:t>на</a:t>
            </a:r>
            <a:r>
              <a:rPr lang="en-US" b="1" dirty="0"/>
              <a:t> </a:t>
            </a:r>
            <a:r>
              <a:rPr lang="en-US" b="1" dirty="0" err="1"/>
              <a:t>подготовку</a:t>
            </a:r>
            <a:r>
              <a:rPr lang="en-US" b="1" dirty="0"/>
              <a:t> и </a:t>
            </a:r>
            <a:r>
              <a:rPr lang="en-US" b="1" dirty="0" err="1"/>
              <a:t>полторы</a:t>
            </a:r>
            <a:r>
              <a:rPr lang="en-US" b="1" dirty="0"/>
              <a:t> </a:t>
            </a:r>
            <a:r>
              <a:rPr lang="en-US" b="1" dirty="0" err="1"/>
              <a:t>минуты,чтобы</a:t>
            </a:r>
            <a:r>
              <a:rPr lang="en-US" b="1" dirty="0"/>
              <a:t> </a:t>
            </a:r>
            <a:r>
              <a:rPr lang="en-US" b="1" dirty="0" err="1"/>
              <a:t>прочитать</a:t>
            </a:r>
            <a:r>
              <a:rPr lang="en-US" b="1" dirty="0"/>
              <a:t> </a:t>
            </a:r>
            <a:r>
              <a:rPr lang="en-US" b="1" dirty="0" err="1"/>
              <a:t>текст</a:t>
            </a:r>
            <a:r>
              <a:rPr lang="en-US" b="1" dirty="0"/>
              <a:t> </a:t>
            </a:r>
            <a:r>
              <a:rPr lang="en-US" b="1" dirty="0" err="1"/>
              <a:t>вслух</a:t>
            </a:r>
            <a:r>
              <a:rPr lang="en-US" b="1" dirty="0"/>
              <a:t>.</a:t>
            </a:r>
          </a:p>
          <a:p>
            <a:pPr marL="0" indent="0">
              <a:buNone/>
            </a:pPr>
            <a:r>
              <a:rPr lang="en-US" dirty="0"/>
              <a:t>Physical Education is one of the subjects taught at school. Students do many different sports,</a:t>
            </a:r>
          </a:p>
          <a:p>
            <a:pPr marL="0" indent="0">
              <a:buNone/>
            </a:pPr>
            <a:r>
              <a:rPr lang="en-US" dirty="0"/>
              <a:t>exercises, and activities. There are many types of physical fitness. Physical education keeps kids</a:t>
            </a:r>
          </a:p>
          <a:p>
            <a:pPr marL="0" indent="0">
              <a:buNone/>
            </a:pPr>
            <a:r>
              <a:rPr lang="en-US" dirty="0"/>
              <a:t>and adults fit and active. It is very important for their health and well-being.</a:t>
            </a:r>
          </a:p>
          <a:p>
            <a:pPr marL="0" indent="0">
              <a:buNone/>
            </a:pPr>
            <a:r>
              <a:rPr lang="en-US" dirty="0"/>
              <a:t>Scientists have shown that brain development and physical exercise go hand in hand. </a:t>
            </a:r>
            <a:r>
              <a:rPr lang="en-US" dirty="0" err="1"/>
              <a:t>Physicaleducation</a:t>
            </a:r>
            <a:r>
              <a:rPr lang="en-US" dirty="0"/>
              <a:t> can help academic success. It is important to educate people in the field of healthy and</a:t>
            </a:r>
            <a:r>
              <a:rPr lang="ru-RU" dirty="0"/>
              <a:t> </a:t>
            </a:r>
            <a:r>
              <a:rPr lang="en-US" dirty="0"/>
              <a:t>smart ways to stay active.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074111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9D16B695-6AC4-460F-863B-1BEDE7B0CE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0137" y="649357"/>
            <a:ext cx="10704211" cy="53747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11103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072AFBB-CE4D-49F8-B2DB-9C8C71385C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56522" y="804519"/>
            <a:ext cx="9398332" cy="706229"/>
          </a:xfrm>
        </p:spPr>
        <p:txBody>
          <a:bodyPr/>
          <a:lstStyle/>
          <a:p>
            <a:r>
              <a:rPr lang="ru-RU" b="1" dirty="0"/>
              <a:t>МОНОЛОГИЧЕСКАЯ РЕЧЬ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A14F622-22F6-4AB2-9DC1-6BE7D9819F7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1635" y="2015732"/>
            <a:ext cx="10233219" cy="3450613"/>
          </a:xfrm>
        </p:spPr>
        <p:txBody>
          <a:bodyPr>
            <a:noAutofit/>
          </a:bodyPr>
          <a:lstStyle/>
          <a:p>
            <a:r>
              <a:rPr lang="ru-RU" sz="1600" dirty="0"/>
              <a:t>Выберите фотографию и опишите человека на ней. У вас есть полторы минуты на</a:t>
            </a:r>
          </a:p>
          <a:p>
            <a:r>
              <a:rPr lang="ru-RU" sz="1600" dirty="0"/>
              <a:t>подготовку и не более двух минут для ответа. У вас должен получиться связный рассказ</a:t>
            </a:r>
          </a:p>
          <a:p>
            <a:r>
              <a:rPr lang="ru-RU" sz="1600" dirty="0"/>
              <a:t>(7–8 предложений).</a:t>
            </a:r>
          </a:p>
          <a:p>
            <a:r>
              <a:rPr lang="ru-RU" sz="1600" dirty="0"/>
              <a:t>План ответа поможет вам:</a:t>
            </a:r>
          </a:p>
          <a:p>
            <a:r>
              <a:rPr lang="ru-RU" sz="1600" dirty="0"/>
              <a:t>• </a:t>
            </a:r>
            <a:r>
              <a:rPr lang="en-US" sz="1600" dirty="0"/>
              <a:t>the place</a:t>
            </a:r>
          </a:p>
          <a:p>
            <a:r>
              <a:rPr lang="en-US" sz="1600" dirty="0"/>
              <a:t>• the action</a:t>
            </a:r>
          </a:p>
          <a:p>
            <a:r>
              <a:rPr lang="en-US" sz="1600" dirty="0"/>
              <a:t>• the person’s appearance</a:t>
            </a:r>
          </a:p>
          <a:p>
            <a:r>
              <a:rPr lang="en-US" sz="1600" dirty="0"/>
              <a:t>• whether you like the picture or not</a:t>
            </a:r>
          </a:p>
          <a:p>
            <a:r>
              <a:rPr lang="en-US" sz="1600" dirty="0"/>
              <a:t>• why</a:t>
            </a:r>
          </a:p>
          <a:p>
            <a:r>
              <a:rPr lang="en-US" sz="1600" dirty="0"/>
              <a:t>Start with: “I’d like to describe picture № ... . The picture shows …”</a:t>
            </a:r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34479169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A5B3CD5E-B651-4A3E-A46D-5C43976E88C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2659" y="689113"/>
            <a:ext cx="10825813" cy="54996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284928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6643002A-BFFA-4099-BDB5-4095E2103B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5948" y="371059"/>
            <a:ext cx="9846365" cy="6244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681641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D281D233-391D-458B-8A45-8A21B648EC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2121" y="376996"/>
            <a:ext cx="10190921" cy="5028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821711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56CE9BCD-A1B3-40CA-9EF6-A39B4A494FA4}"/>
              </a:ext>
            </a:extLst>
          </p:cNvPr>
          <p:cNvSpPr txBox="1"/>
          <p:nvPr/>
        </p:nvSpPr>
        <p:spPr>
          <a:xfrm>
            <a:off x="702365" y="225287"/>
            <a:ext cx="10999305" cy="61247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b="1" dirty="0" err="1"/>
              <a:t>Установите</a:t>
            </a:r>
            <a:r>
              <a:rPr lang="en-US" sz="1400" b="1" dirty="0"/>
              <a:t> </a:t>
            </a:r>
            <a:r>
              <a:rPr lang="en-US" sz="1400" b="1" dirty="0" err="1"/>
              <a:t>соответствие</a:t>
            </a:r>
            <a:r>
              <a:rPr lang="en-US" sz="1400" b="1" dirty="0"/>
              <a:t> </a:t>
            </a:r>
            <a:r>
              <a:rPr lang="en-US" sz="1400" b="1" dirty="0" err="1"/>
              <a:t>между</a:t>
            </a:r>
            <a:r>
              <a:rPr lang="en-US" sz="1400" b="1" dirty="0"/>
              <a:t> </a:t>
            </a:r>
            <a:r>
              <a:rPr lang="en-US" sz="1400" b="1" dirty="0" err="1"/>
              <a:t>текстами</a:t>
            </a:r>
            <a:r>
              <a:rPr lang="en-US" sz="1400" b="1" dirty="0"/>
              <a:t> A–E и </a:t>
            </a:r>
            <a:r>
              <a:rPr lang="en-US" sz="1400" b="1" dirty="0" err="1"/>
              <a:t>их</a:t>
            </a:r>
            <a:r>
              <a:rPr lang="en-US" sz="1400" b="1" dirty="0"/>
              <a:t> </a:t>
            </a:r>
            <a:r>
              <a:rPr lang="en-US" sz="1400" b="1" dirty="0" err="1"/>
              <a:t>темами</a:t>
            </a:r>
            <a:r>
              <a:rPr lang="en-US" sz="1400" b="1" dirty="0"/>
              <a:t>, </a:t>
            </a:r>
            <a:r>
              <a:rPr lang="en-US" sz="1400" b="1" dirty="0" err="1"/>
              <a:t>выбрав</a:t>
            </a:r>
            <a:r>
              <a:rPr lang="en-US" sz="1400" b="1" dirty="0"/>
              <a:t> </a:t>
            </a:r>
            <a:r>
              <a:rPr lang="en-US" sz="1400" b="1" dirty="0" err="1"/>
              <a:t>тему</a:t>
            </a:r>
            <a:r>
              <a:rPr lang="en-US" sz="1400" b="1" dirty="0"/>
              <a:t> 1–6 </a:t>
            </a:r>
            <a:r>
              <a:rPr lang="en-US" sz="1400" b="1" dirty="0" err="1"/>
              <a:t>из</a:t>
            </a:r>
            <a:r>
              <a:rPr lang="en-US" sz="1400" b="1" dirty="0"/>
              <a:t> </a:t>
            </a:r>
            <a:r>
              <a:rPr lang="en-US" sz="1400" b="1" dirty="0" err="1"/>
              <a:t>списка</a:t>
            </a:r>
            <a:r>
              <a:rPr lang="en-US" sz="1400" b="1" dirty="0"/>
              <a:t>.</a:t>
            </a:r>
            <a:r>
              <a:rPr lang="ru-RU" sz="1400" b="1" dirty="0"/>
              <a:t> </a:t>
            </a:r>
            <a:r>
              <a:rPr lang="en-US" sz="1400" b="1" dirty="0" err="1"/>
              <a:t>Используйте</a:t>
            </a:r>
            <a:r>
              <a:rPr lang="en-US" sz="1400" b="1" dirty="0"/>
              <a:t> </a:t>
            </a:r>
            <a:r>
              <a:rPr lang="en-US" sz="1400" b="1" dirty="0" err="1"/>
              <a:t>каждую</a:t>
            </a:r>
            <a:r>
              <a:rPr lang="en-US" sz="1400" b="1" dirty="0"/>
              <a:t> </a:t>
            </a:r>
            <a:r>
              <a:rPr lang="en-US" sz="1400" b="1" dirty="0" err="1"/>
              <a:t>тему</a:t>
            </a:r>
            <a:r>
              <a:rPr lang="en-US" sz="1400" b="1" dirty="0"/>
              <a:t> </a:t>
            </a:r>
            <a:r>
              <a:rPr lang="en-US" sz="1400" b="1" dirty="0" err="1"/>
              <a:t>только</a:t>
            </a:r>
            <a:r>
              <a:rPr lang="en-US" sz="1400" b="1" dirty="0"/>
              <a:t> </a:t>
            </a:r>
            <a:r>
              <a:rPr lang="en-US" sz="1400" b="1" dirty="0" err="1"/>
              <a:t>один</a:t>
            </a:r>
            <a:r>
              <a:rPr lang="en-US" sz="1400" b="1" dirty="0"/>
              <a:t> </a:t>
            </a:r>
            <a:r>
              <a:rPr lang="en-US" sz="1400" b="1" dirty="0" err="1"/>
              <a:t>раз</a:t>
            </a:r>
            <a:r>
              <a:rPr lang="en-US" sz="1400" b="1" dirty="0"/>
              <a:t>. В </a:t>
            </a:r>
            <a:r>
              <a:rPr lang="en-US" sz="1400" b="1" dirty="0" err="1"/>
              <a:t>задании</a:t>
            </a:r>
            <a:r>
              <a:rPr lang="en-US" sz="1400" b="1" dirty="0"/>
              <a:t> </a:t>
            </a:r>
            <a:r>
              <a:rPr lang="en-US" sz="1400" b="1" dirty="0" err="1"/>
              <a:t>одна</a:t>
            </a:r>
            <a:r>
              <a:rPr lang="en-US" sz="1400" b="1" dirty="0"/>
              <a:t> </a:t>
            </a:r>
            <a:r>
              <a:rPr lang="en-US" sz="1400" b="1" dirty="0" err="1"/>
              <a:t>тема</a:t>
            </a:r>
            <a:r>
              <a:rPr lang="en-US" sz="1400" b="1" dirty="0"/>
              <a:t> </a:t>
            </a:r>
            <a:r>
              <a:rPr lang="en-US" sz="1400" b="1" dirty="0" err="1"/>
              <a:t>лишняя</a:t>
            </a:r>
            <a:r>
              <a:rPr lang="en-US" sz="1400" b="1" dirty="0"/>
              <a:t>.</a:t>
            </a:r>
          </a:p>
          <a:p>
            <a:r>
              <a:rPr lang="en-US" sz="1400" dirty="0"/>
              <a:t>This text deals with …</a:t>
            </a:r>
          </a:p>
          <a:p>
            <a:r>
              <a:rPr lang="en-US" sz="1400" dirty="0"/>
              <a:t>1) city attractions.</a:t>
            </a:r>
          </a:p>
          <a:p>
            <a:r>
              <a:rPr lang="en-US" sz="1400" dirty="0"/>
              <a:t>2) a London cinema.</a:t>
            </a:r>
          </a:p>
          <a:p>
            <a:r>
              <a:rPr lang="en-US" sz="1400" dirty="0"/>
              <a:t>3) a London theatre.</a:t>
            </a:r>
          </a:p>
          <a:p>
            <a:r>
              <a:rPr lang="en-US" sz="1400" dirty="0"/>
              <a:t>4) a London street.</a:t>
            </a:r>
          </a:p>
          <a:p>
            <a:r>
              <a:rPr lang="en-US" sz="1400" dirty="0"/>
              <a:t>5) nature sights.</a:t>
            </a:r>
          </a:p>
          <a:p>
            <a:r>
              <a:rPr lang="en-US" sz="1400" dirty="0"/>
              <a:t>6) a London museum.</a:t>
            </a:r>
          </a:p>
          <a:p>
            <a:r>
              <a:rPr lang="en-US" sz="1400" dirty="0"/>
              <a:t>A) The Lake District, in northwest England, is a small area, but extremely beautiful, with the</a:t>
            </a:r>
            <a:r>
              <a:rPr lang="ru-RU" sz="1400" dirty="0"/>
              <a:t> </a:t>
            </a:r>
            <a:r>
              <a:rPr lang="en-US" sz="1400" dirty="0"/>
              <a:t>varied delights of soft hills and woodland and the panoramas of the great lakes. The </a:t>
            </a:r>
            <a:r>
              <a:rPr lang="en-US" sz="1400" dirty="0" err="1"/>
              <a:t>LakeDistrict</a:t>
            </a:r>
            <a:r>
              <a:rPr lang="en-US" sz="1400" dirty="0"/>
              <a:t> is more often visited, both by day tourists and holidaymakers, than any other region </a:t>
            </a:r>
            <a:r>
              <a:rPr lang="en-US" sz="1400" dirty="0" err="1"/>
              <a:t>ofoutstanding</a:t>
            </a:r>
            <a:r>
              <a:rPr lang="en-US" sz="1400" dirty="0"/>
              <a:t> natural beauty in the British Isles.</a:t>
            </a:r>
          </a:p>
          <a:p>
            <a:r>
              <a:rPr lang="en-US" sz="1400" dirty="0"/>
              <a:t>B) England's most ancient northern city lies on the River </a:t>
            </a:r>
            <a:r>
              <a:rPr lang="en-US" sz="1400" dirty="0" err="1"/>
              <a:t>Ouse</a:t>
            </a:r>
            <a:r>
              <a:rPr lang="en-US" sz="1400" dirty="0"/>
              <a:t> in the </a:t>
            </a:r>
            <a:r>
              <a:rPr lang="en-US" sz="1400" dirty="0" err="1"/>
              <a:t>centre</a:t>
            </a:r>
            <a:r>
              <a:rPr lang="en-US" sz="1400" dirty="0"/>
              <a:t> of the Vale of York</a:t>
            </a:r>
            <a:r>
              <a:rPr lang="ru-RU" sz="1400" dirty="0"/>
              <a:t> </a:t>
            </a:r>
            <a:r>
              <a:rPr lang="en-US" sz="1400" dirty="0"/>
              <a:t>between the Yorkshire Dales and the North York Moors. It was once the principal town </a:t>
            </a:r>
            <a:r>
              <a:rPr lang="en-US" sz="1400" dirty="0" err="1"/>
              <a:t>ofYorkshire</a:t>
            </a:r>
            <a:r>
              <a:rPr lang="en-US" sz="1400" dirty="0"/>
              <a:t>, and it remains the seat of the Archbishop of York. A child-friendly city, its </a:t>
            </a:r>
            <a:r>
              <a:rPr lang="en-US" sz="1400" dirty="0" err="1"/>
              <a:t>Viking,Castle</a:t>
            </a:r>
            <a:r>
              <a:rPr lang="en-US" sz="1400" dirty="0"/>
              <a:t> and Railway museums have plenty to engage young people as well as adults.</a:t>
            </a:r>
          </a:p>
          <a:p>
            <a:r>
              <a:rPr lang="en-US" sz="1400" dirty="0"/>
              <a:t>C) Along the north part of Trafalgar Square is the famous National Gallery. Founded in 1824, the</a:t>
            </a:r>
            <a:r>
              <a:rPr lang="ru-RU" sz="1400" dirty="0"/>
              <a:t> </a:t>
            </a:r>
            <a:r>
              <a:rPr lang="en-US" sz="1400" dirty="0"/>
              <a:t>gallery has since grown into one of the most outstanding and comprehensive collections in </a:t>
            </a:r>
            <a:r>
              <a:rPr lang="en-US" sz="1400" dirty="0" err="1"/>
              <a:t>theworld</a:t>
            </a:r>
            <a:r>
              <a:rPr lang="en-US" sz="1400" dirty="0"/>
              <a:t>, with a list of masters ranging from Leonardo da Vinci and Rembrandt to El Greco </a:t>
            </a:r>
            <a:r>
              <a:rPr lang="en-US" sz="1400" dirty="0" err="1"/>
              <a:t>andVan</a:t>
            </a:r>
            <a:r>
              <a:rPr lang="en-US" sz="1400" dirty="0"/>
              <a:t> Gogh.</a:t>
            </a:r>
          </a:p>
          <a:p>
            <a:r>
              <a:rPr lang="en-US" sz="1400" dirty="0"/>
              <a:t>D) The London Coliseum famous for its richly decorated interiors was used for variety shows,</a:t>
            </a:r>
            <a:r>
              <a:rPr lang="ru-RU" sz="1400" dirty="0"/>
              <a:t> </a:t>
            </a:r>
            <a:r>
              <a:rPr lang="en-US" sz="1400" dirty="0"/>
              <a:t>musical comedies, and stage plays for many years. In 1974 its name was changed </a:t>
            </a:r>
            <a:r>
              <a:rPr lang="en-US" sz="1400" dirty="0" err="1"/>
              <a:t>tothe</a:t>
            </a:r>
            <a:r>
              <a:rPr lang="en-US" sz="1400" dirty="0"/>
              <a:t> English National Opera. Today it is used primarily for opera as well as being the London</a:t>
            </a:r>
          </a:p>
          <a:p>
            <a:r>
              <a:rPr lang="en-US" sz="1400" dirty="0"/>
              <a:t>home of the English National Ballet. When not on tour they perform regular seasons</a:t>
            </a:r>
          </a:p>
          <a:p>
            <a:r>
              <a:rPr lang="en-US" sz="1400" dirty="0"/>
              <a:t>throughout the year.</a:t>
            </a:r>
          </a:p>
          <a:p>
            <a:r>
              <a:rPr lang="en-US" sz="1400" dirty="0"/>
              <a:t>E) The Mall is London's impressive ceremonial way, a broad tree-lined avenue. The </a:t>
            </a:r>
            <a:r>
              <a:rPr lang="en-US" sz="1400" dirty="0" err="1"/>
              <a:t>spectacularparade</a:t>
            </a:r>
            <a:r>
              <a:rPr lang="en-US" sz="1400" dirty="0"/>
              <a:t> takes place here each June to celebrate the official Birthday of the Sovereign. </a:t>
            </a:r>
            <a:r>
              <a:rPr lang="en-US" sz="1400" dirty="0" err="1"/>
              <a:t>QueenElizabeth</a:t>
            </a:r>
            <a:r>
              <a:rPr lang="en-US" sz="1400" dirty="0"/>
              <a:t> II rides down the avenue in a horse-drawn carriage. Over 1,000 officers and men </a:t>
            </a:r>
            <a:r>
              <a:rPr lang="en-US" sz="1400" dirty="0" err="1"/>
              <a:t>areon</a:t>
            </a:r>
            <a:r>
              <a:rPr lang="en-US" sz="1400" dirty="0"/>
              <a:t> parade, together with two hundred horses; over two hundred musicians march and play as</a:t>
            </a:r>
            <a:r>
              <a:rPr lang="ru-RU" sz="1400" dirty="0"/>
              <a:t> </a:t>
            </a:r>
            <a:r>
              <a:rPr lang="en-US" sz="1400" dirty="0"/>
              <a:t>one.</a:t>
            </a:r>
          </a:p>
          <a:p>
            <a:r>
              <a:rPr lang="en-US" sz="1400" dirty="0" err="1"/>
              <a:t>Запишите</a:t>
            </a:r>
            <a:r>
              <a:rPr lang="en-US" sz="1400" dirty="0"/>
              <a:t> в </a:t>
            </a:r>
            <a:r>
              <a:rPr lang="en-US" sz="1400" dirty="0" err="1"/>
              <a:t>таблицу</a:t>
            </a:r>
            <a:r>
              <a:rPr lang="en-US" sz="1400" dirty="0"/>
              <a:t> </a:t>
            </a:r>
            <a:r>
              <a:rPr lang="en-US" sz="1400" dirty="0" err="1"/>
              <a:t>выбранные</a:t>
            </a:r>
            <a:r>
              <a:rPr lang="en-US" sz="1400" dirty="0"/>
              <a:t> </a:t>
            </a:r>
            <a:r>
              <a:rPr lang="en-US" sz="1400" dirty="0" err="1"/>
              <a:t>цифры</a:t>
            </a:r>
            <a:r>
              <a:rPr lang="en-US" sz="1400" dirty="0"/>
              <a:t> </a:t>
            </a:r>
            <a:r>
              <a:rPr lang="en-US" sz="1400" dirty="0" err="1"/>
              <a:t>под</a:t>
            </a:r>
            <a:r>
              <a:rPr lang="en-US" sz="1400" dirty="0"/>
              <a:t> </a:t>
            </a:r>
            <a:r>
              <a:rPr lang="en-US" sz="1400" dirty="0" err="1"/>
              <a:t>соответствующими</a:t>
            </a:r>
            <a:r>
              <a:rPr lang="en-US" sz="1400" dirty="0"/>
              <a:t> </a:t>
            </a:r>
            <a:r>
              <a:rPr lang="en-US" sz="1400" dirty="0" err="1"/>
              <a:t>буквами</a:t>
            </a:r>
            <a:r>
              <a:rPr lang="en-US" sz="1400" dirty="0"/>
              <a:t>.</a:t>
            </a:r>
          </a:p>
          <a:p>
            <a:endParaRPr lang="ru-RU" sz="1400" dirty="0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082F7297-C8E5-48F8-B2A0-A371B7D65D7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99791" y="5883965"/>
            <a:ext cx="6470442" cy="974035"/>
          </a:xfrm>
          <a:prstGeom prst="rect">
            <a:avLst/>
          </a:prstGeom>
        </p:spPr>
      </p:pic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83D5F270-C25D-4C01-875E-9214650FE2C3}"/>
              </a:ext>
            </a:extLst>
          </p:cNvPr>
          <p:cNvSpPr/>
          <p:nvPr/>
        </p:nvSpPr>
        <p:spPr>
          <a:xfrm>
            <a:off x="6334539" y="848139"/>
            <a:ext cx="4386470" cy="86139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ЧТЕНИЕ</a:t>
            </a:r>
          </a:p>
        </p:txBody>
      </p:sp>
    </p:spTree>
    <p:extLst>
      <p:ext uri="{BB962C8B-B14F-4D97-AF65-F5344CB8AC3E}">
        <p14:creationId xmlns:p14="http://schemas.microsoft.com/office/powerpoint/2010/main" val="109558869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8C9F336-152B-465B-8123-5885173494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ГРАММАТИКА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054106B-9A15-4A45-A103-0DD3C801E417}"/>
              </a:ext>
            </a:extLst>
          </p:cNvPr>
          <p:cNvSpPr txBox="1"/>
          <p:nvPr/>
        </p:nvSpPr>
        <p:spPr>
          <a:xfrm>
            <a:off x="874643" y="2332383"/>
            <a:ext cx="10747514" cy="3139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dirty="0" err="1"/>
              <a:t>Прочитайте</a:t>
            </a:r>
            <a:r>
              <a:rPr lang="en-US" b="1" dirty="0"/>
              <a:t> </a:t>
            </a:r>
            <a:r>
              <a:rPr lang="en-US" b="1" dirty="0" err="1"/>
              <a:t>текст</a:t>
            </a:r>
            <a:r>
              <a:rPr lang="en-US" b="1" dirty="0"/>
              <a:t> и </a:t>
            </a:r>
            <a:r>
              <a:rPr lang="en-US" b="1" dirty="0" err="1"/>
              <a:t>вставьте</a:t>
            </a:r>
            <a:r>
              <a:rPr lang="en-US" b="1" dirty="0"/>
              <a:t> </a:t>
            </a:r>
            <a:r>
              <a:rPr lang="en-US" b="1" dirty="0" err="1"/>
              <a:t>вместо</a:t>
            </a:r>
            <a:r>
              <a:rPr lang="en-US" b="1" dirty="0"/>
              <a:t> </a:t>
            </a:r>
            <a:r>
              <a:rPr lang="en-US" b="1" dirty="0" err="1"/>
              <a:t>каждого</a:t>
            </a:r>
            <a:r>
              <a:rPr lang="en-US" b="1" dirty="0"/>
              <a:t> </a:t>
            </a:r>
            <a:r>
              <a:rPr lang="en-US" b="1" dirty="0" err="1"/>
              <a:t>пропуска</a:t>
            </a:r>
            <a:r>
              <a:rPr lang="en-US" b="1" dirty="0"/>
              <a:t> </a:t>
            </a:r>
            <a:r>
              <a:rPr lang="en-US" b="1" dirty="0" err="1"/>
              <a:t>нужную</a:t>
            </a:r>
            <a:r>
              <a:rPr lang="en-US" b="1" dirty="0"/>
              <a:t> </a:t>
            </a:r>
            <a:r>
              <a:rPr lang="en-US" b="1" dirty="0" err="1"/>
              <a:t>грамматическую</a:t>
            </a:r>
            <a:r>
              <a:rPr lang="en-US" b="1" dirty="0"/>
              <a:t> </a:t>
            </a:r>
            <a:r>
              <a:rPr lang="en-US" b="1" dirty="0" err="1"/>
              <a:t>форму</a:t>
            </a:r>
            <a:r>
              <a:rPr lang="en-US" b="1" dirty="0"/>
              <a:t>,</a:t>
            </a:r>
          </a:p>
          <a:p>
            <a:r>
              <a:rPr lang="en-US" b="1" dirty="0" err="1"/>
              <a:t>выбрав</a:t>
            </a:r>
            <a:r>
              <a:rPr lang="en-US" b="1" dirty="0"/>
              <a:t> </a:t>
            </a:r>
            <a:r>
              <a:rPr lang="en-US" b="1" dirty="0" err="1"/>
              <a:t>её</a:t>
            </a:r>
            <a:r>
              <a:rPr lang="en-US" b="1" dirty="0"/>
              <a:t> </a:t>
            </a:r>
            <a:r>
              <a:rPr lang="en-US" b="1" dirty="0" err="1"/>
              <a:t>из</a:t>
            </a:r>
            <a:r>
              <a:rPr lang="en-US" b="1" dirty="0"/>
              <a:t> </a:t>
            </a:r>
            <a:r>
              <a:rPr lang="en-US" b="1" dirty="0" err="1"/>
              <a:t>четырёх</a:t>
            </a:r>
            <a:r>
              <a:rPr lang="en-US" b="1" dirty="0"/>
              <a:t> </a:t>
            </a:r>
            <a:r>
              <a:rPr lang="en-US" b="1" dirty="0" err="1"/>
              <a:t>предложенных</a:t>
            </a:r>
            <a:r>
              <a:rPr lang="en-US" b="1" dirty="0"/>
              <a:t> </a:t>
            </a:r>
            <a:r>
              <a:rPr lang="en-US" b="1" dirty="0" err="1"/>
              <a:t>вариантов</a:t>
            </a:r>
            <a:r>
              <a:rPr lang="en-US" b="1" dirty="0"/>
              <a:t>.</a:t>
            </a:r>
          </a:p>
          <a:p>
            <a:r>
              <a:rPr lang="en-US" dirty="0"/>
              <a:t>The Dog and the Donkey</a:t>
            </a:r>
          </a:p>
          <a:p>
            <a:r>
              <a:rPr lang="en-US" dirty="0"/>
              <a:t>Once in a small town there lived a baker. He had two pets – a dog and a donkey. The dog kept</a:t>
            </a:r>
          </a:p>
          <a:p>
            <a:r>
              <a:rPr lang="en-US" dirty="0"/>
              <a:t>watch over the house. The donkey carried the bread and the cakes that the baker made.</a:t>
            </a:r>
          </a:p>
          <a:p>
            <a:r>
              <a:rPr lang="en-US" dirty="0"/>
              <a:t>One night a thief A____ into the house. The baker B____ soundly. The dog too was fast asleep, he</a:t>
            </a:r>
          </a:p>
          <a:p>
            <a:r>
              <a:rPr lang="en-US" dirty="0"/>
              <a:t>did not bark at the thief. The donkey saw the thief and wanted to awaken C____ master, so</a:t>
            </a:r>
          </a:p>
          <a:p>
            <a:r>
              <a:rPr lang="en-US" dirty="0"/>
              <a:t>he began to bray loudly. The thief ran away.</a:t>
            </a:r>
          </a:p>
          <a:p>
            <a:r>
              <a:rPr lang="en-US" dirty="0"/>
              <a:t>The baker could not sleep. He came out. He could not understand why the donkey brayed so loudly</a:t>
            </a:r>
          </a:p>
          <a:p>
            <a:r>
              <a:rPr lang="en-US" dirty="0"/>
              <a:t>and he beat the stupid but dutiful donkey very badly. But the D____ house was saved. It was the</a:t>
            </a:r>
          </a:p>
          <a:p>
            <a:r>
              <a:rPr lang="en-US" dirty="0"/>
              <a:t>duty of the dog to keep watch and not of the donkey. However, the donkey turned out to be a E____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6161217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1562755D-835C-4EB1-8693-BD121C126AD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1373" y="664145"/>
            <a:ext cx="10989253" cy="1908313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E80194B-BAC1-4176-8AA3-14BC4C1D11D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1373" y="2936366"/>
            <a:ext cx="8235385" cy="22584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386380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77A47E6D-A787-4203-A979-B6DE708A76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5306" y="251791"/>
            <a:ext cx="11559240" cy="4361414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D7DD1EEF-A323-4FBE-BDE3-E4B71555516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22915" y="4613205"/>
            <a:ext cx="6953387" cy="15225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60680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5D12D3AE-CF68-4F3A-8394-0B12F26DEAB1}"/>
              </a:ext>
            </a:extLst>
          </p:cNvPr>
          <p:cNvSpPr txBox="1"/>
          <p:nvPr/>
        </p:nvSpPr>
        <p:spPr>
          <a:xfrm>
            <a:off x="450574" y="304800"/>
            <a:ext cx="1073426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/>
              <a:t>.</a:t>
            </a:r>
          </a:p>
        </p:txBody>
      </p:sp>
      <p:sp>
        <p:nvSpPr>
          <p:cNvPr id="10" name="Заголовок 9">
            <a:extLst>
              <a:ext uri="{FF2B5EF4-FFF2-40B4-BE49-F238E27FC236}">
                <a16:creationId xmlns:a16="http://schemas.microsoft.com/office/drawing/2014/main" id="{FC40429D-5445-4E64-B87A-524FD575DC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8226" y="304801"/>
            <a:ext cx="9676628" cy="1548954"/>
          </a:xfrm>
        </p:spPr>
        <p:txBody>
          <a:bodyPr>
            <a:normAutofit/>
          </a:bodyPr>
          <a:lstStyle/>
          <a:p>
            <a:r>
              <a:rPr lang="ru-RU" b="1" dirty="0"/>
              <a:t>Система оценивания проверочной работы по английскому языку </a:t>
            </a:r>
            <a:br>
              <a:rPr lang="ru-RU" b="1" dirty="0"/>
            </a:br>
            <a:endParaRPr lang="ru-RU" b="1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F567AEC-309A-4FF8-9BB1-8CB9E1BF60FD}"/>
              </a:ext>
            </a:extLst>
          </p:cNvPr>
          <p:cNvSpPr txBox="1"/>
          <p:nvPr/>
        </p:nvSpPr>
        <p:spPr>
          <a:xfrm>
            <a:off x="940904" y="1869279"/>
            <a:ext cx="10548731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dirty="0"/>
              <a:t>Каждое из заданий 1, 4, 5, 6 считается выполненным верно, если правильно указаны</a:t>
            </a:r>
          </a:p>
          <a:p>
            <a:r>
              <a:rPr lang="ru-RU" sz="2400" dirty="0"/>
              <a:t>цифра, последовательность цифр или слово (словосочетание).</a:t>
            </a:r>
          </a:p>
          <a:p>
            <a:r>
              <a:rPr lang="ru-RU" sz="2400" dirty="0"/>
              <a:t>В заданиях 1, 4, 5, 6 участник получает 1 балл за каждое правильно установленное</a:t>
            </a:r>
          </a:p>
          <a:p>
            <a:r>
              <a:rPr lang="ru-RU" sz="2400" dirty="0"/>
              <a:t>соответствие. Максимум за успешное выполнение каждого из этих заданий – 5 баллов.</a:t>
            </a:r>
          </a:p>
          <a:p>
            <a:r>
              <a:rPr lang="ru-RU" sz="2400" dirty="0"/>
              <a:t>Ответы на задания 2 и 3 оцениваются с учетом правильности и полноты ответа в соответствии с критериями.</a:t>
            </a:r>
          </a:p>
        </p:txBody>
      </p:sp>
    </p:spTree>
    <p:extLst>
      <p:ext uri="{BB962C8B-B14F-4D97-AF65-F5344CB8AC3E}">
        <p14:creationId xmlns:p14="http://schemas.microsoft.com/office/powerpoint/2010/main" val="964447609"/>
      </p:ext>
    </p:extLst>
  </p:cSld>
  <p:clrMapOvr>
    <a:masterClrMapping/>
  </p:clrMapOvr>
</p:sld>
</file>

<file path=ppt/theme/theme1.xml><?xml version="1.0" encoding="utf-8"?>
<a:theme xmlns:a="http://schemas.openxmlformats.org/drawingml/2006/main" name="Галерея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EDEBE7"/>
      </a:lt2>
      <a:accent1>
        <a:srgbClr val="5FA534"/>
      </a:accent1>
      <a:accent2>
        <a:srgbClr val="DCAB34"/>
      </a:accent2>
      <a:accent3>
        <a:srgbClr val="D26D23"/>
      </a:accent3>
      <a:accent4>
        <a:srgbClr val="972323"/>
      </a:accent4>
      <a:accent5>
        <a:srgbClr val="236797"/>
      </a:accent5>
      <a:accent6>
        <a:srgbClr val="2FB6C6"/>
      </a:accent6>
      <a:hlink>
        <a:srgbClr val="8FC639"/>
      </a:hlink>
      <a:folHlink>
        <a:srgbClr val="E7C272"/>
      </a:folHlink>
    </a:clrScheme>
    <a:fontScheme name="Gallery">
      <a:majorFont>
        <a:latin typeface="Palatino Linotype" panose="020405020505050303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AC464412-510E-4F2B-8947-A0DDBD02899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TM10001114[[fn=Галерея]]</Template>
  <TotalTime>59</TotalTime>
  <Words>1165</Words>
  <Application>Microsoft Office PowerPoint</Application>
  <PresentationFormat>Широкоэкранный</PresentationFormat>
  <Paragraphs>81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8" baseType="lpstr">
      <vt:lpstr>Arial</vt:lpstr>
      <vt:lpstr>Palatino Linotype</vt:lpstr>
      <vt:lpstr>Галерея</vt:lpstr>
      <vt:lpstr>Всероссийская проверочная работа</vt:lpstr>
      <vt:lpstr>Каждый вариант проверочной работы включает 6 заданий и состоит из двух частей: письменной и устной. Письменная часть содержит задания по аудированию, чтению, грамматике и лексике. Устная часть включает в себя задания по чтению текста вслух и по говорению (монологическая речь).</vt:lpstr>
      <vt:lpstr>Презентация PowerPoint</vt:lpstr>
      <vt:lpstr>Презентация PowerPoint</vt:lpstr>
      <vt:lpstr>ЧТЕНИЕ</vt:lpstr>
      <vt:lpstr>Презентация PowerPoint</vt:lpstr>
      <vt:lpstr>МОНОЛОГИЧЕСКАЯ РЕЧЬ</vt:lpstr>
      <vt:lpstr>Презентация PowerPoint</vt:lpstr>
      <vt:lpstr>Презентация PowerPoint</vt:lpstr>
      <vt:lpstr>Презентация PowerPoint</vt:lpstr>
      <vt:lpstr>Презентация PowerPoint</vt:lpstr>
      <vt:lpstr>ГРАММАТИКА</vt:lpstr>
      <vt:lpstr>Презентация PowerPoint</vt:lpstr>
      <vt:lpstr>Презентация PowerPoint</vt:lpstr>
      <vt:lpstr>Система оценивания проверочной работы по английскому языку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Всероссийская проверочная работа</dc:title>
  <dc:creator>koza1</dc:creator>
  <cp:lastModifiedBy>koza1</cp:lastModifiedBy>
  <cp:revision>7</cp:revision>
  <dcterms:created xsi:type="dcterms:W3CDTF">2021-04-19T13:02:20Z</dcterms:created>
  <dcterms:modified xsi:type="dcterms:W3CDTF">2021-04-19T14:44:48Z</dcterms:modified>
</cp:coreProperties>
</file>