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7" r:id="rId2"/>
    <p:sldId id="256" r:id="rId3"/>
    <p:sldId id="259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4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notesViewPr>
    <p:cSldViewPr>
      <p:cViewPr varScale="1">
        <p:scale>
          <a:sx n="55" d="100"/>
          <a:sy n="55" d="100"/>
        </p:scale>
        <p:origin x="-2904" y="-102"/>
      </p:cViewPr>
      <p:guideLst>
        <p:guide orient="horz" pos="2880"/>
        <p:guide pos="2160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97CB6B7-6B3A-45D0-B46F-41CC09D23A02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3EF007E-97B0-4892-94C6-BBBC6F281DAB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0A6595A-90D4-4A8F-8072-0CA0FB93B082}" type="datetimeFigureOut">
              <a:rPr lang="ru-RU" smtClean="0"/>
              <a:t>19.04.2021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093B9ED1-3FAE-46B1-95C5-DBA071230C32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093B9ED1-3FAE-46B1-95C5-DBA071230C32}" type="slidenum">
              <a:rPr lang="ru-RU" smtClean="0"/>
              <a:t>2</a:t>
            </a:fld>
            <a:endParaRPr lang="ru-RU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Заголовок 7"/>
          <p:cNvSpPr>
            <a:spLocks noGrp="1"/>
          </p:cNvSpPr>
          <p:nvPr>
            <p:ph type="ctrTitle"/>
          </p:nvPr>
        </p:nvSpPr>
        <p:spPr>
          <a:xfrm>
            <a:off x="2286000" y="3124200"/>
            <a:ext cx="6172200" cy="1894362"/>
          </a:xfrm>
        </p:spPr>
        <p:txBody>
          <a:bodyPr/>
          <a:lstStyle>
            <a:lvl1pPr>
              <a:defRPr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9" name="Подзаголовок 8"/>
          <p:cNvSpPr>
            <a:spLocks noGrp="1"/>
          </p:cNvSpPr>
          <p:nvPr>
            <p:ph type="subTitle" idx="1"/>
          </p:nvPr>
        </p:nvSpPr>
        <p:spPr>
          <a:xfrm>
            <a:off x="2286000" y="5003322"/>
            <a:ext cx="6172200" cy="1371600"/>
          </a:xfrm>
        </p:spPr>
        <p:txBody>
          <a:bodyPr/>
          <a:lstStyle>
            <a:lvl1pPr marL="0" indent="0" algn="l">
              <a:buNone/>
              <a:defRPr sz="1800" b="1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28" name="Дата 27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4621" y="1174097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17" name="Нижний колонтитул 16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269" y="4181669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4" name="Прямоугольник 13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9" name="Прямоугольник 18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ая соединительная линия 17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2" name="Прямая соединительная линия 21"/>
          <p:cNvSpPr>
            <a:spLocks noChangeShapeType="1"/>
          </p:cNvSpPr>
          <p:nvPr/>
        </p:nvSpPr>
        <p:spPr bwMode="auto">
          <a:xfrm>
            <a:off x="9113856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27" name="Прямоугольник 26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solidFill>
            <a:schemeClr val="accent1"/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309632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4" name="Овал 23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Овал 25"/>
          <p:cNvSpPr/>
          <p:nvPr/>
        </p:nvSpPr>
        <p:spPr bwMode="auto">
          <a:xfrm>
            <a:off x="1664208" y="5788152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5" name="Овал 24"/>
          <p:cNvSpPr/>
          <p:nvPr/>
        </p:nvSpPr>
        <p:spPr>
          <a:xfrm>
            <a:off x="1905000" y="4495800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9" name="Номер слайда 28"/>
          <p:cNvSpPr>
            <a:spLocks noGrp="1"/>
          </p:cNvSpPr>
          <p:nvPr>
            <p:ph type="sldNum" sz="quarter" idx="12"/>
          </p:nvPr>
        </p:nvSpPr>
        <p:spPr bwMode="auto">
          <a:xfrm>
            <a:off x="1325544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8" name="Объект 7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7467600" cy="4873752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0" name="Нижний колонтитул 9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286000" y="2895600"/>
            <a:ext cx="6172200" cy="2053590"/>
          </a:xfrm>
        </p:spPr>
        <p:txBody>
          <a:bodyPr/>
          <a:lstStyle>
            <a:lvl1pPr algn="l">
              <a:buNone/>
              <a:defRPr sz="3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2286000" y="5010150"/>
            <a:ext cx="6172200" cy="1371600"/>
          </a:xfrm>
        </p:spPr>
        <p:txBody>
          <a:bodyPr anchor="t"/>
          <a:lstStyle>
            <a:lvl1pPr marL="0" indent="0">
              <a:buNone/>
              <a:defRPr sz="1800" b="1">
                <a:solidFill>
                  <a:schemeClr val="tx2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 bwMode="auto">
          <a:xfrm rot="5400000">
            <a:off x="7763256" y="1170432"/>
            <a:ext cx="2286000" cy="381000"/>
          </a:xfrm>
        </p:spPr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 bwMode="auto">
          <a:xfrm rot="5400000">
            <a:off x="7077456" y="4178808"/>
            <a:ext cx="3657600" cy="384048"/>
          </a:xfrm>
        </p:spPr>
        <p:txBody>
          <a:bodyPr/>
          <a:lstStyle/>
          <a:p>
            <a:endParaRPr lang="ru-RU"/>
          </a:p>
        </p:txBody>
      </p:sp>
      <p:sp>
        <p:nvSpPr>
          <p:cNvPr id="9" name="Прямоугольник 8"/>
          <p:cNvSpPr/>
          <p:nvPr/>
        </p:nvSpPr>
        <p:spPr bwMode="auto">
          <a:xfrm>
            <a:off x="381000" y="0"/>
            <a:ext cx="609600" cy="6858000"/>
          </a:xfrm>
          <a:prstGeom prst="rect">
            <a:avLst/>
          </a:prstGeom>
          <a:solidFill>
            <a:schemeClr val="accent1">
              <a:tint val="60000"/>
              <a:alpha val="54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276336" y="0"/>
            <a:ext cx="104664" cy="6858000"/>
          </a:xfrm>
          <a:prstGeom prst="rect">
            <a:avLst/>
          </a:prstGeom>
          <a:solidFill>
            <a:schemeClr val="accent1">
              <a:tint val="40000"/>
              <a:alpha val="36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990600" y="0"/>
            <a:ext cx="181872" cy="6858000"/>
          </a:xfrm>
          <a:prstGeom prst="rect">
            <a:avLst/>
          </a:prstGeom>
          <a:solidFill>
            <a:schemeClr val="accent1">
              <a:tint val="40000"/>
              <a:alpha val="7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1141320" y="0"/>
            <a:ext cx="230280" cy="6858000"/>
          </a:xfrm>
          <a:prstGeom prst="rect">
            <a:avLst/>
          </a:prstGeom>
          <a:solidFill>
            <a:schemeClr val="accent1">
              <a:tint val="20000"/>
              <a:alpha val="7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106344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  <a:alpha val="7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Прямая соединительная линия 13"/>
          <p:cNvSpPr>
            <a:spLocks noChangeShapeType="1"/>
          </p:cNvSpPr>
          <p:nvPr/>
        </p:nvSpPr>
        <p:spPr bwMode="auto">
          <a:xfrm>
            <a:off x="914400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20000"/>
                <a:alpha val="8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5" name="Прямая соединительная линия 14"/>
          <p:cNvSpPr>
            <a:spLocks noChangeShapeType="1"/>
          </p:cNvSpPr>
          <p:nvPr/>
        </p:nvSpPr>
        <p:spPr bwMode="auto">
          <a:xfrm>
            <a:off x="854112" y="0"/>
            <a:ext cx="0" cy="6858000"/>
          </a:xfrm>
          <a:prstGeom prst="line">
            <a:avLst/>
          </a:prstGeom>
          <a:noFill/>
          <a:ln w="5715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1726640" y="0"/>
            <a:ext cx="0" cy="6858000"/>
          </a:xfrm>
          <a:prstGeom prst="line">
            <a:avLst/>
          </a:prstGeom>
          <a:noFill/>
          <a:ln w="28575" cap="flat" cmpd="sng" algn="ctr">
            <a:solidFill>
              <a:schemeClr val="accent1">
                <a:tint val="60000"/>
                <a:alpha val="82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7" name="Прямая соединительная линия 16"/>
          <p:cNvSpPr>
            <a:spLocks noChangeShapeType="1"/>
          </p:cNvSpPr>
          <p:nvPr/>
        </p:nvSpPr>
        <p:spPr bwMode="auto">
          <a:xfrm>
            <a:off x="10668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8" name="Прямоугольник 17"/>
          <p:cNvSpPr/>
          <p:nvPr/>
        </p:nvSpPr>
        <p:spPr bwMode="auto">
          <a:xfrm>
            <a:off x="1219200" y="0"/>
            <a:ext cx="76200" cy="6858000"/>
          </a:xfrm>
          <a:prstGeom prst="rect">
            <a:avLst/>
          </a:prstGeom>
          <a:solidFill>
            <a:schemeClr val="accent1">
              <a:tint val="60000"/>
              <a:alpha val="51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9" name="Овал 18"/>
          <p:cNvSpPr/>
          <p:nvPr/>
        </p:nvSpPr>
        <p:spPr bwMode="auto">
          <a:xfrm>
            <a:off x="609600" y="3429000"/>
            <a:ext cx="1295400" cy="129540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0" name="Овал 19"/>
          <p:cNvSpPr/>
          <p:nvPr/>
        </p:nvSpPr>
        <p:spPr bwMode="auto">
          <a:xfrm>
            <a:off x="1324704" y="4866752"/>
            <a:ext cx="641424" cy="641424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1" name="Овал 20"/>
          <p:cNvSpPr/>
          <p:nvPr/>
        </p:nvSpPr>
        <p:spPr bwMode="auto">
          <a:xfrm>
            <a:off x="1091080" y="5500632"/>
            <a:ext cx="137160" cy="13716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2" name="Овал 21"/>
          <p:cNvSpPr/>
          <p:nvPr/>
        </p:nvSpPr>
        <p:spPr bwMode="auto">
          <a:xfrm>
            <a:off x="1664208" y="5791200"/>
            <a:ext cx="274320" cy="274320"/>
          </a:xfrm>
          <a:prstGeom prst="ellipse">
            <a:avLst/>
          </a:prstGeom>
          <a:ln w="127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Овал 22"/>
          <p:cNvSpPr/>
          <p:nvPr/>
        </p:nvSpPr>
        <p:spPr bwMode="auto">
          <a:xfrm>
            <a:off x="1879040" y="4479888"/>
            <a:ext cx="365760" cy="365760"/>
          </a:xfrm>
          <a:prstGeom prst="ellipse">
            <a:avLst/>
          </a:prstGeom>
          <a:ln w="28575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6" name="Прямая соединительная линия 25"/>
          <p:cNvSpPr>
            <a:spLocks noChangeShapeType="1"/>
          </p:cNvSpPr>
          <p:nvPr/>
        </p:nvSpPr>
        <p:spPr bwMode="auto">
          <a:xfrm>
            <a:off x="9097944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 bwMode="auto">
          <a:xfrm>
            <a:off x="1340616" y="4928702"/>
            <a:ext cx="609600" cy="517524"/>
          </a:xfrm>
        </p:spPr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9" name="Объект 8"/>
          <p:cNvSpPr>
            <a:spLocks noGrp="1"/>
          </p:cNvSpPr>
          <p:nvPr>
            <p:ph sz="quarter" idx="1"/>
          </p:nvPr>
        </p:nvSpPr>
        <p:spPr>
          <a:xfrm>
            <a:off x="457200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270248" y="1600200"/>
            <a:ext cx="3657600" cy="45720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7543800" cy="1143000"/>
          </a:xfrm>
        </p:spPr>
        <p:txBody>
          <a:bodyPr anchor="b"/>
          <a:lstStyle>
            <a:lvl1pPr>
              <a:defRPr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11" name="Объект 10"/>
          <p:cNvSpPr>
            <a:spLocks noGrp="1"/>
          </p:cNvSpPr>
          <p:nvPr>
            <p:ph sz="quarter" idx="2"/>
          </p:nvPr>
        </p:nvSpPr>
        <p:spPr>
          <a:xfrm>
            <a:off x="457200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3" name="Объект 12"/>
          <p:cNvSpPr>
            <a:spLocks noGrp="1"/>
          </p:cNvSpPr>
          <p:nvPr>
            <p:ph sz="quarter" idx="4"/>
          </p:nvPr>
        </p:nvSpPr>
        <p:spPr>
          <a:xfrm>
            <a:off x="4371975" y="2362200"/>
            <a:ext cx="3657600" cy="3886200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12" name="Текст 11"/>
          <p:cNvSpPr>
            <a:spLocks noGrp="1"/>
          </p:cNvSpPr>
          <p:nvPr>
            <p:ph type="body" sz="quarter" idx="1"/>
          </p:nvPr>
        </p:nvSpPr>
        <p:spPr>
          <a:xfrm>
            <a:off x="4572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4" name="Текст 13"/>
          <p:cNvSpPr>
            <a:spLocks noGrp="1"/>
          </p:cNvSpPr>
          <p:nvPr>
            <p:ph type="body" sz="quarter" idx="3"/>
          </p:nvPr>
        </p:nvSpPr>
        <p:spPr>
          <a:xfrm>
            <a:off x="4343400" y="1569720"/>
            <a:ext cx="3657600" cy="658368"/>
          </a:xfrm>
          <a:prstGeom prst="roundRect">
            <a:avLst>
              <a:gd name="adj" fmla="val 16667"/>
            </a:avLst>
          </a:prstGeom>
          <a:solidFill>
            <a:schemeClr val="accent1"/>
          </a:solidFill>
        </p:spPr>
        <p:txBody>
          <a:bodyPr rtlCol="0" anchor="ctr">
            <a:noAutofit/>
          </a:bodyPr>
          <a:lstStyle>
            <a:lvl1pPr marL="0" indent="0">
              <a:buFontTx/>
              <a:buNone/>
              <a:defRPr sz="2000" b="1">
                <a:solidFill>
                  <a:srgbClr val="FFFFFF"/>
                </a:solidFill>
              </a:defRPr>
            </a:lvl1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6" name="Дата 5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Объект с подписью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71850" y="3200400"/>
            <a:ext cx="6309360" cy="457200"/>
          </a:xfrm>
        </p:spPr>
        <p:txBody>
          <a:bodyPr anchor="b"/>
          <a:lstStyle>
            <a:lvl1pPr algn="l">
              <a:buNone/>
              <a:defRPr sz="2000" b="1" cap="small" baseline="0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6812280" y="274320"/>
            <a:ext cx="1527048" cy="4983480"/>
          </a:xfrm>
        </p:spPr>
        <p:txBody>
          <a:bodyPr/>
          <a:lstStyle>
            <a:lvl1pPr marL="0" indent="0">
              <a:spcBef>
                <a:spcPts val="400"/>
              </a:spcBef>
              <a:spcAft>
                <a:spcPts val="1000"/>
              </a:spcAft>
              <a:buNone/>
              <a:defRPr sz="12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8" name="Прямая соединительная линия 7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Прямоугольник 11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Прямая соединительная линия 12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4" name="Овал 13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18" name="Объект 17"/>
          <p:cNvSpPr>
            <a:spLocks noGrp="1"/>
          </p:cNvSpPr>
          <p:nvPr>
            <p:ph sz="quarter" idx="1"/>
          </p:nvPr>
        </p:nvSpPr>
        <p:spPr>
          <a:xfrm>
            <a:off x="304800" y="274320"/>
            <a:ext cx="5638800" cy="6327648"/>
          </a:xfrm>
        </p:spPr>
        <p:txBody>
          <a:bodyPr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21" name="Дата 20"/>
          <p:cNvSpPr>
            <a:spLocks noGrp="1"/>
          </p:cNvSpPr>
          <p:nvPr>
            <p:ph type="dt" sz="half" idx="14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22" name="Номер слайда 21"/>
          <p:cNvSpPr>
            <a:spLocks noGrp="1"/>
          </p:cNvSpPr>
          <p:nvPr>
            <p:ph type="sldNum" sz="quarter" idx="15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3" name="Нижний колонтитул 22"/>
          <p:cNvSpPr>
            <a:spLocks noGrp="1"/>
          </p:cNvSpPr>
          <p:nvPr>
            <p:ph type="ftr" sz="quarter" idx="16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3" name="Овал 12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 rot="5400000">
            <a:off x="3350133" y="3200400"/>
            <a:ext cx="6309360" cy="457200"/>
          </a:xfrm>
        </p:spPr>
        <p:txBody>
          <a:bodyPr anchor="b"/>
          <a:lstStyle>
            <a:lvl1pPr algn="l">
              <a:buNone/>
              <a:defRPr sz="2000" b="1"/>
            </a:lvl1pPr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0" y="0"/>
            <a:ext cx="6172200" cy="6858000"/>
          </a:xfrm>
          <a:solidFill>
            <a:schemeClr val="bg2"/>
          </a:solidFill>
          <a:ln w="1270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/>
          <a:lstStyle>
            <a:lvl1pPr marL="0" indent="0">
              <a:buNone/>
              <a:defRPr sz="3200"/>
            </a:lvl1pPr>
          </a:lstStyle>
          <a:p>
            <a:pPr algn="ctr" eaLnBrk="1" latinLnBrk="0" hangingPunct="1">
              <a:buFontTx/>
              <a:buNone/>
            </a:pPr>
            <a:r>
              <a:rPr kumimoji="0" lang="ru-RU" smtClean="0"/>
              <a:t>Вставка рисунка</a:t>
            </a:r>
            <a:endParaRPr kumimoji="0" lang="en-US" dirty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6765798" y="264795"/>
            <a:ext cx="1524000" cy="4956048"/>
          </a:xfrm>
        </p:spPr>
        <p:txBody>
          <a:bodyPr rot="0" spcFirstLastPara="0" vertOverflow="overflow" horzOverflow="overflow" vert="horz" wrap="square" lIns="91440" tIns="45720" rIns="91440" bIns="45720" numCol="1" spcCol="274320" rtlCol="0" fromWordArt="0" anchor="t" anchorCtr="0" forceAA="0" compatLnSpc="1">
            <a:normAutofit/>
          </a:bodyPr>
          <a:lstStyle>
            <a:lvl1pPr marL="0" indent="0">
              <a:spcBef>
                <a:spcPts val="100"/>
              </a:spcBef>
              <a:spcAft>
                <a:spcPts val="400"/>
              </a:spcAft>
              <a:buFontTx/>
              <a:buNone/>
              <a:defRPr sz="12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10" name="Прямая соединительная линия 9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1" name="Прямоугольник 10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Прямая соединительная линия 11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9" name="Прямая соединительная линия 18"/>
          <p:cNvSpPr>
            <a:spLocks noChangeShapeType="1"/>
          </p:cNvSpPr>
          <p:nvPr/>
        </p:nvSpPr>
        <p:spPr bwMode="auto">
          <a:xfrm>
            <a:off x="62484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0" name="Прямая соединительная линия 19"/>
          <p:cNvSpPr>
            <a:spLocks noChangeShapeType="1"/>
          </p:cNvSpPr>
          <p:nvPr/>
        </p:nvSpPr>
        <p:spPr bwMode="auto">
          <a:xfrm>
            <a:off x="6192296" y="0"/>
            <a:ext cx="0" cy="6858000"/>
          </a:xfrm>
          <a:prstGeom prst="line">
            <a:avLst/>
          </a:prstGeom>
          <a:noFill/>
          <a:ln w="1270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17" name="Дата 16"/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18" name="Номер слайда 17"/>
          <p:cNvSpPr>
            <a:spLocks noGrp="1"/>
          </p:cNvSpPr>
          <p:nvPr>
            <p:ph type="sldNum" sz="quarter" idx="11"/>
          </p:nvPr>
        </p:nvSpPr>
        <p:spPr/>
        <p:txBody>
          <a:bodyPr rtlCol="0"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21" name="Нижний колонтитул 20"/>
          <p:cNvSpPr>
            <a:spLocks noGrp="1"/>
          </p:cNvSpPr>
          <p:nvPr>
            <p:ph type="ftr" sz="quarter" idx="12"/>
          </p:nvPr>
        </p:nvSpPr>
        <p:spPr/>
        <p:txBody>
          <a:bodyPr rtlCol="0"/>
          <a:lstStyle/>
          <a:p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1676400" cy="5851525"/>
          </a:xfrm>
        </p:spPr>
        <p:txBody>
          <a:bodyPr vert="eaVert"/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Прямая соединительная линия 15"/>
          <p:cNvSpPr>
            <a:spLocks noChangeShapeType="1"/>
          </p:cNvSpPr>
          <p:nvPr/>
        </p:nvSpPr>
        <p:spPr bwMode="auto">
          <a:xfrm>
            <a:off x="8763000" y="0"/>
            <a:ext cx="0" cy="6858000"/>
          </a:xfrm>
          <a:prstGeom prst="line">
            <a:avLst/>
          </a:prstGeom>
          <a:noFill/>
          <a:ln w="38100" cap="flat" cmpd="sng" algn="ctr">
            <a:solidFill>
              <a:schemeClr val="accent1">
                <a:tint val="60000"/>
                <a:alpha val="93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 dirty="0"/>
          </a:p>
        </p:txBody>
      </p:sp>
      <p:sp>
        <p:nvSpPr>
          <p:cNvPr id="22" name="Заголовок 21"/>
          <p:cNvSpPr>
            <a:spLocks noGrp="1"/>
          </p:cNvSpPr>
          <p:nvPr>
            <p:ph type="title"/>
          </p:nvPr>
        </p:nvSpPr>
        <p:spPr>
          <a:xfrm>
            <a:off x="457200" y="274638"/>
            <a:ext cx="7467600" cy="1143000"/>
          </a:xfrm>
          <a:prstGeom prst="rect">
            <a:avLst/>
          </a:prstGeom>
        </p:spPr>
        <p:txBody>
          <a:bodyPr vert="horz" anchor="b">
            <a:normAutofit/>
          </a:bodyPr>
          <a:lstStyle/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13" name="Текст 1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7467600" cy="4873752"/>
          </a:xfrm>
          <a:prstGeom prst="rect">
            <a:avLst/>
          </a:prstGeom>
        </p:spPr>
        <p:txBody>
          <a:bodyPr vert="horz">
            <a:normAutofit/>
          </a:bodyPr>
          <a:lstStyle/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14" name="Дата 13"/>
          <p:cNvSpPr>
            <a:spLocks noGrp="1"/>
          </p:cNvSpPr>
          <p:nvPr>
            <p:ph type="dt" sz="half" idx="2"/>
          </p:nvPr>
        </p:nvSpPr>
        <p:spPr>
          <a:xfrm rot="5400000">
            <a:off x="7589520" y="1081851"/>
            <a:ext cx="2011680" cy="384048"/>
          </a:xfrm>
          <a:prstGeom prst="rect">
            <a:avLst/>
          </a:prstGeom>
        </p:spPr>
        <p:txBody>
          <a:bodyPr vert="horz" anchor="ctr" anchorCtr="0"/>
          <a:lstStyle>
            <a:lvl1pPr algn="r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fld id="{5B106E36-FD25-4E2D-B0AA-010F637433A0}" type="datetimeFigureOut">
              <a:rPr lang="ru-RU" smtClean="0"/>
              <a:pPr/>
              <a:t>19.04.2021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3"/>
          </p:nvPr>
        </p:nvSpPr>
        <p:spPr>
          <a:xfrm rot="5400000">
            <a:off x="6990186" y="3737240"/>
            <a:ext cx="3200400" cy="365760"/>
          </a:xfrm>
          <a:prstGeom prst="rect">
            <a:avLst/>
          </a:prstGeom>
        </p:spPr>
        <p:txBody>
          <a:bodyPr vert="horz" anchor="ctr" anchorCtr="0"/>
          <a:lstStyle>
            <a:lvl1pPr algn="l" eaLnBrk="1" latinLnBrk="0" hangingPunct="1">
              <a:defRPr kumimoji="0" sz="1200">
                <a:solidFill>
                  <a:schemeClr val="tx2"/>
                </a:solidFill>
              </a:defRPr>
            </a:lvl1pPr>
          </a:lstStyle>
          <a:p>
            <a:endParaRPr lang="ru-RU"/>
          </a:p>
        </p:txBody>
      </p:sp>
      <p:sp>
        <p:nvSpPr>
          <p:cNvPr id="7" name="Прямая соединительная линия 6"/>
          <p:cNvSpPr>
            <a:spLocks noChangeShapeType="1"/>
          </p:cNvSpPr>
          <p:nvPr/>
        </p:nvSpPr>
        <p:spPr bwMode="auto">
          <a:xfrm>
            <a:off x="76200" y="0"/>
            <a:ext cx="0" cy="6858000"/>
          </a:xfrm>
          <a:prstGeom prst="line">
            <a:avLst/>
          </a:prstGeom>
          <a:noFill/>
          <a:ln w="57150" cap="flat" cmpd="thickThin" algn="ctr">
            <a:solidFill>
              <a:schemeClr val="accent1">
                <a:tint val="6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9" name="Прямая соединительная линия 8"/>
          <p:cNvSpPr>
            <a:spLocks noChangeShapeType="1"/>
          </p:cNvSpPr>
          <p:nvPr/>
        </p:nvSpPr>
        <p:spPr bwMode="auto">
          <a:xfrm>
            <a:off x="8991600" y="0"/>
            <a:ext cx="0" cy="6858000"/>
          </a:xfrm>
          <a:prstGeom prst="line">
            <a:avLst/>
          </a:prstGeom>
          <a:noFill/>
          <a:ln w="19050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0" name="Прямоугольник 9"/>
          <p:cNvSpPr/>
          <p:nvPr/>
        </p:nvSpPr>
        <p:spPr bwMode="auto">
          <a:xfrm>
            <a:off x="8839200" y="0"/>
            <a:ext cx="304800" cy="6858000"/>
          </a:xfrm>
          <a:prstGeom prst="rect">
            <a:avLst/>
          </a:prstGeom>
          <a:solidFill>
            <a:schemeClr val="accent1">
              <a:tint val="60000"/>
              <a:alpha val="87000"/>
            </a:schemeClr>
          </a:solidFill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Прямая соединительная линия 10"/>
          <p:cNvSpPr>
            <a:spLocks noChangeShapeType="1"/>
          </p:cNvSpPr>
          <p:nvPr/>
        </p:nvSpPr>
        <p:spPr bwMode="auto">
          <a:xfrm>
            <a:off x="8915400" y="0"/>
            <a:ext cx="0" cy="6858000"/>
          </a:xfrm>
          <a:prstGeom prst="line">
            <a:avLst/>
          </a:prstGeom>
          <a:noFill/>
          <a:ln w="9525" cap="flat" cmpd="sng" algn="ctr">
            <a:solidFill>
              <a:schemeClr val="accent1"/>
            </a:solidFill>
            <a:prstDash val="solid"/>
            <a:round/>
            <a:headEnd type="none" w="med" len="med"/>
            <a:tailEnd type="none" w="med" len="med"/>
          </a:ln>
          <a:effectLst/>
        </p:spPr>
        <p:txBody>
          <a:bodyPr vert="horz" wrap="square" lIns="91440" tIns="45720" rIns="91440" bIns="45720" anchor="t" compatLnSpc="1"/>
          <a:lstStyle/>
          <a:p>
            <a:endParaRPr kumimoji="0" lang="en-US"/>
          </a:p>
        </p:txBody>
      </p:sp>
      <p:sp>
        <p:nvSpPr>
          <p:cNvPr id="12" name="Овал 11"/>
          <p:cNvSpPr/>
          <p:nvPr/>
        </p:nvSpPr>
        <p:spPr>
          <a:xfrm>
            <a:off x="8156448" y="5715000"/>
            <a:ext cx="548640" cy="548640"/>
          </a:xfrm>
          <a:prstGeom prst="ellipse">
            <a:avLst/>
          </a:prstGeom>
          <a:ln w="381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 dirty="0"/>
          </a:p>
        </p:txBody>
      </p:sp>
      <p:sp>
        <p:nvSpPr>
          <p:cNvPr id="23" name="Номер слайда 22"/>
          <p:cNvSpPr>
            <a:spLocks noGrp="1"/>
          </p:cNvSpPr>
          <p:nvPr>
            <p:ph type="sldNum" sz="quarter" idx="4"/>
          </p:nvPr>
        </p:nvSpPr>
        <p:spPr>
          <a:xfrm>
            <a:off x="8129016" y="5734050"/>
            <a:ext cx="609600" cy="521208"/>
          </a:xfrm>
          <a:prstGeom prst="rect">
            <a:avLst/>
          </a:prstGeom>
        </p:spPr>
        <p:txBody>
          <a:bodyPr vert="horz" anchor="ctr"/>
          <a:lstStyle>
            <a:lvl1pPr algn="ctr" eaLnBrk="1" latinLnBrk="0" hangingPunct="1">
              <a:defRPr kumimoji="0" sz="1400" b="1">
                <a:solidFill>
                  <a:srgbClr val="FFFFFF"/>
                </a:solidFill>
              </a:defRPr>
            </a:lvl1pPr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rtl="0" eaLnBrk="1" latinLnBrk="0" hangingPunct="1">
        <a:spcBef>
          <a:spcPct val="0"/>
        </a:spcBef>
        <a:buNone/>
        <a:defRPr kumimoji="0" sz="3000" b="0" kern="1200" cap="small" baseline="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600"/>
        </a:spcBef>
        <a:buClr>
          <a:schemeClr val="accent1"/>
        </a:buClr>
        <a:buSzPct val="70000"/>
        <a:buFont typeface="Wingdings"/>
        <a:buChar char="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74320" algn="l" rtl="0" eaLnBrk="1" latinLnBrk="0" hangingPunct="1">
        <a:spcBef>
          <a:spcPct val="20000"/>
        </a:spcBef>
        <a:buClr>
          <a:schemeClr val="accent1"/>
        </a:buClr>
        <a:buSzPct val="80000"/>
        <a:buFont typeface="Wingdings 2"/>
        <a:buChar char=""/>
        <a:defRPr kumimoji="0" sz="21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18872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463040" indent="-182880" algn="l" rtl="0" eaLnBrk="1" latinLnBrk="0" hangingPunct="1">
        <a:spcBef>
          <a:spcPct val="20000"/>
        </a:spcBef>
        <a:buClr>
          <a:schemeClr val="accent2">
            <a:tint val="60000"/>
          </a:schemeClr>
        </a:buClr>
        <a:buSzPct val="68000"/>
        <a:buFont typeface="Wingdings 2"/>
        <a:buChar char="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182880" algn="l" rtl="0" eaLnBrk="1" latinLnBrk="0" hangingPunct="1">
        <a:spcBef>
          <a:spcPct val="20000"/>
        </a:spcBef>
        <a:buClr>
          <a:schemeClr val="accent1"/>
        </a:buClr>
        <a:buChar char="•"/>
        <a:defRPr kumimoji="0" sz="1600" kern="1200">
          <a:solidFill>
            <a:schemeClr val="tx2"/>
          </a:solidFill>
          <a:latin typeface="+mn-lt"/>
          <a:ea typeface="+mn-ea"/>
          <a:cs typeface="+mn-cs"/>
        </a:defRPr>
      </a:lvl6pPr>
      <a:lvl7pPr marL="2011680" indent="-182880" algn="l" rtl="0" eaLnBrk="1" latinLnBrk="0" hangingPunct="1">
        <a:spcBef>
          <a:spcPct val="20000"/>
        </a:spcBef>
        <a:buClr>
          <a:schemeClr val="accent1">
            <a:tint val="60000"/>
          </a:schemeClr>
        </a:buClr>
        <a:buSzPct val="60000"/>
        <a:buFont typeface="Wingdings"/>
        <a:buChar char="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7pPr>
      <a:lvl8pPr marL="2286000" indent="-182880" algn="l" rtl="0" eaLnBrk="1" latinLnBrk="0" hangingPunct="1">
        <a:spcBef>
          <a:spcPct val="20000"/>
        </a:spcBef>
        <a:buClr>
          <a:schemeClr val="accent2"/>
        </a:buClr>
        <a:buChar char="•"/>
        <a:defRPr kumimoji="0" sz="1400" kern="1200" cap="small" baseline="0">
          <a:solidFill>
            <a:schemeClr val="tx2"/>
          </a:solidFill>
          <a:latin typeface="+mn-lt"/>
          <a:ea typeface="+mn-ea"/>
          <a:cs typeface="+mn-cs"/>
        </a:defRPr>
      </a:lvl8pPr>
      <a:lvl9pPr marL="2560320" indent="-182880" algn="l" rtl="0" eaLnBrk="1" latinLnBrk="0" hangingPunct="1">
        <a:spcBef>
          <a:spcPct val="20000"/>
        </a:spcBef>
        <a:buClr>
          <a:schemeClr val="accent1">
            <a:shade val="75000"/>
          </a:schemeClr>
        </a:buClr>
        <a:buChar char="•"/>
        <a:defRPr kumimoji="0" sz="1400" kern="1200" baseline="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5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2071670" y="1857364"/>
            <a:ext cx="6172200" cy="1894362"/>
          </a:xfrm>
        </p:spPr>
        <p:txBody>
          <a:bodyPr>
            <a:normAutofit fontScale="90000"/>
          </a:bodyPr>
          <a:lstStyle/>
          <a:p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Скрайбинг как средство формирования лексического навыка на уроках иностранного языка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Выполнила: Пешкова Т.Г.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algn="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Учитель английского языка МБОУ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Тарбагатайская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СОШ»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r>
              <a:rPr lang="ru-RU" b="1" dirty="0" smtClean="0">
                <a:latin typeface="Times New Roman" pitchFamily="18" charset="0"/>
                <a:cs typeface="Times New Roman" pitchFamily="18" charset="0"/>
              </a:rPr>
              <a:t>Лексический навык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- «это способность осуществлять автоматически, относительно самостоятельно  ряд действий и операций, связанных с вызовом слова из долговременной памяти, соотнесением его с другими лексическими единицами».</a:t>
            </a: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28596" y="0"/>
            <a:ext cx="8229600" cy="1143008"/>
          </a:xfrm>
        </p:spPr>
        <p:txBody>
          <a:bodyPr>
            <a:normAutofit fontScale="90000"/>
          </a:bodyPr>
          <a:lstStyle/>
          <a:p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Сопоставительный анализ требований к уровню владения лексическим навыком на уровне общего образования</a:t>
            </a:r>
            <a:r>
              <a:rPr lang="ru-RU" dirty="0"/>
              <a:t/>
            </a:r>
            <a:br>
              <a:rPr lang="ru-RU" dirty="0"/>
            </a:br>
            <a:endParaRPr lang="ru-RU" dirty="0"/>
          </a:p>
        </p:txBody>
      </p:sp>
      <p:sp>
        <p:nvSpPr>
          <p:cNvPr id="1028" name="Rectangle 4"/>
          <p:cNvSpPr>
            <a:spLocks noGrp="1" noChangeArrowheads="1"/>
          </p:cNvSpPr>
          <p:nvPr>
            <p:ph sz="quarter" idx="1"/>
          </p:nvPr>
        </p:nvSpPr>
        <p:spPr bwMode="auto">
          <a:xfrm>
            <a:off x="1935163" y="636588"/>
            <a:ext cx="5835650" cy="62769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  <a:t/>
            </a:r>
            <a:br>
              <a:rPr kumimoji="0" lang="ru-RU" sz="18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cs typeface="Arial" pitchFamily="34" charset="0"/>
              </a:rPr>
            </a:br>
            <a:endParaRPr kumimoji="0" lang="ru-RU" sz="1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/>
        </p:nvGraphicFramePr>
        <p:xfrm>
          <a:off x="0" y="642919"/>
          <a:ext cx="9144000" cy="6215082"/>
        </p:xfrm>
        <a:graphic>
          <a:graphicData uri="http://schemas.openxmlformats.org/drawingml/2006/table">
            <a:tbl>
              <a:tblPr/>
              <a:tblGrid>
                <a:gridCol w="1214414"/>
                <a:gridCol w="2214578"/>
                <a:gridCol w="2857520"/>
                <a:gridCol w="2857488"/>
              </a:tblGrid>
              <a:tr h="468237">
                <a:tc>
                  <a:txBody>
                    <a:bodyPr/>
                    <a:lstStyle/>
                    <a:p>
                      <a:r>
                        <a:rPr lang="ru-RU" sz="1350" b="1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Критерии 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Начальное</a:t>
                      </a:r>
                      <a:b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35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Основное общее</a:t>
                      </a:r>
                      <a:b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образование</a:t>
                      </a:r>
                      <a:endParaRPr lang="ru-RU" sz="135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Среднее (полное)</a:t>
                      </a:r>
                      <a:b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1" i="0">
                          <a:solidFill>
                            <a:srgbClr val="000000"/>
                          </a:solidFill>
                          <a:latin typeface="Times New Roman"/>
                        </a:rPr>
                        <a:t>общее образование</a:t>
                      </a:r>
                      <a:endParaRPr lang="ru-RU" sz="135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088542">
                <a:tc>
                  <a:txBody>
                    <a:bodyPr/>
                    <a:lstStyle/>
                    <a:p>
                      <a:r>
                        <a:rPr lang="ru-RU" sz="1350" b="0" i="0">
                          <a:solidFill>
                            <a:srgbClr val="000000"/>
                          </a:solidFill>
                          <a:latin typeface="Times New Roman"/>
                        </a:rPr>
                        <a:t>Объем ЛЕ </a:t>
                      </a:r>
                      <a:endParaRPr lang="ru-RU" sz="135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500 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1200 (включая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500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усвоенных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в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начальной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школе</a:t>
                      </a:r>
                      <a:r>
                        <a:rPr lang="ru-RU" sz="1350" b="0" i="1" dirty="0">
                          <a:solidFill>
                            <a:srgbClr val="000000"/>
                          </a:solidFill>
                          <a:latin typeface="Times New Roman"/>
                        </a:rPr>
                        <a:t>)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1" dirty="0">
                          <a:solidFill>
                            <a:srgbClr val="000000"/>
                          </a:solidFill>
                          <a:latin typeface="Times New Roman"/>
                        </a:rPr>
                        <a:t>Базовый уровень: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1400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ЛЕ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/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1" dirty="0">
                          <a:solidFill>
                            <a:srgbClr val="000000"/>
                          </a:solidFill>
                          <a:latin typeface="Times New Roman"/>
                        </a:rPr>
                        <a:t>Профильный уровень:</a:t>
                      </a:r>
                      <a:br>
                        <a:rPr lang="ru-RU" sz="1350" b="0" i="1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1600 ЛЕ (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включая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единицы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усвоенные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ранее)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535920"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Тематика 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1.Знакомство;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2.Я и моя семья;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3.Мир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моих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увлечений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4. Я и мои друзья;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5.Моя школа;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6.Мир вокруг меня;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7.Страна/страны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изучаемого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языка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родная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страна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1.Моя семья;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2.Мои друзья;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3.Свободное время;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4.Здоровый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образ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жизни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5.Спорт;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6.Школа;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7.Выбор профессии;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8.Путешествия;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9.Окружающий мир;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10.Средства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массовой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информации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11.Страны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изучаемого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языка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и родная страна.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1.Повседневная жизнь;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2.Здоровье;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3.Спорт;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4.Городская и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сельская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жизнь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5.Научно-технический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прогресс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6.Природа и экология;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7.Современная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молодежь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8.Профессии;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9.Страны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изучаемого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языка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;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10.Иностранные языки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2122383">
                <a:tc>
                  <a:txBody>
                    <a:bodyPr/>
                    <a:lstStyle/>
                    <a:p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Лингвистические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/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знания и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навыки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Начальное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представление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о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способах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словообразования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: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Суффиксация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(суффиксы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er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or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tion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ist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ful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ly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teen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ty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, -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th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),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словосложение,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конверсия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Основные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способы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словообразования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: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аффиксация,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словосложение,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конверсия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.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Многозначность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лексических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единиц.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Синонимы.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Антонимы.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Лексическая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/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сочетаемость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Распознавание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использование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в речи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устойчивых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выражений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фраз(</a:t>
                      </a:r>
                      <a:r>
                        <a:rPr lang="ru-RU" sz="1350" b="0" i="0" dirty="0" err="1">
                          <a:solidFill>
                            <a:srgbClr val="000000"/>
                          </a:solidFill>
                          <a:latin typeface="Times New Roman"/>
                        </a:rPr>
                        <a:t>collocations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).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Распознавание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и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употребление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широкого спектра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лексических единиц,</a:t>
                      </a:r>
                      <a:r>
                        <a:rPr lang="ru-RU" sz="1350" b="0" i="0" baseline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 </a:t>
                      </a:r>
                      <a:r>
                        <a:rPr lang="ru-RU" sz="1350" b="0" i="0" dirty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связанных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с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>
                          <a:solidFill>
                            <a:srgbClr val="000000"/>
                          </a:solidFill>
                          <a:latin typeface="Times New Roman"/>
                        </a:rPr>
                        <a:t>выбранным </a:t>
                      </a:r>
                      <a:r>
                        <a:rPr lang="ru-RU" sz="1350" b="0" i="0" smtClean="0">
                          <a:solidFill>
                            <a:srgbClr val="000000"/>
                          </a:solidFill>
                          <a:latin typeface="Times New Roman"/>
                        </a:rPr>
                        <a:t>профилем.Распознавание </a:t>
                      </a: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и</a:t>
                      </a:r>
                      <a:b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</a:br>
                      <a:r>
                        <a:rPr lang="ru-RU" sz="1350" b="0" i="0" dirty="0">
                          <a:solidFill>
                            <a:srgbClr val="000000"/>
                          </a:solidFill>
                          <a:latin typeface="Times New Roman"/>
                        </a:rPr>
                        <a:t>употребление в речи</a:t>
                      </a:r>
                      <a:endParaRPr lang="ru-RU" sz="1350" dirty="0"/>
                    </a:p>
                  </a:txBody>
                  <a:tcPr marL="56444" marR="56444" marT="28222" marB="28222" anchor="ctr">
                    <a:lnL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635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600" dirty="0" smtClean="0">
                <a:latin typeface="Times New Roman" pitchFamily="18" charset="0"/>
                <a:cs typeface="Times New Roman" pitchFamily="18" charset="0"/>
              </a:rPr>
              <a:t>Теория 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«двойного кодирования» Алана </a:t>
            </a:r>
            <a:r>
              <a:rPr lang="ru-RU" sz="3600" dirty="0" err="1">
                <a:latin typeface="Times New Roman" pitchFamily="18" charset="0"/>
                <a:cs typeface="Times New Roman" pitchFamily="18" charset="0"/>
              </a:rPr>
              <a:t>Пайвио</a:t>
            </a:r>
            <a:r>
              <a:rPr lang="ru-RU" sz="3600" dirty="0">
                <a:latin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4" name="Содержимое 3"/>
          <p:cNvPicPr>
            <a:picLocks noGrp="1"/>
          </p:cNvPicPr>
          <p:nvPr>
            <p:ph sz="quarter" idx="1"/>
          </p:nvPr>
        </p:nvPicPr>
        <p:blipFill>
          <a:blip r:embed="rId2" cstate="print"/>
          <a:stretch>
            <a:fillRect/>
          </a:stretch>
        </p:blipFill>
        <p:spPr bwMode="auto">
          <a:xfrm>
            <a:off x="2538412" y="2192337"/>
            <a:ext cx="4067175" cy="29908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Фразовый глагол «</a:t>
            </a:r>
            <a:r>
              <a:rPr lang="en-US" i="1" dirty="0" smtClean="0">
                <a:latin typeface="Times New Roman" pitchFamily="18" charset="0"/>
                <a:cs typeface="Times New Roman" pitchFamily="18" charset="0"/>
              </a:rPr>
              <a:t>look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58016" y="1142984"/>
            <a:ext cx="1500198" cy="1571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000892" y="3043632"/>
            <a:ext cx="1392500" cy="18141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6739694" y="5214950"/>
            <a:ext cx="2117354" cy="13350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7" name="TextBox 6"/>
          <p:cNvSpPr txBox="1"/>
          <p:nvPr/>
        </p:nvSpPr>
        <p:spPr>
          <a:xfrm>
            <a:off x="785786" y="3500438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785786" y="1785926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857224" y="5286388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Look</a:t>
            </a:r>
            <a:endParaRPr lang="ru-RU" sz="3200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2000232" y="1785926"/>
            <a:ext cx="10715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+ for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3071802" y="1785926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9900CC"/>
                </a:solidFill>
                <a:latin typeface="Times New Roman" pitchFamily="18" charset="0"/>
                <a:cs typeface="Times New Roman" pitchFamily="18" charset="0"/>
              </a:rPr>
              <a:t>= look for</a:t>
            </a:r>
            <a:endParaRPr lang="ru-RU" sz="3200" dirty="0">
              <a:solidFill>
                <a:srgbClr val="9900CC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1928794" y="350043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+ after</a:t>
            </a:r>
            <a:endParaRPr lang="ru-RU" sz="3200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3214678" y="3500438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0070C0"/>
                </a:solidFill>
                <a:latin typeface="Times New Roman" pitchFamily="18" charset="0"/>
                <a:cs typeface="Times New Roman" pitchFamily="18" charset="0"/>
              </a:rPr>
              <a:t>= look after</a:t>
            </a:r>
            <a:endParaRPr lang="ru-RU" sz="3200" dirty="0">
              <a:solidFill>
                <a:srgbClr val="0070C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2071670" y="5286388"/>
            <a:ext cx="150019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FF00"/>
                </a:solidFill>
                <a:latin typeface="Times New Roman" pitchFamily="18" charset="0"/>
                <a:cs typeface="Times New Roman" pitchFamily="18" charset="0"/>
              </a:rPr>
              <a:t>+ up</a:t>
            </a:r>
            <a:endParaRPr lang="ru-RU" sz="3200" dirty="0">
              <a:solidFill>
                <a:srgbClr val="FFFF0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15" name="TextBox 14"/>
          <p:cNvSpPr txBox="1"/>
          <p:nvPr/>
        </p:nvSpPr>
        <p:spPr>
          <a:xfrm>
            <a:off x="3214678" y="5357826"/>
            <a:ext cx="2214578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3200" dirty="0" smtClean="0">
                <a:solidFill>
                  <a:srgbClr val="FF6600"/>
                </a:solidFill>
                <a:latin typeface="Times New Roman" pitchFamily="18" charset="0"/>
                <a:cs typeface="Times New Roman" pitchFamily="18" charset="0"/>
              </a:rPr>
              <a:t>= look up</a:t>
            </a:r>
            <a:endParaRPr lang="ru-RU" sz="3200" dirty="0">
              <a:solidFill>
                <a:srgbClr val="FF66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10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500"/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35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6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7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2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3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4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9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0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1" dur="80"/>
                                        <p:tgtEl>
                                          <p:spTgt spid="1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6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7" dur="500" fill="hold"/>
                                        <p:tgtEl>
                                          <p:spTgt spid="102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8" dur="500"/>
                                        <p:tgtEl>
                                          <p:spTgt spid="10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3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4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5" dur="80"/>
                                        <p:tgtEl>
                                          <p:spTgt spid="9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6" fill="hold">
                      <p:stCondLst>
                        <p:cond delay="indefinite"/>
                      </p:stCondLst>
                      <p:childTnLst>
                        <p:par>
                          <p:cTn id="67" fill="hold">
                            <p:stCondLst>
                              <p:cond delay="0"/>
                            </p:stCondLst>
                            <p:childTnLst>
                              <p:par>
                                <p:cTn id="68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0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1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2" dur="80"/>
                                        <p:tgtEl>
                                          <p:spTgt spid="1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7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78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79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0" fill="hold">
                      <p:stCondLst>
                        <p:cond delay="indefinite"/>
                      </p:stCondLst>
                      <p:childTnLst>
                        <p:par>
                          <p:cTn id="81" fill="hold">
                            <p:stCondLst>
                              <p:cond delay="0"/>
                            </p:stCondLst>
                            <p:childTnLst>
                              <p:par>
                                <p:cTn id="82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4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5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86" dur="80"/>
                                        <p:tgtEl>
                                          <p:spTgt spid="1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53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91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2" dur="500" fill="hold"/>
                                        <p:tgtEl>
                                          <p:spTgt spid="102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93" dur="500"/>
                                        <p:tgtEl>
                                          <p:spTgt spid="10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5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 lvl="0"/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Sparcol VideoScribe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(добавить иконки)(критерии анализа)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PowToon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Vyond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(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GoAnimate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)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Moovly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 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pPr lvl="0"/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ФотоШОУ</a:t>
            </a:r>
            <a:endParaRPr lang="ru-RU" dirty="0" smtClean="0">
              <a:latin typeface="Times New Roman" pitchFamily="18" charset="0"/>
              <a:cs typeface="Times New Roman" pitchFamily="18" charset="0"/>
            </a:endParaRPr>
          </a:p>
          <a:p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99602"/>
            <a:ext cx="8229600" cy="543797"/>
          </a:xfrm>
        </p:spPr>
        <p:txBody>
          <a:bodyPr>
            <a:normAutofit fontScale="90000"/>
          </a:bodyPr>
          <a:lstStyle/>
          <a:p>
            <a:r>
              <a:rPr lang="ru-RU" sz="2200" b="1" dirty="0" smtClean="0"/>
              <a:t>Технология использования скрайбинг презентации  для формирования иноязычного  лексического навыка</a:t>
            </a:r>
            <a:endParaRPr lang="ru-RU" b="1" dirty="0"/>
          </a:p>
        </p:txBody>
      </p:sp>
      <p:grpSp>
        <p:nvGrpSpPr>
          <p:cNvPr id="4" name="Группа 4"/>
          <p:cNvGrpSpPr>
            <a:grpSpLocks/>
          </p:cNvGrpSpPr>
          <p:nvPr/>
        </p:nvGrpSpPr>
        <p:grpSpPr bwMode="auto">
          <a:xfrm>
            <a:off x="971620" y="723416"/>
            <a:ext cx="7920873" cy="6017223"/>
            <a:chOff x="-3368" y="0"/>
            <a:chExt cx="74100" cy="56291"/>
          </a:xfrm>
        </p:grpSpPr>
        <p:grpSp>
          <p:nvGrpSpPr>
            <p:cNvPr id="5" name="Группа 5"/>
            <p:cNvGrpSpPr>
              <a:grpSpLocks/>
            </p:cNvGrpSpPr>
            <p:nvPr/>
          </p:nvGrpSpPr>
          <p:grpSpPr bwMode="auto">
            <a:xfrm>
              <a:off x="-3368" y="0"/>
              <a:ext cx="74100" cy="56291"/>
              <a:chOff x="-3368" y="0"/>
              <a:chExt cx="74100" cy="57302"/>
            </a:xfrm>
          </p:grpSpPr>
          <p:sp>
            <p:nvSpPr>
              <p:cNvPr id="10" name="Rectangle 3"/>
              <p:cNvSpPr>
                <a:spLocks noChangeArrowheads="1"/>
              </p:cNvSpPr>
              <p:nvPr/>
            </p:nvSpPr>
            <p:spPr bwMode="auto">
              <a:xfrm>
                <a:off x="3619" y="0"/>
                <a:ext cx="55436" cy="5332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600" b="1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Цель</a:t>
                </a:r>
                <a:r>
                  <a:rPr lang="ru-RU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технологии – повышение качества формирования иноязычного лексического навыка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1" name="Rectangle 4"/>
              <p:cNvSpPr>
                <a:spLocks noChangeArrowheads="1"/>
              </p:cNvSpPr>
              <p:nvPr/>
            </p:nvSpPr>
            <p:spPr bwMode="auto">
              <a:xfrm>
                <a:off x="3619" y="8000"/>
                <a:ext cx="55436" cy="4572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600" b="1" i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Принципы</a:t>
                </a:r>
                <a:r>
                  <a:rPr lang="ru-RU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  наглядности, параллельного следования, пирамиды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2" name="Rectangle 6"/>
              <p:cNvSpPr>
                <a:spLocks noChangeArrowheads="1"/>
              </p:cNvSpPr>
              <p:nvPr/>
            </p:nvSpPr>
            <p:spPr bwMode="auto">
              <a:xfrm>
                <a:off x="190" y="14668"/>
                <a:ext cx="13780" cy="3239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Этапы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3" name="Rectangle 7"/>
              <p:cNvSpPr>
                <a:spLocks noChangeArrowheads="1"/>
              </p:cNvSpPr>
              <p:nvPr/>
            </p:nvSpPr>
            <p:spPr bwMode="auto">
              <a:xfrm>
                <a:off x="21145" y="14668"/>
                <a:ext cx="21812" cy="3239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Действия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4" name="Rectangle 8"/>
              <p:cNvSpPr>
                <a:spLocks noChangeArrowheads="1"/>
              </p:cNvSpPr>
              <p:nvPr/>
            </p:nvSpPr>
            <p:spPr bwMode="auto">
              <a:xfrm>
                <a:off x="47434" y="14668"/>
                <a:ext cx="15240" cy="3239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6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Упражнения</a:t>
                </a:r>
                <a:endParaRPr lang="ru-RU" sz="14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5" name="AutoShape 9"/>
              <p:cNvSpPr>
                <a:spLocks noChangeArrowheads="1"/>
              </p:cNvSpPr>
              <p:nvPr/>
            </p:nvSpPr>
            <p:spPr bwMode="auto">
              <a:xfrm>
                <a:off x="14001" y="15049"/>
                <a:ext cx="7176" cy="2432"/>
              </a:xfrm>
              <a:prstGeom prst="rightArrow">
                <a:avLst>
                  <a:gd name="adj1" fmla="val 50000"/>
                  <a:gd name="adj2" fmla="val 73766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6" name="AutoShape 10"/>
              <p:cNvSpPr>
                <a:spLocks noChangeArrowheads="1"/>
              </p:cNvSpPr>
              <p:nvPr/>
            </p:nvSpPr>
            <p:spPr bwMode="auto">
              <a:xfrm>
                <a:off x="30956" y="12572"/>
                <a:ext cx="3334" cy="2096"/>
              </a:xfrm>
              <a:prstGeom prst="downArrow">
                <a:avLst>
                  <a:gd name="adj1" fmla="val 50000"/>
                  <a:gd name="adj2" fmla="val 25000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7" name="AutoShape 11"/>
              <p:cNvSpPr>
                <a:spLocks noChangeArrowheads="1"/>
              </p:cNvSpPr>
              <p:nvPr/>
            </p:nvSpPr>
            <p:spPr bwMode="auto">
              <a:xfrm>
                <a:off x="42957" y="15049"/>
                <a:ext cx="4477" cy="2667"/>
              </a:xfrm>
              <a:prstGeom prst="rightArrow">
                <a:avLst>
                  <a:gd name="adj1" fmla="val 50000"/>
                  <a:gd name="adj2" fmla="val 41967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18" name="Rectangle 12"/>
              <p:cNvSpPr>
                <a:spLocks noChangeArrowheads="1"/>
              </p:cNvSpPr>
              <p:nvPr/>
            </p:nvSpPr>
            <p:spPr bwMode="auto">
              <a:xfrm>
                <a:off x="-3368" y="21621"/>
                <a:ext cx="17242" cy="9430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Подготовительный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19" name="Rectangle 13"/>
              <p:cNvSpPr>
                <a:spLocks noChangeArrowheads="1"/>
              </p:cNvSpPr>
              <p:nvPr/>
            </p:nvSpPr>
            <p:spPr bwMode="auto">
              <a:xfrm>
                <a:off x="-3368" y="35337"/>
                <a:ext cx="17147" cy="10668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Исполнительный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0" name="Rectangle 14"/>
              <p:cNvSpPr>
                <a:spLocks noChangeArrowheads="1"/>
              </p:cNvSpPr>
              <p:nvPr/>
            </p:nvSpPr>
            <p:spPr bwMode="auto">
              <a:xfrm>
                <a:off x="-3368" y="50577"/>
                <a:ext cx="17338" cy="6725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ts val="12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ts val="1200"/>
                  </a:lnSpc>
                  <a:spcAft>
                    <a:spcPts val="0"/>
                  </a:spcAft>
                </a:pPr>
                <a:r>
                  <a:rPr lang="ru-RU" sz="16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Оценочный</a:t>
                </a:r>
                <a:endParaRPr lang="ru-RU" sz="16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ts val="12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1" name="AutoShape 15"/>
              <p:cNvSpPr>
                <a:spLocks noChangeArrowheads="1"/>
              </p:cNvSpPr>
              <p:nvPr/>
            </p:nvSpPr>
            <p:spPr bwMode="auto">
              <a:xfrm>
                <a:off x="5143" y="17907"/>
                <a:ext cx="3239" cy="3333"/>
              </a:xfrm>
              <a:prstGeom prst="downArrow">
                <a:avLst>
                  <a:gd name="adj1" fmla="val 50000"/>
                  <a:gd name="adj2" fmla="val 42385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2" name="Rectangle 18"/>
              <p:cNvSpPr>
                <a:spLocks noChangeArrowheads="1"/>
              </p:cNvSpPr>
              <p:nvPr/>
            </p:nvSpPr>
            <p:spPr bwMode="auto">
              <a:xfrm>
                <a:off x="21526" y="22002"/>
                <a:ext cx="21812" cy="9430"/>
              </a:xfrm>
              <a:prstGeom prst="rect">
                <a:avLst/>
              </a:prstGeom>
              <a:gradFill rotWithShape="0">
                <a:gsLst>
                  <a:gs pos="0">
                    <a:schemeClr val="lt1">
                      <a:lumMod val="100000"/>
                      <a:lumOff val="0"/>
                    </a:schemeClr>
                  </a:gs>
                  <a:gs pos="100000">
                    <a:schemeClr val="accent3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</a:t>
                </a:r>
                <a:r>
                  <a:rPr lang="ru-RU" sz="1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анализ программного материала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-отбор лексики, картинок, аудиоматериала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-создание видеоролика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23" name="Rectangle 19"/>
              <p:cNvSpPr>
                <a:spLocks noChangeArrowheads="1"/>
              </p:cNvSpPr>
              <p:nvPr/>
            </p:nvSpPr>
            <p:spPr bwMode="auto">
              <a:xfrm>
                <a:off x="21526" y="35337"/>
                <a:ext cx="21812" cy="11145"/>
              </a:xfrm>
              <a:prstGeom prst="rect">
                <a:avLst/>
              </a:prstGeom>
              <a:gradFill rotWithShape="0">
                <a:gsLst>
                  <a:gs pos="0">
                    <a:schemeClr val="lt1">
                      <a:lumMod val="100000"/>
                      <a:lumOff val="0"/>
                    </a:schemeClr>
                  </a:gs>
                  <a:gs pos="100000">
                    <a:schemeClr val="accent3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использование видеоролика для ознакомления с новой лексикой, для закрепления лексики в качестве домашнего задания, а так же на этапе актуализации знаний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24" name="Rectangle 22"/>
              <p:cNvSpPr>
                <a:spLocks noChangeArrowheads="1"/>
              </p:cNvSpPr>
              <p:nvPr/>
            </p:nvSpPr>
            <p:spPr bwMode="auto">
              <a:xfrm>
                <a:off x="21526" y="50387"/>
                <a:ext cx="21812" cy="6915"/>
              </a:xfrm>
              <a:prstGeom prst="rect">
                <a:avLst/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20000"/>
                      <a:lumOff val="8000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189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1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  <a:endParaRPr lang="ru-RU" sz="11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 algn="ctr"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2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оценивание усвоенного материала</a:t>
                </a:r>
                <a:endParaRPr lang="ru-RU" sz="1200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</p:txBody>
          </p:sp>
          <p:sp>
            <p:nvSpPr>
              <p:cNvPr id="25" name="Rectangle 24"/>
              <p:cNvSpPr>
                <a:spLocks noChangeArrowheads="1"/>
              </p:cNvSpPr>
              <p:nvPr/>
            </p:nvSpPr>
            <p:spPr bwMode="auto">
              <a:xfrm>
                <a:off x="46005" y="35528"/>
                <a:ext cx="24727" cy="14287"/>
              </a:xfrm>
              <a:prstGeom prst="rect">
                <a:avLst/>
              </a:prstGeom>
              <a:gradFill rotWithShape="0">
                <a:gsLst>
                  <a:gs pos="0">
                    <a:schemeClr val="lt1">
                      <a:lumMod val="100000"/>
                      <a:lumOff val="0"/>
                    </a:schemeClr>
                  </a:gs>
                  <a:gs pos="100000">
                    <a:schemeClr val="accent3">
                      <a:lumMod val="40000"/>
                      <a:lumOff val="6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60000"/>
                    <a:lumOff val="4000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  <a:alpha val="50000"/>
                  </a:schemeClr>
                </a:outerShdw>
              </a:effectLst>
            </p:spPr>
            <p:txBody>
              <a:bodyPr rot="0" vert="horz" wrap="square" lIns="91440" tIns="45720" rIns="91440" bIns="45720" anchor="t" anchorCtr="0" upright="1">
                <a:noAutofit/>
              </a:bodyPr>
              <a:lstStyle/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400" b="1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Упражнения</a:t>
                </a:r>
                <a:r>
                  <a:rPr lang="ru-RU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-На ознакомление с новой лексикой;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-на тренировку лексики;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-на тренировку лексики дома;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0"/>
                  </a:spcAft>
                </a:pPr>
                <a:r>
                  <a:rPr lang="ru-RU" sz="1400" dirty="0">
                    <a:effectLst/>
                    <a:latin typeface="Times New Roman" panose="02020603050405020304" pitchFamily="18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-для актуализации лексики</a:t>
                </a:r>
                <a:endParaRPr lang="ru-RU" dirty="0">
                  <a:effectLst/>
                  <a:latin typeface="Calibri" panose="020F0502020204030204" pitchFamily="34" charset="0"/>
                  <a:ea typeface="Calibri" panose="020F0502020204030204" pitchFamily="34" charset="0"/>
                  <a:cs typeface="Times New Roman" panose="02020603050405020304" pitchFamily="18" charset="0"/>
                </a:endParaRPr>
              </a:p>
              <a:p>
                <a:pPr>
                  <a:lnSpc>
                    <a:spcPct val="107000"/>
                  </a:lnSpc>
                  <a:spcAft>
                    <a:spcPts val="800"/>
                  </a:spcAft>
                </a:pPr>
                <a:r>
                  <a:rPr lang="ru-RU" sz="1100" dirty="0">
                    <a:effectLst/>
                    <a:latin typeface="Calibri" panose="020F0502020204030204" pitchFamily="34" charset="0"/>
                    <a:ea typeface="Calibri" panose="020F0502020204030204" pitchFamily="34" charset="0"/>
                    <a:cs typeface="Times New Roman" panose="02020603050405020304" pitchFamily="18" charset="0"/>
                  </a:rPr>
                  <a:t> </a:t>
                </a:r>
              </a:p>
            </p:txBody>
          </p:sp>
          <p:sp>
            <p:nvSpPr>
              <p:cNvPr id="26" name="AutoShape 27"/>
              <p:cNvSpPr>
                <a:spLocks noChangeArrowheads="1"/>
              </p:cNvSpPr>
              <p:nvPr/>
            </p:nvSpPr>
            <p:spPr bwMode="auto">
              <a:xfrm>
                <a:off x="53625" y="18097"/>
                <a:ext cx="3334" cy="17431"/>
              </a:xfrm>
              <a:prstGeom prst="downArrow">
                <a:avLst>
                  <a:gd name="adj1" fmla="val 50000"/>
                  <a:gd name="adj2" fmla="val 142712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7" name="AutoShape 15"/>
              <p:cNvSpPr>
                <a:spLocks noChangeArrowheads="1"/>
              </p:cNvSpPr>
              <p:nvPr/>
            </p:nvSpPr>
            <p:spPr bwMode="auto">
              <a:xfrm>
                <a:off x="30765" y="18288"/>
                <a:ext cx="3239" cy="3333"/>
              </a:xfrm>
              <a:prstGeom prst="downArrow">
                <a:avLst>
                  <a:gd name="adj1" fmla="val 50000"/>
                  <a:gd name="adj2" fmla="val 42385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8" name="AutoShape 15"/>
              <p:cNvSpPr>
                <a:spLocks noChangeArrowheads="1"/>
              </p:cNvSpPr>
              <p:nvPr/>
            </p:nvSpPr>
            <p:spPr bwMode="auto">
              <a:xfrm>
                <a:off x="5143" y="31432"/>
                <a:ext cx="3239" cy="3334"/>
              </a:xfrm>
              <a:prstGeom prst="downArrow">
                <a:avLst>
                  <a:gd name="adj1" fmla="val 50000"/>
                  <a:gd name="adj2" fmla="val 42398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29" name="AutoShape 15"/>
              <p:cNvSpPr>
                <a:spLocks noChangeArrowheads="1"/>
              </p:cNvSpPr>
              <p:nvPr/>
            </p:nvSpPr>
            <p:spPr bwMode="auto">
              <a:xfrm>
                <a:off x="30765" y="31432"/>
                <a:ext cx="3239" cy="3334"/>
              </a:xfrm>
              <a:prstGeom prst="downArrow">
                <a:avLst>
                  <a:gd name="adj1" fmla="val 50000"/>
                  <a:gd name="adj2" fmla="val 42398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0" name="AutoShape 15"/>
              <p:cNvSpPr>
                <a:spLocks noChangeArrowheads="1"/>
              </p:cNvSpPr>
              <p:nvPr/>
            </p:nvSpPr>
            <p:spPr bwMode="auto">
              <a:xfrm>
                <a:off x="5429" y="46482"/>
                <a:ext cx="3238" cy="3333"/>
              </a:xfrm>
              <a:prstGeom prst="downArrow">
                <a:avLst>
                  <a:gd name="adj1" fmla="val 50000"/>
                  <a:gd name="adj2" fmla="val 42398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  <p:sp>
            <p:nvSpPr>
              <p:cNvPr id="31" name="AutoShape 15"/>
              <p:cNvSpPr>
                <a:spLocks noChangeArrowheads="1"/>
              </p:cNvSpPr>
              <p:nvPr/>
            </p:nvSpPr>
            <p:spPr bwMode="auto">
              <a:xfrm>
                <a:off x="31337" y="46482"/>
                <a:ext cx="3238" cy="3333"/>
              </a:xfrm>
              <a:prstGeom prst="downArrow">
                <a:avLst>
                  <a:gd name="adj1" fmla="val 50000"/>
                  <a:gd name="adj2" fmla="val 42398"/>
                </a:avLst>
              </a:prstGeom>
              <a:gradFill rotWithShape="0">
                <a:gsLst>
                  <a:gs pos="0">
                    <a:schemeClr val="accent3">
                      <a:lumMod val="60000"/>
                      <a:lumOff val="40000"/>
                    </a:schemeClr>
                  </a:gs>
                  <a:gs pos="50000">
                    <a:schemeClr val="accent3">
                      <a:lumMod val="100000"/>
                      <a:lumOff val="0"/>
                    </a:schemeClr>
                  </a:gs>
                  <a:gs pos="100000">
                    <a:schemeClr val="accent3">
                      <a:lumMod val="60000"/>
                      <a:lumOff val="40000"/>
                    </a:schemeClr>
                  </a:gs>
                </a:gsLst>
                <a:lin ang="5400000" scaled="1"/>
              </a:gradFill>
              <a:ln w="12700">
                <a:solidFill>
                  <a:schemeClr val="accent3">
                    <a:lumMod val="100000"/>
                    <a:lumOff val="0"/>
                  </a:schemeClr>
                </a:solidFill>
                <a:miter lim="800000"/>
                <a:headEnd/>
                <a:tailEnd/>
              </a:ln>
              <a:effectLst>
                <a:outerShdw dist="28398" dir="3806097" algn="ctr" rotWithShape="0">
                  <a:schemeClr val="accent3">
                    <a:lumMod val="50000"/>
                    <a:lumOff val="0"/>
                  </a:schemeClr>
                </a:outerShdw>
              </a:effectLst>
            </p:spPr>
            <p:txBody>
              <a:bodyPr rot="0" vert="eaVert" wrap="square" lIns="91440" tIns="45720" rIns="91440" bIns="45720" anchor="t" anchorCtr="0" upright="1">
                <a:noAutofit/>
              </a:bodyPr>
              <a:lstStyle/>
              <a:p>
                <a:endParaRPr lang="ru-RU"/>
              </a:p>
            </p:txBody>
          </p:sp>
        </p:grpSp>
        <p:sp>
          <p:nvSpPr>
            <p:cNvPr id="7" name="AutoShape 9"/>
            <p:cNvSpPr>
              <a:spLocks noChangeArrowheads="1"/>
            </p:cNvSpPr>
            <p:nvPr/>
          </p:nvSpPr>
          <p:spPr bwMode="auto">
            <a:xfrm>
              <a:off x="14192" y="24574"/>
              <a:ext cx="7175" cy="2389"/>
            </a:xfrm>
            <a:prstGeom prst="rightArrow">
              <a:avLst>
                <a:gd name="adj1" fmla="val 50000"/>
                <a:gd name="adj2" fmla="val 73763"/>
              </a:avLst>
            </a:prstGeom>
            <a:gradFill rotWithShape="0"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100000"/>
                    <a:lumOff val="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 w="12700">
              <a:solidFill>
                <a:schemeClr val="accent3">
                  <a:lumMod val="100000"/>
                  <a:lumOff val="0"/>
                </a:schemeClr>
              </a:solidFill>
              <a:miter lim="800000"/>
              <a:headEnd/>
              <a:tailEnd/>
            </a:ln>
            <a:effectLst>
              <a:outerShdw dist="28398" dir="3806097" algn="ctr" rotWithShape="0">
                <a:schemeClr val="accent3">
                  <a:lumMod val="50000"/>
                  <a:lumOff val="0"/>
                </a:scheme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8" name="AutoShape 9"/>
            <p:cNvSpPr>
              <a:spLocks noChangeArrowheads="1"/>
            </p:cNvSpPr>
            <p:nvPr/>
          </p:nvSpPr>
          <p:spPr bwMode="auto">
            <a:xfrm>
              <a:off x="14097" y="38481"/>
              <a:ext cx="7175" cy="2389"/>
            </a:xfrm>
            <a:prstGeom prst="rightArrow">
              <a:avLst>
                <a:gd name="adj1" fmla="val 50000"/>
                <a:gd name="adj2" fmla="val 73763"/>
              </a:avLst>
            </a:prstGeom>
            <a:gradFill rotWithShape="0"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100000"/>
                    <a:lumOff val="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 w="12700">
              <a:solidFill>
                <a:schemeClr val="accent3">
                  <a:lumMod val="100000"/>
                  <a:lumOff val="0"/>
                </a:schemeClr>
              </a:solidFill>
              <a:miter lim="800000"/>
              <a:headEnd/>
              <a:tailEnd/>
            </a:ln>
            <a:effectLst>
              <a:outerShdw dist="28398" dir="3806097" algn="ctr" rotWithShape="0">
                <a:schemeClr val="accent3">
                  <a:lumMod val="50000"/>
                  <a:lumOff val="0"/>
                </a:scheme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  <p:sp>
          <p:nvSpPr>
            <p:cNvPr id="9" name="AutoShape 9"/>
            <p:cNvSpPr>
              <a:spLocks noChangeArrowheads="1"/>
            </p:cNvSpPr>
            <p:nvPr/>
          </p:nvSpPr>
          <p:spPr bwMode="auto">
            <a:xfrm>
              <a:off x="14287" y="51625"/>
              <a:ext cx="7176" cy="2389"/>
            </a:xfrm>
            <a:prstGeom prst="rightArrow">
              <a:avLst>
                <a:gd name="adj1" fmla="val 50000"/>
                <a:gd name="adj2" fmla="val 73773"/>
              </a:avLst>
            </a:prstGeom>
            <a:gradFill rotWithShape="0">
              <a:gsLst>
                <a:gs pos="0">
                  <a:schemeClr val="accent3">
                    <a:lumMod val="60000"/>
                    <a:lumOff val="40000"/>
                  </a:schemeClr>
                </a:gs>
                <a:gs pos="50000">
                  <a:schemeClr val="accent3">
                    <a:lumMod val="100000"/>
                    <a:lumOff val="0"/>
                  </a:schemeClr>
                </a:gs>
                <a:gs pos="100000">
                  <a:schemeClr val="accent3">
                    <a:lumMod val="60000"/>
                    <a:lumOff val="40000"/>
                  </a:schemeClr>
                </a:gs>
              </a:gsLst>
              <a:lin ang="5400000" scaled="1"/>
            </a:gradFill>
            <a:ln w="12700">
              <a:solidFill>
                <a:schemeClr val="accent3">
                  <a:lumMod val="100000"/>
                  <a:lumOff val="0"/>
                </a:schemeClr>
              </a:solidFill>
              <a:miter lim="800000"/>
              <a:headEnd/>
              <a:tailEnd/>
            </a:ln>
            <a:effectLst>
              <a:outerShdw dist="28398" dir="3806097" algn="ctr" rotWithShape="0">
                <a:schemeClr val="accent3">
                  <a:lumMod val="50000"/>
                  <a:lumOff val="0"/>
                </a:schemeClr>
              </a:outerShdw>
            </a:effectLst>
          </p:spPr>
          <p:txBody>
            <a:bodyPr rot="0" vert="horz" wrap="square" lIns="91440" tIns="45720" rIns="91440" bIns="45720" anchor="t" anchorCtr="0" upright="1">
              <a:noAutofit/>
            </a:bodyPr>
            <a:lstStyle/>
            <a:p>
              <a:endParaRPr lang="ru-RU"/>
            </a:p>
          </p:txBody>
        </p:sp>
      </p:grp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pPr algn="ctr"/>
            <a:r>
              <a:rPr lang="ru-RU" sz="3600" dirty="0" smtClean="0"/>
              <a:t/>
            </a:r>
            <a:br>
              <a:rPr lang="ru-RU" sz="3600" dirty="0" smtClean="0"/>
            </a:br>
            <a:r>
              <a:rPr lang="ru-RU" sz="3600" dirty="0" smtClean="0"/>
              <a:t>Методический эксперимент:</a:t>
            </a: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sz="quarter" idx="1"/>
          </p:nvPr>
        </p:nvSpPr>
        <p:spPr/>
        <p:txBody>
          <a:bodyPr>
            <a:normAutofit/>
          </a:bodyPr>
          <a:lstStyle/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База: МБОУ «</a:t>
            </a:r>
            <a:r>
              <a:rPr lang="ru-RU" dirty="0" err="1" smtClean="0">
                <a:latin typeface="Times New Roman" pitchFamily="18" charset="0"/>
                <a:cs typeface="Times New Roman" pitchFamily="18" charset="0"/>
              </a:rPr>
              <a:t>Тарбагатайская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СОШ». 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Экспериментальная группа: 3 «А»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 Контрольная группа: 3 «Б»</a:t>
            </a:r>
          </a:p>
          <a:p>
            <a:pPr lvl="0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УМК «</a:t>
            </a:r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Rainbow English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» О.В. Афанасьева.</a:t>
            </a:r>
          </a:p>
          <a:p>
            <a:pPr lvl="0"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Этапы: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Предэкспериментальный этап;</a:t>
            </a:r>
          </a:p>
          <a:p>
            <a:pPr lvl="0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Экспериментальный этап;</a:t>
            </a:r>
          </a:p>
          <a:p>
            <a:r>
              <a:rPr lang="en-US" dirty="0" smtClean="0">
                <a:latin typeface="Times New Roman" pitchFamily="18" charset="0"/>
                <a:cs typeface="Times New Roman" pitchFamily="18" charset="0"/>
              </a:rPr>
              <a:t>Постэкспериментальный </a:t>
            </a:r>
            <a:r>
              <a:rPr lang="en-US" dirty="0" err="1" smtClean="0">
                <a:latin typeface="Times New Roman" pitchFamily="18" charset="0"/>
                <a:cs typeface="Times New Roman" pitchFamily="18" charset="0"/>
              </a:rPr>
              <a:t>этап</a:t>
            </a: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Цель эксперимента:</a:t>
            </a:r>
          </a:p>
          <a:p>
            <a:pPr algn="ctr">
              <a:buNone/>
            </a:pPr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Проверка эффективности разработанной нами технологии.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/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Скрайбинг презентация №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1\Desktop\жив.PN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8786842" cy="378621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561956"/>
          </a:xfrm>
        </p:spPr>
        <p:txBody>
          <a:bodyPr>
            <a:normAutofit/>
          </a:bodyPr>
          <a:lstStyle/>
          <a:p>
            <a:pPr algn="ctr"/>
            <a:r>
              <a:rPr lang="ru-RU" dirty="0" smtClean="0">
                <a:latin typeface="Times New Roman" pitchFamily="18" charset="0"/>
                <a:cs typeface="Times New Roman" pitchFamily="18" charset="0"/>
              </a:rPr>
              <a:t>Скрайбинг презентация №2</a:t>
            </a:r>
            <a:endParaRPr lang="ru-RU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4" name="Содержимое 3" descr="C:\Users\1\Desktop\Снимок2.PNG"/>
          <p:cNvPicPr>
            <a:picLocks noGrp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57232"/>
            <a:ext cx="9144000" cy="528641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633394"/>
          </a:xfrm>
        </p:spPr>
        <p:txBody>
          <a:bodyPr/>
          <a:lstStyle/>
          <a:p>
            <a:r>
              <a:rPr lang="ru-RU" dirty="0" smtClean="0"/>
              <a:t>Серия уроков ИЯ по теме «Животные</a:t>
            </a:r>
            <a:endParaRPr lang="ru-RU" dirty="0"/>
          </a:p>
        </p:txBody>
      </p:sp>
      <p:graphicFrame>
        <p:nvGraphicFramePr>
          <p:cNvPr id="5" name="Содержимое 4"/>
          <p:cNvGraphicFramePr>
            <a:graphicFrameLocks noGrp="1"/>
          </p:cNvGraphicFramePr>
          <p:nvPr>
            <p:ph sz="quarter" idx="1"/>
          </p:nvPr>
        </p:nvGraphicFramePr>
        <p:xfrm>
          <a:off x="285720" y="802628"/>
          <a:ext cx="8643998" cy="5918118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020449"/>
                <a:gridCol w="2551198"/>
                <a:gridCol w="5072351"/>
              </a:tblGrid>
              <a:tr h="969657"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№ урока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Задача урока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ru-RU" dirty="0" smtClean="0">
                          <a:latin typeface="Times New Roman" pitchFamily="18" charset="0"/>
                          <a:cs typeface="Times New Roman" pitchFamily="18" charset="0"/>
                        </a:rPr>
                        <a:t>Работа на уроке</a:t>
                      </a:r>
                      <a:endParaRPr lang="ru-RU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</a:tr>
              <a:tr h="999553">
                <a:tc>
                  <a:txBody>
                    <a:bodyPr/>
                    <a:lstStyle/>
                    <a:p>
                      <a:r>
                        <a:rPr lang="ru-RU" sz="1550" dirty="0" smtClean="0">
                          <a:latin typeface="Times New Roman" pitchFamily="18" charset="0"/>
                          <a:cs typeface="Times New Roman" pitchFamily="18" charset="0"/>
                        </a:rPr>
                        <a:t>Урок</a:t>
                      </a:r>
                      <a:r>
                        <a:rPr lang="ru-RU" sz="1550" baseline="0" dirty="0" smtClean="0">
                          <a:latin typeface="Times New Roman" pitchFamily="18" charset="0"/>
                          <a:cs typeface="Times New Roman" pitchFamily="18" charset="0"/>
                        </a:rPr>
                        <a:t> </a:t>
                      </a:r>
                      <a:r>
                        <a:rPr lang="ru-RU" sz="1550" dirty="0" smtClean="0">
                          <a:latin typeface="Times New Roman" pitchFamily="18" charset="0"/>
                          <a:cs typeface="Times New Roman" pitchFamily="18" charset="0"/>
                        </a:rPr>
                        <a:t>1</a:t>
                      </a:r>
                      <a:endParaRPr lang="ru-RU" sz="15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Ознакомить и тренировать новые лексические единицы по теме «Животные» до уровня репродукции (СФЕ)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Работа с роликом «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Animals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».  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Выполнение упражнений 1, 2,3,4,5,6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i="1" dirty="0">
                          <a:latin typeface="Times New Roman"/>
                          <a:ea typeface="Calibri"/>
                          <a:cs typeface="Times New Roman"/>
                        </a:rPr>
                        <a:t>Домашнее задание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: выполнение упражнений 7, 8 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1450712">
                <a:tc>
                  <a:txBody>
                    <a:bodyPr/>
                    <a:lstStyle/>
                    <a:p>
                      <a:r>
                        <a:rPr lang="ru-RU" sz="1550" dirty="0" smtClean="0">
                          <a:latin typeface="Times New Roman" pitchFamily="18" charset="0"/>
                          <a:cs typeface="Times New Roman" pitchFamily="18" charset="0"/>
                        </a:rPr>
                        <a:t>Урок 2</a:t>
                      </a:r>
                      <a:endParaRPr lang="ru-RU" sz="15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Совершенствование лексических навыков по теме «Животные», учить учащихся понимать печатный и аудио тексты о животных.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Работа с роликом «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Animals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. 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Выполнение упражнений 9,10,11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2421161">
                <a:tc>
                  <a:txBody>
                    <a:bodyPr/>
                    <a:lstStyle/>
                    <a:p>
                      <a:r>
                        <a:rPr lang="ru-RU" sz="1550" dirty="0" smtClean="0">
                          <a:latin typeface="Times New Roman" pitchFamily="18" charset="0"/>
                          <a:cs typeface="Times New Roman" pitchFamily="18" charset="0"/>
                        </a:rPr>
                        <a:t>Урок 3</a:t>
                      </a:r>
                      <a:endParaRPr lang="ru-RU" sz="155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>
                          <a:latin typeface="Times New Roman"/>
                          <a:ea typeface="Calibri"/>
                          <a:cs typeface="Times New Roman"/>
                        </a:rPr>
                        <a:t>Развитие монологической речи, учить учащихся рассказывать о своем любимом животном, описывать его и говорить, что он умеет делать.</a:t>
                      </a:r>
                      <a:endParaRPr lang="ru-RU" sz="155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>
                          <a:latin typeface="Times New Roman"/>
                          <a:ea typeface="Calibri"/>
                          <a:cs typeface="Times New Roman"/>
                        </a:rPr>
                        <a:t> </a:t>
                      </a:r>
                      <a:endParaRPr lang="ru-RU" sz="155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Работа с роликом «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Where do they live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?». 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На этапе актуализации знаний учащимся предложено посмотреть ролик и озвучить его, , а затем сказать где эти животные обитают. Например: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Bears live in Russia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.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just">
                        <a:lnSpc>
                          <a:spcPct val="107000"/>
                        </a:lnSpc>
                        <a:spcAft>
                          <a:spcPts val="0"/>
                        </a:spcAft>
                      </a:pP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Учащиеся раскрашивают картинку с изображением животного и составляют небольшой рассказ по плану: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It is a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/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an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…(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tiger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lion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hare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crocodile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elephant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,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giraffe</a:t>
                      </a:r>
                      <a:r>
                        <a:rPr lang="ru-RU" sz="1550" dirty="0">
                          <a:latin typeface="Times New Roman"/>
                          <a:ea typeface="Calibri"/>
                          <a:cs typeface="Times New Roman"/>
                        </a:rPr>
                        <a:t>). </a:t>
                      </a:r>
                      <a:r>
                        <a:rPr lang="en-US" sz="1550" dirty="0">
                          <a:latin typeface="Times New Roman"/>
                          <a:ea typeface="Calibri"/>
                          <a:cs typeface="Times New Roman"/>
                        </a:rPr>
                        <a:t>It is …(small, big, kind, angry, happy, funny, old, young, fat). It lives in …</a:t>
                      </a:r>
                      <a:endParaRPr lang="ru-RU" sz="155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</a:tbl>
          </a:graphicData>
        </a:graphic>
      </p:graphicFrame>
    </p:spTree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Тема14">
  <a:themeElements>
    <a:clrScheme name="Эркер">
      <a:dk1>
        <a:sysClr val="windowText" lastClr="000000"/>
      </a:dk1>
      <a:lt1>
        <a:sysClr val="window" lastClr="FFFFFF"/>
      </a:lt1>
      <a:dk2>
        <a:srgbClr val="575F6D"/>
      </a:dk2>
      <a:lt2>
        <a:srgbClr val="FFF39D"/>
      </a:lt2>
      <a:accent1>
        <a:srgbClr val="FE8637"/>
      </a:accent1>
      <a:accent2>
        <a:srgbClr val="7598D9"/>
      </a:accent2>
      <a:accent3>
        <a:srgbClr val="B32C16"/>
      </a:accent3>
      <a:accent4>
        <a:srgbClr val="F5CD2D"/>
      </a:accent4>
      <a:accent5>
        <a:srgbClr val="AEBAD5"/>
      </a:accent5>
      <a:accent6>
        <a:srgbClr val="777C84"/>
      </a:accent6>
      <a:hlink>
        <a:srgbClr val="D2611C"/>
      </a:hlink>
      <a:folHlink>
        <a:srgbClr val="3B435B"/>
      </a:folHlink>
    </a:clrScheme>
    <a:fontScheme name="Эркер">
      <a:majorFont>
        <a:latin typeface="Century Schoolbook"/>
        <a:ea typeface=""/>
        <a:cs typeface=""/>
        <a:font script="Jpan" typeface="ＭＳ Ｐ明朝"/>
        <a:font script="Hang" typeface="휴먼매직체"/>
        <a:font script="Hans" typeface="华文楷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entury Schoolbook"/>
        <a:ea typeface=""/>
        <a:cs typeface=""/>
        <a:font script="Jpan" typeface="ＭＳ Ｐ明朝"/>
        <a:font script="Hang" typeface="휴먼매직체"/>
        <a:font script="Hans" typeface="宋体"/>
        <a:font script="Hant" typeface="新細明體"/>
        <a:font script="Arab" typeface="Times New Roman"/>
        <a:font script="Hebr" typeface="Times New Roman"/>
        <a:font script="Thai" typeface="KodchiangUPC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inorFont>
    </a:fontScheme>
    <a:fmtScheme name="Эркер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60000"/>
              </a:schemeClr>
            </a:gs>
            <a:gs pos="30000">
              <a:schemeClr val="phClr">
                <a:tint val="38000"/>
                <a:satMod val="260000"/>
              </a:schemeClr>
            </a:gs>
            <a:gs pos="75000">
              <a:schemeClr val="phClr">
                <a:tint val="55000"/>
                <a:satMod val="255000"/>
              </a:schemeClr>
            </a:gs>
            <a:gs pos="100000">
              <a:schemeClr val="phClr">
                <a:tint val="70000"/>
                <a:satMod val="255000"/>
              </a:schemeClr>
            </a:gs>
          </a:gsLst>
          <a:path path="circle">
            <a:fillToRect l="5000" t="100000" r="120000" b="10000"/>
          </a:path>
        </a:gradFill>
        <a:gradFill rotWithShape="1">
          <a:gsLst>
            <a:gs pos="0">
              <a:schemeClr val="phClr">
                <a:shade val="63000"/>
                <a:satMod val="165000"/>
              </a:schemeClr>
            </a:gs>
            <a:gs pos="30000">
              <a:schemeClr val="phClr">
                <a:shade val="58000"/>
                <a:satMod val="165000"/>
              </a:schemeClr>
            </a:gs>
            <a:gs pos="75000">
              <a:schemeClr val="phClr">
                <a:shade val="30000"/>
                <a:satMod val="175000"/>
              </a:schemeClr>
            </a:gs>
            <a:gs pos="100000">
              <a:schemeClr val="phClr">
                <a:shade val="15000"/>
                <a:satMod val="175000"/>
              </a:schemeClr>
            </a:gs>
          </a:gsLst>
          <a:path path="circle">
            <a:fillToRect l="5000" t="100000" r="120000" b="10000"/>
          </a:path>
        </a:gradFill>
      </a:fillStyleLst>
      <a:lnStyleLst>
        <a:ln w="12700" cap="flat" cmpd="sng" algn="ctr">
          <a:solidFill>
            <a:schemeClr val="phClr">
              <a:shade val="70000"/>
              <a:satMod val="150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4925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0800" dist="250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</a:effectStyle>
        <a:effectStyle>
          <a:effectLst>
            <a:outerShdw blurRad="50800" dist="20000" dir="5400000" rotWithShape="0">
              <a:srgbClr val="000000">
                <a:alpha val="4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0"/>
            </a:lightRig>
          </a:scene3d>
          <a:sp3d>
            <a:bevelT w="47625" h="69850"/>
            <a:contourClr>
              <a:schemeClr val="lt1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58000"/>
                <a:satMod val="125000"/>
              </a:schemeClr>
            </a:gs>
            <a:gs pos="40000">
              <a:schemeClr val="phClr">
                <a:tint val="90000"/>
                <a:shade val="90000"/>
                <a:satMod val="120000"/>
              </a:schemeClr>
            </a:gs>
            <a:gs pos="100000">
              <a:schemeClr val="phClr">
                <a:tint val="5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shade val="80000"/>
              </a:schemeClr>
              <a:schemeClr val="phClr">
                <a:tint val="91000"/>
              </a:schemeClr>
            </a:duotone>
          </a:blip>
          <a:tile tx="0" ty="0" sx="40000" sy="50000" flip="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Тема14</Template>
  <TotalTime>19</TotalTime>
  <Words>506</Words>
  <Application>Microsoft Office PowerPoint</Application>
  <PresentationFormat>Экран (4:3)</PresentationFormat>
  <Paragraphs>103</Paragraphs>
  <Slides>11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11</vt:i4>
      </vt:variant>
    </vt:vector>
  </HeadingPairs>
  <TitlesOfParts>
    <vt:vector size="12" baseType="lpstr">
      <vt:lpstr>Тема14</vt:lpstr>
      <vt:lpstr>Скрайбинг как средство формирования лексического навыка на уроках иностранного языка</vt:lpstr>
      <vt:lpstr>Слайд 2</vt:lpstr>
      <vt:lpstr>Сопоставительный анализ требований к уровню владения лексическим навыком на уровне общего образования </vt:lpstr>
      <vt:lpstr>Теория «двойного кодирования» Алана Пайвио.</vt:lpstr>
      <vt:lpstr>Фразовый глагол «look»</vt:lpstr>
      <vt:lpstr>Слайд 6</vt:lpstr>
      <vt:lpstr>Технология использования скрайбинг презентации  для формирования иноязычного  лексического навыка</vt:lpstr>
      <vt:lpstr> Методический эксперимент:</vt:lpstr>
      <vt:lpstr>Скрайбинг презентация №</vt:lpstr>
      <vt:lpstr>Скрайбинг презентация №2</vt:lpstr>
      <vt:lpstr>Серия уроков ИЯ по теме «Животные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Скрайбинг как средство формирования лексического навыка на уроках иностранного языка</dc:title>
  <dc:creator>Таня</dc:creator>
  <cp:lastModifiedBy>1</cp:lastModifiedBy>
  <cp:revision>20</cp:revision>
  <dcterms:created xsi:type="dcterms:W3CDTF">2021-04-19T14:26:23Z</dcterms:created>
  <dcterms:modified xsi:type="dcterms:W3CDTF">2021-04-19T14:46:53Z</dcterms:modified>
</cp:coreProperties>
</file>