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76" r:id="rId2"/>
    <p:sldId id="264" r:id="rId3"/>
    <p:sldId id="262" r:id="rId4"/>
    <p:sldId id="263" r:id="rId5"/>
    <p:sldId id="261" r:id="rId6"/>
    <p:sldId id="265" r:id="rId7"/>
    <p:sldId id="268" r:id="rId8"/>
    <p:sldId id="269" r:id="rId9"/>
    <p:sldId id="270" r:id="rId10"/>
    <p:sldId id="266" r:id="rId11"/>
    <p:sldId id="267" r:id="rId12"/>
    <p:sldId id="27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41DC3A-5D1F-4E86-8D10-22494A9FA44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A7A72A-4881-414F-8AD3-48DA0A6B6431}">
      <dgm:prSet phldrT="[Текст]"/>
      <dgm:spPr/>
      <dgm:t>
        <a:bodyPr/>
        <a:lstStyle/>
        <a:p>
          <a:r>
            <a:rPr lang="ru-RU" dirty="0" smtClean="0"/>
            <a:t>Информационная часть</a:t>
          </a:r>
        </a:p>
        <a:p>
          <a:r>
            <a:rPr lang="ru-RU" dirty="0" smtClean="0"/>
            <a:t>(Педагогический портрет)</a:t>
          </a:r>
          <a:endParaRPr lang="ru-RU" dirty="0"/>
        </a:p>
      </dgm:t>
    </dgm:pt>
    <dgm:pt modelId="{6044155F-42DB-48B8-951F-A41D1C413909}" type="parTrans" cxnId="{841F17C2-925D-4EC4-8C42-765E249BDA7B}">
      <dgm:prSet/>
      <dgm:spPr/>
      <dgm:t>
        <a:bodyPr/>
        <a:lstStyle/>
        <a:p>
          <a:endParaRPr lang="ru-RU"/>
        </a:p>
      </dgm:t>
    </dgm:pt>
    <dgm:pt modelId="{7BE59853-4405-4059-8A07-4E90A35B180B}" type="sibTrans" cxnId="{841F17C2-925D-4EC4-8C42-765E249BDA7B}">
      <dgm:prSet/>
      <dgm:spPr/>
      <dgm:t>
        <a:bodyPr/>
        <a:lstStyle/>
        <a:p>
          <a:endParaRPr lang="ru-RU"/>
        </a:p>
      </dgm:t>
    </dgm:pt>
    <dgm:pt modelId="{5CC5FC6C-AE79-48CC-A8B6-65A90A0BA750}">
      <dgm:prSet phldrT="[Текст]"/>
      <dgm:spPr/>
      <dgm:t>
        <a:bodyPr/>
        <a:lstStyle/>
        <a:p>
          <a:r>
            <a:rPr lang="ru-RU" dirty="0" smtClean="0"/>
            <a:t>Аналитическая часть</a:t>
          </a:r>
        </a:p>
        <a:p>
          <a:r>
            <a:rPr lang="ru-RU" dirty="0" smtClean="0"/>
            <a:t>(Моя школа)</a:t>
          </a:r>
          <a:endParaRPr lang="ru-RU" dirty="0"/>
        </a:p>
      </dgm:t>
    </dgm:pt>
    <dgm:pt modelId="{8207E71D-9081-4062-A4FE-6B1A6B15BBEE}" type="parTrans" cxnId="{6D16F9DE-2B6C-4F0F-BC60-00A0757A5FAB}">
      <dgm:prSet/>
      <dgm:spPr/>
      <dgm:t>
        <a:bodyPr/>
        <a:lstStyle/>
        <a:p>
          <a:endParaRPr lang="ru-RU"/>
        </a:p>
      </dgm:t>
    </dgm:pt>
    <dgm:pt modelId="{E8351646-241B-48C7-9717-042BD24AAC80}" type="sibTrans" cxnId="{6D16F9DE-2B6C-4F0F-BC60-00A0757A5FAB}">
      <dgm:prSet/>
      <dgm:spPr/>
      <dgm:t>
        <a:bodyPr/>
        <a:lstStyle/>
        <a:p>
          <a:endParaRPr lang="ru-RU"/>
        </a:p>
      </dgm:t>
    </dgm:pt>
    <dgm:pt modelId="{0EA1B951-BEFC-452F-AC3B-7F107036C9AB}">
      <dgm:prSet phldrT="[Текст]"/>
      <dgm:spPr/>
      <dgm:t>
        <a:bodyPr/>
        <a:lstStyle/>
        <a:p>
          <a:r>
            <a:rPr lang="ru-RU" dirty="0" smtClean="0"/>
            <a:t>Методическая часть</a:t>
          </a:r>
        </a:p>
        <a:p>
          <a:r>
            <a:rPr lang="ru-RU" dirty="0" smtClean="0"/>
            <a:t>(Методическая  мозаика)</a:t>
          </a:r>
          <a:endParaRPr lang="ru-RU" dirty="0"/>
        </a:p>
      </dgm:t>
    </dgm:pt>
    <dgm:pt modelId="{0402418B-2D8E-4AB2-8873-7AC30217AA74}" type="parTrans" cxnId="{4290A7C1-AD15-4398-B579-A8BD1399C7C2}">
      <dgm:prSet/>
      <dgm:spPr/>
      <dgm:t>
        <a:bodyPr/>
        <a:lstStyle/>
        <a:p>
          <a:endParaRPr lang="ru-RU"/>
        </a:p>
      </dgm:t>
    </dgm:pt>
    <dgm:pt modelId="{A151A66F-0A59-4A67-8BA9-360521D29E8E}" type="sibTrans" cxnId="{4290A7C1-AD15-4398-B579-A8BD1399C7C2}">
      <dgm:prSet/>
      <dgm:spPr/>
      <dgm:t>
        <a:bodyPr/>
        <a:lstStyle/>
        <a:p>
          <a:endParaRPr lang="ru-RU"/>
        </a:p>
      </dgm:t>
    </dgm:pt>
    <dgm:pt modelId="{4089DC34-B9F6-4E37-8842-E00D7F9BFA48}">
      <dgm:prSet phldrT="[Текст]"/>
      <dgm:spPr/>
      <dgm:t>
        <a:bodyPr/>
        <a:lstStyle/>
        <a:p>
          <a:r>
            <a:rPr lang="ru-RU" dirty="0" smtClean="0"/>
            <a:t>Программы языкового образования </a:t>
          </a:r>
        </a:p>
        <a:p>
          <a:r>
            <a:rPr lang="ru-RU" dirty="0" smtClean="0"/>
            <a:t>(Мои перспективы)</a:t>
          </a:r>
          <a:endParaRPr lang="ru-RU" dirty="0"/>
        </a:p>
      </dgm:t>
    </dgm:pt>
    <dgm:pt modelId="{34C60BA4-2957-4616-BFD5-2662C97385CC}" type="parTrans" cxnId="{BB9827B4-1B01-447A-BD8F-5B1B1147C3CB}">
      <dgm:prSet/>
      <dgm:spPr/>
      <dgm:t>
        <a:bodyPr/>
        <a:lstStyle/>
        <a:p>
          <a:endParaRPr lang="ru-RU"/>
        </a:p>
      </dgm:t>
    </dgm:pt>
    <dgm:pt modelId="{CFF1E78B-39AB-4FF3-BD90-ED6BB270F19E}" type="sibTrans" cxnId="{BB9827B4-1B01-447A-BD8F-5B1B1147C3CB}">
      <dgm:prSet/>
      <dgm:spPr/>
      <dgm:t>
        <a:bodyPr/>
        <a:lstStyle/>
        <a:p>
          <a:endParaRPr lang="ru-RU"/>
        </a:p>
      </dgm:t>
    </dgm:pt>
    <dgm:pt modelId="{786926F8-1B78-4072-874C-9ADBC215696D}">
      <dgm:prSet phldrT="[Текст]"/>
      <dgm:spPr/>
      <dgm:t>
        <a:bodyPr/>
        <a:lstStyle/>
        <a:p>
          <a:r>
            <a:rPr lang="ru-RU" dirty="0" smtClean="0"/>
            <a:t>Программа методического</a:t>
          </a:r>
        </a:p>
        <a:p>
          <a:r>
            <a:rPr lang="ru-RU" dirty="0" smtClean="0"/>
            <a:t>Образования</a:t>
          </a:r>
        </a:p>
        <a:p>
          <a:r>
            <a:rPr lang="ru-RU" dirty="0" smtClean="0"/>
            <a:t>(Мои перспективы)</a:t>
          </a:r>
          <a:endParaRPr lang="ru-RU" dirty="0"/>
        </a:p>
      </dgm:t>
    </dgm:pt>
    <dgm:pt modelId="{53A88E65-1E42-44FF-BA23-A793F1ED40A9}" type="parTrans" cxnId="{7A98DF9C-4575-4DB2-94BC-1C2BF0B5D948}">
      <dgm:prSet/>
      <dgm:spPr/>
      <dgm:t>
        <a:bodyPr/>
        <a:lstStyle/>
        <a:p>
          <a:endParaRPr lang="ru-RU"/>
        </a:p>
      </dgm:t>
    </dgm:pt>
    <dgm:pt modelId="{46DB3736-F010-4C14-AF81-4EA7F0CD3737}" type="sibTrans" cxnId="{7A98DF9C-4575-4DB2-94BC-1C2BF0B5D948}">
      <dgm:prSet/>
      <dgm:spPr/>
      <dgm:t>
        <a:bodyPr/>
        <a:lstStyle/>
        <a:p>
          <a:endParaRPr lang="ru-RU"/>
        </a:p>
      </dgm:t>
    </dgm:pt>
    <dgm:pt modelId="{BE3DA6CD-EC31-4589-8EDF-3D161FE9BFB7}" type="pres">
      <dgm:prSet presAssocID="{E541DC3A-5D1F-4E86-8D10-22494A9FA44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00231B-354A-4832-BD3E-D998A317B323}" type="pres">
      <dgm:prSet presAssocID="{3FA7A72A-4881-414F-8AD3-48DA0A6B643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965451-9B54-4640-8F03-63ED021EC505}" type="pres">
      <dgm:prSet presAssocID="{7BE59853-4405-4059-8A07-4E90A35B180B}" presName="sibTrans" presStyleCnt="0"/>
      <dgm:spPr/>
    </dgm:pt>
    <dgm:pt modelId="{F8A3A799-DEF1-484D-A912-D4842B637710}" type="pres">
      <dgm:prSet presAssocID="{5CC5FC6C-AE79-48CC-A8B6-65A90A0BA75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348D39-D12A-4421-9D0A-F282FF7A44D8}" type="pres">
      <dgm:prSet presAssocID="{E8351646-241B-48C7-9717-042BD24AAC80}" presName="sibTrans" presStyleCnt="0"/>
      <dgm:spPr/>
    </dgm:pt>
    <dgm:pt modelId="{EC85FB41-AD06-4FBB-A1E2-56A2CCC6D157}" type="pres">
      <dgm:prSet presAssocID="{0EA1B951-BEFC-452F-AC3B-7F107036C9A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AEBEC9-7183-4FC1-9A16-E52AEB59E2AD}" type="pres">
      <dgm:prSet presAssocID="{A151A66F-0A59-4A67-8BA9-360521D29E8E}" presName="sibTrans" presStyleCnt="0"/>
      <dgm:spPr/>
    </dgm:pt>
    <dgm:pt modelId="{6E70CD68-2F54-4EC2-BC95-7EBBAF6C93DF}" type="pres">
      <dgm:prSet presAssocID="{4089DC34-B9F6-4E37-8842-E00D7F9BFA4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6F8818-B131-4A8D-A6D0-23226C0BDB3F}" type="pres">
      <dgm:prSet presAssocID="{CFF1E78B-39AB-4FF3-BD90-ED6BB270F19E}" presName="sibTrans" presStyleCnt="0"/>
      <dgm:spPr/>
    </dgm:pt>
    <dgm:pt modelId="{2DB68350-D8FA-432C-BC18-9A9F701C55D4}" type="pres">
      <dgm:prSet presAssocID="{786926F8-1B78-4072-874C-9ADBC215696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F6D163-0929-48B8-9413-3F4778AB9FA4}" type="presOf" srcId="{3FA7A72A-4881-414F-8AD3-48DA0A6B6431}" destId="{F700231B-354A-4832-BD3E-D998A317B323}" srcOrd="0" destOrd="0" presId="urn:microsoft.com/office/officeart/2005/8/layout/default"/>
    <dgm:cxn modelId="{B965EA86-48B3-4830-8725-B239ADA16D6B}" type="presOf" srcId="{5CC5FC6C-AE79-48CC-A8B6-65A90A0BA750}" destId="{F8A3A799-DEF1-484D-A912-D4842B637710}" srcOrd="0" destOrd="0" presId="urn:microsoft.com/office/officeart/2005/8/layout/default"/>
    <dgm:cxn modelId="{6D16F9DE-2B6C-4F0F-BC60-00A0757A5FAB}" srcId="{E541DC3A-5D1F-4E86-8D10-22494A9FA44A}" destId="{5CC5FC6C-AE79-48CC-A8B6-65A90A0BA750}" srcOrd="1" destOrd="0" parTransId="{8207E71D-9081-4062-A4FE-6B1A6B15BBEE}" sibTransId="{E8351646-241B-48C7-9717-042BD24AAC80}"/>
    <dgm:cxn modelId="{E89A275F-2806-4DB1-911F-D76ED05CACA9}" type="presOf" srcId="{4089DC34-B9F6-4E37-8842-E00D7F9BFA48}" destId="{6E70CD68-2F54-4EC2-BC95-7EBBAF6C93DF}" srcOrd="0" destOrd="0" presId="urn:microsoft.com/office/officeart/2005/8/layout/default"/>
    <dgm:cxn modelId="{6D2AEBA8-148D-4D82-B3EC-F93EC9CE42BE}" type="presOf" srcId="{0EA1B951-BEFC-452F-AC3B-7F107036C9AB}" destId="{EC85FB41-AD06-4FBB-A1E2-56A2CCC6D157}" srcOrd="0" destOrd="0" presId="urn:microsoft.com/office/officeart/2005/8/layout/default"/>
    <dgm:cxn modelId="{62DACEDF-7C99-4F86-AD3E-F9A3EB49D453}" type="presOf" srcId="{E541DC3A-5D1F-4E86-8D10-22494A9FA44A}" destId="{BE3DA6CD-EC31-4589-8EDF-3D161FE9BFB7}" srcOrd="0" destOrd="0" presId="urn:microsoft.com/office/officeart/2005/8/layout/default"/>
    <dgm:cxn modelId="{7A98DF9C-4575-4DB2-94BC-1C2BF0B5D948}" srcId="{E541DC3A-5D1F-4E86-8D10-22494A9FA44A}" destId="{786926F8-1B78-4072-874C-9ADBC215696D}" srcOrd="4" destOrd="0" parTransId="{53A88E65-1E42-44FF-BA23-A793F1ED40A9}" sibTransId="{46DB3736-F010-4C14-AF81-4EA7F0CD3737}"/>
    <dgm:cxn modelId="{BB9827B4-1B01-447A-BD8F-5B1B1147C3CB}" srcId="{E541DC3A-5D1F-4E86-8D10-22494A9FA44A}" destId="{4089DC34-B9F6-4E37-8842-E00D7F9BFA48}" srcOrd="3" destOrd="0" parTransId="{34C60BA4-2957-4616-BFD5-2662C97385CC}" sibTransId="{CFF1E78B-39AB-4FF3-BD90-ED6BB270F19E}"/>
    <dgm:cxn modelId="{841F17C2-925D-4EC4-8C42-765E249BDA7B}" srcId="{E541DC3A-5D1F-4E86-8D10-22494A9FA44A}" destId="{3FA7A72A-4881-414F-8AD3-48DA0A6B6431}" srcOrd="0" destOrd="0" parTransId="{6044155F-42DB-48B8-951F-A41D1C413909}" sibTransId="{7BE59853-4405-4059-8A07-4E90A35B180B}"/>
    <dgm:cxn modelId="{4290A7C1-AD15-4398-B579-A8BD1399C7C2}" srcId="{E541DC3A-5D1F-4E86-8D10-22494A9FA44A}" destId="{0EA1B951-BEFC-452F-AC3B-7F107036C9AB}" srcOrd="2" destOrd="0" parTransId="{0402418B-2D8E-4AB2-8873-7AC30217AA74}" sibTransId="{A151A66F-0A59-4A67-8BA9-360521D29E8E}"/>
    <dgm:cxn modelId="{EEDADD34-0787-4935-AE07-A2327A599AC4}" type="presOf" srcId="{786926F8-1B78-4072-874C-9ADBC215696D}" destId="{2DB68350-D8FA-432C-BC18-9A9F701C55D4}" srcOrd="0" destOrd="0" presId="urn:microsoft.com/office/officeart/2005/8/layout/default"/>
    <dgm:cxn modelId="{549D92C3-BD7D-4E6D-BE3A-4F212E1C5392}" type="presParOf" srcId="{BE3DA6CD-EC31-4589-8EDF-3D161FE9BFB7}" destId="{F700231B-354A-4832-BD3E-D998A317B323}" srcOrd="0" destOrd="0" presId="urn:microsoft.com/office/officeart/2005/8/layout/default"/>
    <dgm:cxn modelId="{6E971A6A-9A80-4E21-8BE2-45A45F193EEE}" type="presParOf" srcId="{BE3DA6CD-EC31-4589-8EDF-3D161FE9BFB7}" destId="{32965451-9B54-4640-8F03-63ED021EC505}" srcOrd="1" destOrd="0" presId="urn:microsoft.com/office/officeart/2005/8/layout/default"/>
    <dgm:cxn modelId="{0DBE0244-03B0-4528-88E4-A81FE8D80365}" type="presParOf" srcId="{BE3DA6CD-EC31-4589-8EDF-3D161FE9BFB7}" destId="{F8A3A799-DEF1-484D-A912-D4842B637710}" srcOrd="2" destOrd="0" presId="urn:microsoft.com/office/officeart/2005/8/layout/default"/>
    <dgm:cxn modelId="{7EA3AECC-3054-4764-ADFA-D04494D05FA3}" type="presParOf" srcId="{BE3DA6CD-EC31-4589-8EDF-3D161FE9BFB7}" destId="{65348D39-D12A-4421-9D0A-F282FF7A44D8}" srcOrd="3" destOrd="0" presId="urn:microsoft.com/office/officeart/2005/8/layout/default"/>
    <dgm:cxn modelId="{2F1A5950-6335-40E5-A0C2-8EB12C5E0E9F}" type="presParOf" srcId="{BE3DA6CD-EC31-4589-8EDF-3D161FE9BFB7}" destId="{EC85FB41-AD06-4FBB-A1E2-56A2CCC6D157}" srcOrd="4" destOrd="0" presId="urn:microsoft.com/office/officeart/2005/8/layout/default"/>
    <dgm:cxn modelId="{50FB9D7B-59FE-4D44-8F99-AC3F1167B634}" type="presParOf" srcId="{BE3DA6CD-EC31-4589-8EDF-3D161FE9BFB7}" destId="{75AEBEC9-7183-4FC1-9A16-E52AEB59E2AD}" srcOrd="5" destOrd="0" presId="urn:microsoft.com/office/officeart/2005/8/layout/default"/>
    <dgm:cxn modelId="{6E98D966-A7D5-4497-9122-C25AF5C5A8ED}" type="presParOf" srcId="{BE3DA6CD-EC31-4589-8EDF-3D161FE9BFB7}" destId="{6E70CD68-2F54-4EC2-BC95-7EBBAF6C93DF}" srcOrd="6" destOrd="0" presId="urn:microsoft.com/office/officeart/2005/8/layout/default"/>
    <dgm:cxn modelId="{BEBC06A8-CDB6-41B3-AC73-F54F8AC08C1E}" type="presParOf" srcId="{BE3DA6CD-EC31-4589-8EDF-3D161FE9BFB7}" destId="{6D6F8818-B131-4A8D-A6D0-23226C0BDB3F}" srcOrd="7" destOrd="0" presId="urn:microsoft.com/office/officeart/2005/8/layout/default"/>
    <dgm:cxn modelId="{9C1FE1CA-6306-4CD1-9D89-190D367F6200}" type="presParOf" srcId="{BE3DA6CD-EC31-4589-8EDF-3D161FE9BFB7}" destId="{2DB68350-D8FA-432C-BC18-9A9F701C55D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00231B-354A-4832-BD3E-D998A317B323}">
      <dsp:nvSpPr>
        <dsp:cNvPr id="0" name=""/>
        <dsp:cNvSpPr/>
      </dsp:nvSpPr>
      <dsp:spPr>
        <a:xfrm>
          <a:off x="0" y="523080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Информационная часть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(Педагогический портрет)</a:t>
          </a:r>
          <a:endParaRPr lang="ru-RU" sz="2000" kern="1200" dirty="0"/>
        </a:p>
      </dsp:txBody>
      <dsp:txXfrm>
        <a:off x="0" y="523080"/>
        <a:ext cx="2571749" cy="1543050"/>
      </dsp:txXfrm>
    </dsp:sp>
    <dsp:sp modelId="{F8A3A799-DEF1-484D-A912-D4842B637710}">
      <dsp:nvSpPr>
        <dsp:cNvPr id="0" name=""/>
        <dsp:cNvSpPr/>
      </dsp:nvSpPr>
      <dsp:spPr>
        <a:xfrm>
          <a:off x="2828925" y="523080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Аналитическая часть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(Моя школа)</a:t>
          </a:r>
          <a:endParaRPr lang="ru-RU" sz="2000" kern="1200" dirty="0"/>
        </a:p>
      </dsp:txBody>
      <dsp:txXfrm>
        <a:off x="2828925" y="523080"/>
        <a:ext cx="2571749" cy="1543050"/>
      </dsp:txXfrm>
    </dsp:sp>
    <dsp:sp modelId="{EC85FB41-AD06-4FBB-A1E2-56A2CCC6D157}">
      <dsp:nvSpPr>
        <dsp:cNvPr id="0" name=""/>
        <dsp:cNvSpPr/>
      </dsp:nvSpPr>
      <dsp:spPr>
        <a:xfrm>
          <a:off x="5657849" y="523080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Методическая часть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(Методическая  мозаика)</a:t>
          </a:r>
          <a:endParaRPr lang="ru-RU" sz="2000" kern="1200" dirty="0"/>
        </a:p>
      </dsp:txBody>
      <dsp:txXfrm>
        <a:off x="5657849" y="523080"/>
        <a:ext cx="2571749" cy="1543050"/>
      </dsp:txXfrm>
    </dsp:sp>
    <dsp:sp modelId="{6E70CD68-2F54-4EC2-BC95-7EBBAF6C93DF}">
      <dsp:nvSpPr>
        <dsp:cNvPr id="0" name=""/>
        <dsp:cNvSpPr/>
      </dsp:nvSpPr>
      <dsp:spPr>
        <a:xfrm>
          <a:off x="1414462" y="2323305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Программы языкового образования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(Мои перспективы)</a:t>
          </a:r>
          <a:endParaRPr lang="ru-RU" sz="2000" kern="1200" dirty="0"/>
        </a:p>
      </dsp:txBody>
      <dsp:txXfrm>
        <a:off x="1414462" y="2323305"/>
        <a:ext cx="2571749" cy="1543050"/>
      </dsp:txXfrm>
    </dsp:sp>
    <dsp:sp modelId="{2DB68350-D8FA-432C-BC18-9A9F701C55D4}">
      <dsp:nvSpPr>
        <dsp:cNvPr id="0" name=""/>
        <dsp:cNvSpPr/>
      </dsp:nvSpPr>
      <dsp:spPr>
        <a:xfrm>
          <a:off x="4243387" y="2323305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Программа методического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Образования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(Мои перспективы)</a:t>
          </a:r>
          <a:endParaRPr lang="ru-RU" sz="2000" kern="1200" dirty="0"/>
        </a:p>
      </dsp:txBody>
      <dsp:txXfrm>
        <a:off x="4243387" y="2323305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6618C2-ABC1-4F89-A6D2-0D74AFBAB525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AAC3D8-140D-4CEB-BE97-569B72E6B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089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AAC3D8-140D-4CEB-BE97-569B72E6B65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057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017E1E1-A0EB-4EB5-99C1-BF162D6B8879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4AD545C-9D92-4FCC-A95D-8E8C5BF70B94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7504" y="908720"/>
            <a:ext cx="9036496" cy="2736304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Методический портфель</a:t>
            </a:r>
            <a:br>
              <a:rPr lang="ru-RU" dirty="0" smtClean="0"/>
            </a:br>
            <a:r>
              <a:rPr lang="ru-RU" dirty="0" smtClean="0"/>
              <a:t>учителя английского языка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sz="3600" dirty="0" smtClean="0"/>
              <a:t>точки профессионального роста учителя) </a:t>
            </a:r>
            <a:endParaRPr lang="ru-RU" sz="36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4725144"/>
            <a:ext cx="7854696" cy="1728192"/>
          </a:xfrm>
          <a:solidFill>
            <a:schemeClr val="accent1"/>
          </a:solidFill>
        </p:spPr>
        <p:txBody>
          <a:bodyPr/>
          <a:lstStyle/>
          <a:p>
            <a:pPr algn="ctr"/>
            <a:r>
              <a:rPr lang="ru-RU" dirty="0" smtClean="0"/>
              <a:t>РМО учителей английского языка</a:t>
            </a:r>
          </a:p>
          <a:p>
            <a:pPr algn="ctr"/>
            <a:r>
              <a:rPr lang="ru-RU" dirty="0" smtClean="0"/>
              <a:t>20.04. </a:t>
            </a:r>
            <a:r>
              <a:rPr lang="ru-RU" dirty="0" smtClean="0"/>
              <a:t>2021</a:t>
            </a:r>
          </a:p>
          <a:p>
            <a:pPr algn="ctr"/>
            <a:r>
              <a:rPr lang="ru-RU" dirty="0" smtClean="0"/>
              <a:t>Михалева Е. </a:t>
            </a:r>
            <a:r>
              <a:rPr lang="ru-RU" smtClean="0"/>
              <a:t>Ф.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4768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К. С. Махмурян  к. ф. н., профессор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2500"/>
          </a:bodyPr>
          <a:lstStyle/>
          <a:p>
            <a:r>
              <a:rPr lang="ru-RU" dirty="0"/>
              <a:t>э</a:t>
            </a:r>
            <a:r>
              <a:rPr lang="ru-RU" dirty="0" smtClean="0"/>
              <a:t>то способ накопления, фиксирования, оценивания  педагогических наработок и достижений учителя,</a:t>
            </a:r>
          </a:p>
          <a:p>
            <a:r>
              <a:rPr lang="ru-RU" dirty="0"/>
              <a:t>к</a:t>
            </a:r>
            <a:r>
              <a:rPr lang="ru-RU" dirty="0" smtClean="0"/>
              <a:t>омплект документов.</a:t>
            </a:r>
          </a:p>
          <a:p>
            <a:r>
              <a:rPr lang="ru-RU" dirty="0" smtClean="0"/>
              <a:t>Возможность учителя самостоятельно оценить свою деятельность.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466982"/>
            <a:ext cx="4038600" cy="3341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8562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Цели и задачи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Развитие рефлексии и критического мышления учителя иностранного языка </a:t>
            </a:r>
          </a:p>
          <a:p>
            <a:r>
              <a:rPr lang="ru-RU" dirty="0" smtClean="0"/>
              <a:t> Мониторинг динамики развития профессионализма учителя иностранного языка 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Систематизация учебного материала </a:t>
            </a:r>
          </a:p>
          <a:p>
            <a:r>
              <a:rPr lang="ru-RU" dirty="0" smtClean="0"/>
              <a:t> Выявление зон трудностей для учителя и учащихся</a:t>
            </a:r>
          </a:p>
          <a:p>
            <a:r>
              <a:rPr lang="ru-RU" dirty="0" smtClean="0"/>
              <a:t>  Мотивация учителя к постоянному повышению квалификации </a:t>
            </a:r>
          </a:p>
          <a:p>
            <a:r>
              <a:rPr lang="ru-RU" dirty="0" smtClean="0"/>
              <a:t> Раскрытие творческого потенциала учителя иностранного языка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1655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Структура методического портфеля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3039906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5249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s04.infourok.ru/uploads/ex/0088/00073fff-5ca44c13/img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11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159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Критерии оценивания</a:t>
            </a:r>
            <a:br>
              <a:rPr lang="ru-RU" b="1" dirty="0" smtClean="0"/>
            </a:br>
            <a:r>
              <a:rPr lang="ru-RU" b="1" dirty="0" smtClean="0"/>
              <a:t> устной речи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/>
              <a:t>Базовый и повышенный уровни</a:t>
            </a:r>
          </a:p>
          <a:p>
            <a:r>
              <a:rPr lang="ru-RU" b="1" dirty="0" smtClean="0"/>
              <a:t> сложности заданий ВПР соотносятся с уровнями владения иностранными языками,</a:t>
            </a:r>
          </a:p>
          <a:p>
            <a:r>
              <a:rPr lang="ru-RU" b="1" dirty="0" smtClean="0"/>
              <a:t> определёнными в документах Совета Европы, следующим образом:</a:t>
            </a:r>
          </a:p>
          <a:p>
            <a:r>
              <a:rPr lang="ru-RU" b="1" dirty="0" smtClean="0"/>
              <a:t> Базовый уровень – A2+1 </a:t>
            </a:r>
          </a:p>
          <a:p>
            <a:r>
              <a:rPr lang="ru-RU" b="1" dirty="0" smtClean="0"/>
              <a:t>Повышенный уровень – В1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66717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 smtClean="0"/>
              <a:t>      </a:t>
            </a:r>
            <a:r>
              <a:rPr lang="ru-RU" b="1" dirty="0" smtClean="0"/>
              <a:t>ВПР          </a:t>
            </a:r>
            <a:r>
              <a:rPr lang="ru-RU" sz="3100" b="1" dirty="0" smtClean="0"/>
              <a:t>устная часть             </a:t>
            </a:r>
            <a:r>
              <a:rPr lang="ru-RU" b="1" dirty="0" smtClean="0"/>
              <a:t>ЕГЭ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Осмысленное чтение текста вслух </a:t>
            </a:r>
          </a:p>
          <a:p>
            <a:r>
              <a:rPr lang="ru-RU" b="1" dirty="0" smtClean="0"/>
              <a:t> - 3 балла</a:t>
            </a:r>
          </a:p>
          <a:p>
            <a:r>
              <a:rPr lang="ru-RU" b="1" dirty="0" smtClean="0"/>
              <a:t> Тематическое монологическое высказывание (описание</a:t>
            </a:r>
          </a:p>
          <a:p>
            <a:r>
              <a:rPr lang="ru-RU" b="1" dirty="0" smtClean="0"/>
              <a:t> выбранной фотогр</a:t>
            </a:r>
            <a:r>
              <a:rPr lang="ru-RU" dirty="0" smtClean="0"/>
              <a:t>афии)   </a:t>
            </a:r>
          </a:p>
          <a:p>
            <a:r>
              <a:rPr lang="ru-RU" dirty="0" smtClean="0"/>
              <a:t> 7 баллов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b="1" dirty="0"/>
              <a:t>ч</a:t>
            </a:r>
            <a:r>
              <a:rPr lang="ru-RU" b="1" dirty="0" smtClean="0"/>
              <a:t>тение вслух научно-популярного текста</a:t>
            </a:r>
          </a:p>
          <a:p>
            <a:r>
              <a:rPr lang="ru-RU" b="1" dirty="0"/>
              <a:t>з</a:t>
            </a:r>
            <a:r>
              <a:rPr lang="ru-RU" b="1" dirty="0" smtClean="0"/>
              <a:t>адать 5 вопросов на основе ключевых слов</a:t>
            </a:r>
          </a:p>
          <a:p>
            <a:r>
              <a:rPr lang="ru-RU" b="1" dirty="0" smtClean="0"/>
              <a:t>  выбрать одну из 3 фотографий и описать на основе плана</a:t>
            </a:r>
          </a:p>
          <a:p>
            <a:r>
              <a:rPr lang="ru-RU" b="1" dirty="0"/>
              <a:t>с</a:t>
            </a:r>
            <a:r>
              <a:rPr lang="ru-RU" b="1" dirty="0" smtClean="0"/>
              <a:t>равнить 2 фотографии на основе плана</a:t>
            </a:r>
          </a:p>
        </p:txBody>
      </p:sp>
    </p:spTree>
    <p:extLst>
      <p:ext uri="{BB962C8B-B14F-4D97-AF65-F5344CB8AC3E}">
        <p14:creationId xmlns:p14="http://schemas.microsoft.com/office/powerpoint/2010/main" val="2107137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ВПР, ЕГЭ задание 3  </a:t>
            </a:r>
            <a:br>
              <a:rPr lang="ru-RU" b="1" dirty="0" smtClean="0"/>
            </a:br>
            <a:r>
              <a:rPr lang="ru-RU" b="1" dirty="0" smtClean="0"/>
              <a:t> 12- 15 </a:t>
            </a:r>
            <a:r>
              <a:rPr lang="en-US" b="1" dirty="0" smtClean="0"/>
              <a:t>sentences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In your talk remember to speak about: </a:t>
            </a:r>
          </a:p>
          <a:p>
            <a:r>
              <a:rPr lang="en-US" b="1" dirty="0" smtClean="0"/>
              <a:t>where </a:t>
            </a:r>
            <a:r>
              <a:rPr lang="en-US" b="1" dirty="0"/>
              <a:t>and when the photo was taken;</a:t>
            </a:r>
          </a:p>
          <a:p>
            <a:r>
              <a:rPr lang="en-US" b="1" dirty="0" smtClean="0"/>
              <a:t>hat/who is in the photo;</a:t>
            </a:r>
            <a:endParaRPr lang="ru-RU" b="1" dirty="0" smtClean="0"/>
          </a:p>
          <a:p>
            <a:r>
              <a:rPr lang="en-US" b="1" dirty="0" smtClean="0"/>
              <a:t> what is happening; </a:t>
            </a:r>
            <a:endParaRPr lang="ru-RU" b="1" dirty="0" smtClean="0"/>
          </a:p>
          <a:p>
            <a:r>
              <a:rPr lang="en-US" b="1" dirty="0" smtClean="0"/>
              <a:t>why you keep the photo in your album;</a:t>
            </a:r>
            <a:endParaRPr lang="ru-RU" b="1" dirty="0" smtClean="0"/>
          </a:p>
          <a:p>
            <a:r>
              <a:rPr lang="en-US" b="1" dirty="0" smtClean="0"/>
              <a:t>  why you decided to show the picture to your friend. </a:t>
            </a:r>
            <a:endParaRPr lang="ru-RU" b="1" dirty="0" smtClean="0"/>
          </a:p>
          <a:p>
            <a:r>
              <a:rPr lang="en-US" b="1" dirty="0" smtClean="0"/>
              <a:t>You have to talk continuously, starting with: 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/>
              <a:t> </a:t>
            </a:r>
            <a:r>
              <a:rPr lang="ru-RU" b="1" dirty="0" smtClean="0"/>
              <a:t>  </a:t>
            </a:r>
            <a:r>
              <a:rPr lang="en-US" b="1" dirty="0" smtClean="0"/>
              <a:t>“I’ve chosen photo number … ”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543686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ЕГЭ Задание 3, ВПР 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0BD0D9"/>
              </a:buClr>
            </a:pPr>
            <a:r>
              <a:rPr lang="en-US" b="1" dirty="0">
                <a:solidFill>
                  <a:prstClr val="black"/>
                </a:solidFill>
              </a:rPr>
              <a:t>where and when the photo was taken;</a:t>
            </a:r>
          </a:p>
          <a:p>
            <a:pPr lvl="0">
              <a:buClr>
                <a:srgbClr val="0BD0D9"/>
              </a:buClr>
            </a:pPr>
            <a:r>
              <a:rPr lang="en-US" b="1" dirty="0">
                <a:solidFill>
                  <a:prstClr val="black"/>
                </a:solidFill>
              </a:rPr>
              <a:t>hat/who is in the photo;</a:t>
            </a:r>
            <a:endParaRPr lang="ru-RU" b="1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en-US" b="1" dirty="0">
                <a:solidFill>
                  <a:prstClr val="black"/>
                </a:solidFill>
              </a:rPr>
              <a:t> what is happening; </a:t>
            </a:r>
            <a:endParaRPr lang="ru-RU" b="1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en-US" b="1" dirty="0">
                <a:solidFill>
                  <a:prstClr val="black"/>
                </a:solidFill>
              </a:rPr>
              <a:t>why you keep the photo in your album;</a:t>
            </a:r>
            <a:endParaRPr lang="ru-RU" b="1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en-US" b="1" dirty="0">
                <a:solidFill>
                  <a:prstClr val="black"/>
                </a:solidFill>
              </a:rPr>
              <a:t>  why you decided to show the picture to your friend. </a:t>
            </a:r>
            <a:endParaRPr lang="ru-RU" b="1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en-US" b="1" dirty="0">
                <a:solidFill>
                  <a:prstClr val="black"/>
                </a:solidFill>
              </a:rPr>
              <a:t>You have to talk continuously, starting with: </a:t>
            </a:r>
            <a:endParaRPr lang="ru-RU" b="1" dirty="0">
              <a:solidFill>
                <a:prstClr val="black"/>
              </a:solidFill>
            </a:endParaRPr>
          </a:p>
          <a:p>
            <a:pPr marL="0" lvl="0" indent="0">
              <a:buClr>
                <a:srgbClr val="0BD0D9"/>
              </a:buClr>
              <a:buNone/>
            </a:pPr>
            <a:r>
              <a:rPr lang="ru-RU" b="1" dirty="0">
                <a:solidFill>
                  <a:prstClr val="black"/>
                </a:solidFill>
              </a:rPr>
              <a:t>   </a:t>
            </a:r>
            <a:r>
              <a:rPr lang="en-US" b="1" dirty="0">
                <a:solidFill>
                  <a:prstClr val="black"/>
                </a:solidFill>
              </a:rPr>
              <a:t>“I’ve chosen photo number … ” </a:t>
            </a:r>
            <a:endParaRPr lang="ru-RU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297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Устная часть, задание  4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R="285750" lvl="0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Изучите две фотографии. Будьте готовы сравнить фотографии.</a:t>
            </a:r>
            <a:endParaRPr lang="ru-RU" sz="2400" dirty="0">
              <a:ea typeface="Calibri"/>
              <a:cs typeface="Times New Roman"/>
            </a:endParaRPr>
          </a:p>
          <a:p>
            <a:pPr marR="285750" lvl="0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Дайте краткое описание картинок.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     В этой части вы начинаете с </a:t>
            </a: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небольшого вступления</a:t>
            </a: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 и описания того, что находится на картинках. Одна из самых распространенных ошибок сдающих тест  — забывать про него и приступать сразу к сравнению.</a:t>
            </a:r>
            <a:endParaRPr lang="ru-RU" sz="2400" dirty="0">
              <a:ea typeface="Calibri"/>
              <a:cs typeface="Times New Roman"/>
            </a:endParaRPr>
          </a:p>
          <a:p>
            <a:pPr marR="285750" lvl="0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Скажите, что есть общего в картинках.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  Дайте 2-3 аспекта, в чем фотографии идентичны, и двигайтесь дальше.</a:t>
            </a:r>
            <a:endParaRPr lang="ru-RU" sz="2400" dirty="0">
              <a:ea typeface="Calibri"/>
              <a:cs typeface="Times New Roman"/>
            </a:endParaRPr>
          </a:p>
          <a:p>
            <a:pPr marR="285750" lvl="0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Скажите, чем они отличаются.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    Аналогично с предыдущим пунктом, противопоставление этих фотографий</a:t>
            </a: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  <a:p>
            <a:pPr marR="285750" lvl="0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Какая картинка вам больше всего нравится и почему.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    Формулировка этого пункта будет зависеть от конкретных фотографий. Например, если вы сравниваете две картинки, где люди занимаются экстремальным спортом, то предположительно вопрос может быть следующим: «</a:t>
            </a:r>
            <a:r>
              <a:rPr lang="ru-RU" i="1" dirty="0" smtClean="0">
                <a:effectLst/>
                <a:latin typeface="Times New Roman"/>
                <a:ea typeface="Times New Roman"/>
                <a:cs typeface="Times New Roman"/>
              </a:rPr>
              <a:t>какой вид спорта вы бы предпочли и почему</a:t>
            </a: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?»</a:t>
            </a:r>
            <a:endParaRPr lang="ru-RU" sz="2400" dirty="0">
              <a:ea typeface="Calibri"/>
              <a:cs typeface="Times New Roman"/>
            </a:endParaRPr>
          </a:p>
          <a:p>
            <a:pPr marR="285750" lvl="0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Научитесь чувствовать время, </a:t>
            </a: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 говорить меньше 2 минут нельзя. . Пробуйте каждый день засекать себе время и делать что-то на протяжении двух минут.</a:t>
            </a:r>
            <a:endParaRPr lang="ru-RU" sz="2400" dirty="0">
              <a:ea typeface="Calibri"/>
              <a:cs typeface="Times New Roman"/>
            </a:endParaRPr>
          </a:p>
          <a:p>
            <a:pPr marR="285750" lvl="0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Расширяйте свой словарный запас</a:t>
            </a: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9372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Устная часть  задание 4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effectLst/>
                <a:latin typeface="Times New Roman"/>
                <a:ea typeface="Times New Roman"/>
              </a:rPr>
              <a:t>Well, I would like to compare and contrast these two pictures. </a:t>
            </a:r>
            <a:endParaRPr lang="ru-RU" b="1" dirty="0" smtClean="0">
              <a:effectLst/>
              <a:latin typeface="Times New Roman"/>
              <a:ea typeface="Times New Roman"/>
            </a:endParaRPr>
          </a:p>
          <a:p>
            <a:r>
              <a:rPr lang="en-US" b="1" dirty="0" smtClean="0">
                <a:latin typeface="Times New Roman"/>
              </a:rPr>
              <a:t>The first picture shows ..As for the second</a:t>
            </a:r>
          </a:p>
          <a:p>
            <a:r>
              <a:rPr lang="en-US" b="1" dirty="0" smtClean="0">
                <a:effectLst/>
                <a:latin typeface="Times New Roman"/>
                <a:ea typeface="Times New Roman"/>
              </a:rPr>
              <a:t>The pictures do not have a lot in common. But both</a:t>
            </a:r>
          </a:p>
          <a:p>
            <a:r>
              <a:rPr lang="en-US" b="1" dirty="0" smtClean="0">
                <a:effectLst/>
                <a:latin typeface="Times New Roman"/>
                <a:ea typeface="Times New Roman"/>
              </a:rPr>
              <a:t>Though, both pictures have great differences. </a:t>
            </a:r>
          </a:p>
          <a:p>
            <a:r>
              <a:rPr lang="en-US" b="1" dirty="0" smtClean="0">
                <a:effectLst/>
                <a:latin typeface="Times New Roman"/>
                <a:ea typeface="Times New Roman"/>
              </a:rPr>
              <a:t>In my opinion the situation</a:t>
            </a:r>
          </a:p>
          <a:p>
            <a:pPr marR="284480" lvl="0">
              <a:lnSpc>
                <a:spcPct val="115000"/>
              </a:lnSpc>
              <a:tabLst>
                <a:tab pos="457200" algn="l"/>
              </a:tabLst>
            </a:pPr>
            <a:r>
              <a:rPr lang="en-US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b="1" dirty="0" smtClean="0">
                <a:effectLst/>
                <a:latin typeface="Times New Roman"/>
                <a:ea typeface="Times New Roman"/>
                <a:cs typeface="Times New Roman"/>
              </a:rPr>
              <a:t>In conclusion,  To sum up,..  That is all I wanted to say.</a:t>
            </a:r>
            <a:endParaRPr lang="ru-RU" sz="2400" dirty="0">
              <a:ea typeface="Calibri"/>
              <a:cs typeface="Times New Roman"/>
            </a:endParaRPr>
          </a:p>
          <a:p>
            <a:pPr marL="285750" marR="285750">
              <a:lnSpc>
                <a:spcPct val="115000"/>
              </a:lnSpc>
              <a:spcAft>
                <a:spcPts val="0"/>
              </a:spcAft>
            </a:pPr>
            <a:endParaRPr lang="ru-RU" sz="2400" dirty="0">
              <a:ea typeface="Calibri"/>
              <a:cs typeface="Times New Roman"/>
            </a:endParaRPr>
          </a:p>
          <a:p>
            <a:endParaRPr lang="en-US" b="1" dirty="0" smtClean="0">
              <a:effectLst/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475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pPr algn="ctr"/>
            <a:r>
              <a:rPr lang="en-US" b="1" dirty="0" smtClean="0"/>
              <a:t>Thank</a:t>
            </a:r>
            <a:r>
              <a:rPr lang="en-US" dirty="0" smtClean="0"/>
              <a:t> </a:t>
            </a:r>
            <a:r>
              <a:rPr lang="en-US" b="1" dirty="0" smtClean="0"/>
              <a:t>you for attention</a:t>
            </a:r>
            <a:r>
              <a:rPr lang="en-US" dirty="0" smtClean="0"/>
              <a:t>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820891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24966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176</TotalTime>
  <Words>470</Words>
  <Application>Microsoft Office PowerPoint</Application>
  <PresentationFormat>Экран (4:3)</PresentationFormat>
  <Paragraphs>83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Методический портфель учителя английского языка (точки профессионального роста учителя) </vt:lpstr>
      <vt:lpstr>К. С. Махмурян  к. ф. н., профессор</vt:lpstr>
      <vt:lpstr>Цели и задачи </vt:lpstr>
      <vt:lpstr>Структура методического портфеля</vt:lpstr>
      <vt:lpstr>Презентация PowerPoint</vt:lpstr>
      <vt:lpstr>Критерии оценивания  устной речи</vt:lpstr>
      <vt:lpstr>      ВПР          устная часть             ЕГЭ</vt:lpstr>
      <vt:lpstr>ВПР, ЕГЭ задание 3    12- 15 sentences</vt:lpstr>
      <vt:lpstr>ЕГЭ Задание 3, ВПР  </vt:lpstr>
      <vt:lpstr>Устная часть, задание  4</vt:lpstr>
      <vt:lpstr>Устная часть  задание 4</vt:lpstr>
      <vt:lpstr>Thank you for attention!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Методический портфель учителя английского языка</dc:title>
  <dc:creator>Елена</dc:creator>
  <cp:lastModifiedBy>Елена</cp:lastModifiedBy>
  <cp:revision>17</cp:revision>
  <dcterms:created xsi:type="dcterms:W3CDTF">2021-04-19T11:15:56Z</dcterms:created>
  <dcterms:modified xsi:type="dcterms:W3CDTF">2021-04-20T16:43:25Z</dcterms:modified>
</cp:coreProperties>
</file>