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7" r:id="rId3"/>
    <p:sldId id="268" r:id="rId4"/>
    <p:sldId id="269" r:id="rId5"/>
    <p:sldId id="270" r:id="rId6"/>
    <p:sldId id="271" r:id="rId7"/>
    <p:sldId id="280" r:id="rId8"/>
    <p:sldId id="264" r:id="rId9"/>
    <p:sldId id="259" r:id="rId10"/>
    <p:sldId id="260" r:id="rId11"/>
    <p:sldId id="281" r:id="rId12"/>
    <p:sldId id="282" r:id="rId13"/>
    <p:sldId id="284" r:id="rId14"/>
    <p:sldId id="283" r:id="rId15"/>
    <p:sldId id="285" r:id="rId16"/>
    <p:sldId id="262" r:id="rId17"/>
    <p:sldId id="263" r:id="rId18"/>
    <p:sldId id="265" r:id="rId19"/>
    <p:sldId id="266" r:id="rId20"/>
    <p:sldId id="275" r:id="rId21"/>
    <p:sldId id="276" r:id="rId22"/>
    <p:sldId id="277" r:id="rId23"/>
    <p:sldId id="278" r:id="rId24"/>
    <p:sldId id="279" r:id="rId25"/>
    <p:sldId id="272" r:id="rId26"/>
    <p:sldId id="273" r:id="rId27"/>
    <p:sldId id="274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49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1\Desktop\&#1042;&#1050;&#1057;%20&#1088;&#1072;&#1081;&#1086;&#1085;&#1099;\&#1050;&#1085;&#1080;&#1075;&#1072;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03_&#1056;&#1077;&#1089;&#1087;%20&#1041;&#1091;&#1088;&#1103;&#1090;&#1080;&#1103;_&#1055;&#1088;&#1080;&#1083;&#1086;&#1078;&#1077;&#1085;&#1080;&#1077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1074;&#1089;&#1103;&#1082;&#1086;&#1077;\&#1090;&#1072;&#1088;&#1073;&#1072;&#1075;&#1072;&#1090;&#1072;&#1081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1074;&#1089;&#1103;&#1082;&#1086;&#1077;\&#1090;&#1072;&#1088;&#1073;&#1072;&#1075;&#1072;&#1090;&#1072;&#1081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1074;&#1089;&#1103;&#1082;&#1086;&#1077;\&#1090;&#1072;&#1088;&#1073;&#1072;&#1075;&#1072;&#1090;&#1072;&#1081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1074;&#1089;&#1103;&#1082;&#1086;&#1077;\&#1090;&#1072;&#1088;&#1073;&#1072;&#1075;&#1072;&#1090;&#1072;&#1081;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oko\Desktop\&#1075;&#1088;&#1072;&#1092;&#1080;&#1082;&#1080;%20&#1085;&#1080;&#1082;&#1086;%202020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oko\Desktop\&#1075;&#1088;&#1072;&#1092;&#1080;&#1082;&#1080;%20&#1085;&#1080;&#1082;&#1086;%20202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PISA!$A$2</c:f>
              <c:strCache>
                <c:ptCount val="1"/>
                <c:pt idx="0">
                  <c:v>Бурятия</c:v>
                </c:pt>
              </c:strCache>
            </c:strRef>
          </c:tx>
          <c:spPr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  <a:ln w="22225">
              <a:solidFill>
                <a:srgbClr val="002060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002060"/>
                    </a:solidFill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PISA!$B$1:$D$1</c:f>
              <c:strCache>
                <c:ptCount val="3"/>
                <c:pt idx="0">
                  <c:v>Читательская грамотность</c:v>
                </c:pt>
                <c:pt idx="1">
                  <c:v>Математическая грмотность</c:v>
                </c:pt>
                <c:pt idx="2">
                  <c:v>Естественнонаучная грамотность</c:v>
                </c:pt>
              </c:strCache>
            </c:strRef>
          </c:cat>
          <c:val>
            <c:numRef>
              <c:f>PISA!$B$2:$D$2</c:f>
              <c:numCache>
                <c:formatCode>General</c:formatCode>
                <c:ptCount val="3"/>
                <c:pt idx="0">
                  <c:v>466</c:v>
                </c:pt>
                <c:pt idx="1">
                  <c:v>466</c:v>
                </c:pt>
                <c:pt idx="2">
                  <c:v>463</c:v>
                </c:pt>
              </c:numCache>
            </c:numRef>
          </c:val>
        </c:ser>
        <c:ser>
          <c:idx val="1"/>
          <c:order val="1"/>
          <c:tx>
            <c:strRef>
              <c:f>PISA!$A$3</c:f>
              <c:strCache>
                <c:ptCount val="1"/>
                <c:pt idx="0">
                  <c:v>Ниже российского результата</c:v>
                </c:pt>
              </c:strCache>
            </c:strRef>
          </c:tx>
          <c:spPr>
            <a:noFill/>
            <a:ln w="22225">
              <a:solidFill>
                <a:srgbClr val="FF0000"/>
              </a:solidFill>
              <a:prstDash val="lgDash"/>
            </a:ln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/>
                      <a:t>-22</a:t>
                    </a:r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/>
                      <a:t>-17</a:t>
                    </a:r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/>
                      <a:t>-16</a:t>
                    </a:r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PISA!$B$1:$D$1</c:f>
              <c:strCache>
                <c:ptCount val="3"/>
                <c:pt idx="0">
                  <c:v>Читательская грамотность</c:v>
                </c:pt>
                <c:pt idx="1">
                  <c:v>Математическая грмотность</c:v>
                </c:pt>
                <c:pt idx="2">
                  <c:v>Естественнонаучная грамотность</c:v>
                </c:pt>
              </c:strCache>
            </c:strRef>
          </c:cat>
          <c:val>
            <c:numRef>
              <c:f>PISA!$B$3:$D$3</c:f>
              <c:numCache>
                <c:formatCode>General</c:formatCode>
                <c:ptCount val="3"/>
                <c:pt idx="0">
                  <c:v>22</c:v>
                </c:pt>
                <c:pt idx="1">
                  <c:v>17</c:v>
                </c:pt>
                <c:pt idx="2">
                  <c:v>16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85671872"/>
        <c:axId val="185678144"/>
      </c:barChart>
      <c:catAx>
        <c:axId val="1856718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 b="1"/>
            </a:pPr>
            <a:endParaRPr lang="ru-RU"/>
          </a:p>
        </c:txPr>
        <c:crossAx val="185678144"/>
        <c:crosses val="autoZero"/>
        <c:auto val="1"/>
        <c:lblAlgn val="ctr"/>
        <c:lblOffset val="100"/>
        <c:noMultiLvlLbl val="0"/>
      </c:catAx>
      <c:valAx>
        <c:axId val="18567814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85671872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050" b="1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spPr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ln w="19050" cmpd="sng">
              <a:solidFill>
                <a:schemeClr val="bg1"/>
              </a:solidFill>
              <a:prstDash val="solid"/>
            </a:ln>
          </c:spPr>
          <c:dPt>
            <c:idx val="0"/>
            <c:bubble3D val="0"/>
            <c:spPr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n w="19050" cmpd="sng">
                <a:solidFill>
                  <a:schemeClr val="bg1"/>
                </a:solidFill>
                <a:prstDash val="solid"/>
              </a:ln>
            </c:spPr>
          </c:dPt>
          <c:dPt>
            <c:idx val="2"/>
            <c:bubble3D val="0"/>
            <c:spPr>
              <a:gradFill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5400000" scaled="0"/>
              </a:gradFill>
              <a:ln w="19050" cmpd="sng">
                <a:solidFill>
                  <a:schemeClr val="bg1"/>
                </a:solidFill>
                <a:prstDash val="solid"/>
              </a:ln>
            </c:spPr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Лист6!$A$1:$C$1</c:f>
              <c:strCache>
                <c:ptCount val="3"/>
                <c:pt idx="0">
                  <c:v>Резильентные ОО</c:v>
                </c:pt>
                <c:pt idx="1">
                  <c:v>Нерезильентные ОО</c:v>
                </c:pt>
                <c:pt idx="2">
                  <c:v>Остальные ОО</c:v>
                </c:pt>
              </c:strCache>
            </c:strRef>
          </c:cat>
          <c:val>
            <c:numRef>
              <c:f>Лист6!$A$2:$C$2</c:f>
              <c:numCache>
                <c:formatCode>0.0%</c:formatCode>
                <c:ptCount val="3"/>
                <c:pt idx="0">
                  <c:v>1.9000000000000114E-2</c:v>
                </c:pt>
                <c:pt idx="1">
                  <c:v>0.48100000000000032</c:v>
                </c:pt>
                <c:pt idx="2" formatCode="0%">
                  <c:v>0.5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b"/>
      <c:layout/>
      <c:overlay val="0"/>
      <c:txPr>
        <a:bodyPr/>
        <a:lstStyle/>
        <a:p>
          <a:pPr>
            <a:defRPr sz="1100" b="1"/>
          </a:pPr>
          <a:endParaRPr lang="ru-RU"/>
        </a:p>
      </c:txPr>
    </c:legend>
    <c:plotVisOnly val="1"/>
    <c:dispBlanksAs val="zero"/>
    <c:showDLblsOverMax val="0"/>
  </c:chart>
  <c:spPr>
    <a:noFill/>
  </c:spPr>
  <c:txPr>
    <a:bodyPr/>
    <a:lstStyle/>
    <a:p>
      <a:pPr>
        <a:defRPr sz="1200" b="1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Русский язык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Лист1!$B$3</c:f>
              <c:strCache>
                <c:ptCount val="1"/>
                <c:pt idx="0">
                  <c:v>5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Лист1!$H$3:$J$3</c:f>
              <c:numCache>
                <c:formatCode>General</c:formatCode>
                <c:ptCount val="3"/>
                <c:pt idx="0">
                  <c:v>73.819999999999993</c:v>
                </c:pt>
                <c:pt idx="1">
                  <c:v>36.480000000000004</c:v>
                </c:pt>
                <c:pt idx="2">
                  <c:v>26.18</c:v>
                </c:pt>
              </c:numCache>
            </c:numRef>
          </c:val>
        </c:ser>
        <c:ser>
          <c:idx val="1"/>
          <c:order val="1"/>
          <c:tx>
            <c:strRef>
              <c:f>Лист1!$B$4</c:f>
              <c:strCache>
                <c:ptCount val="1"/>
                <c:pt idx="0">
                  <c:v>6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Лист1!$H$4:$J$4</c:f>
              <c:numCache>
                <c:formatCode>General</c:formatCode>
                <c:ptCount val="3"/>
                <c:pt idx="0">
                  <c:v>59.14</c:v>
                </c:pt>
                <c:pt idx="1">
                  <c:v>26.88</c:v>
                </c:pt>
                <c:pt idx="2">
                  <c:v>40.86</c:v>
                </c:pt>
              </c:numCache>
            </c:numRef>
          </c:val>
        </c:ser>
        <c:ser>
          <c:idx val="2"/>
          <c:order val="2"/>
          <c:tx>
            <c:strRef>
              <c:f>Лист1!$B$5</c:f>
              <c:strCache>
                <c:ptCount val="1"/>
                <c:pt idx="0">
                  <c:v>7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Лист1!$H$5:$J$5</c:f>
              <c:numCache>
                <c:formatCode>General</c:formatCode>
                <c:ptCount val="3"/>
                <c:pt idx="0">
                  <c:v>57.690000000000005</c:v>
                </c:pt>
                <c:pt idx="1">
                  <c:v>19.23</c:v>
                </c:pt>
                <c:pt idx="2">
                  <c:v>42.309999999999995</c:v>
                </c:pt>
              </c:numCache>
            </c:numRef>
          </c:val>
        </c:ser>
        <c:ser>
          <c:idx val="3"/>
          <c:order val="3"/>
          <c:tx>
            <c:strRef>
              <c:f>Лист1!$B$6</c:f>
              <c:strCache>
                <c:ptCount val="1"/>
                <c:pt idx="0">
                  <c:v>8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Лист1!$H$6:$J$6</c:f>
              <c:numCache>
                <c:formatCode>General</c:formatCode>
                <c:ptCount val="3"/>
                <c:pt idx="0">
                  <c:v>63.68</c:v>
                </c:pt>
                <c:pt idx="1">
                  <c:v>31.84</c:v>
                </c:pt>
                <c:pt idx="2">
                  <c:v>36.32</c:v>
                </c:pt>
              </c:numCache>
            </c:numRef>
          </c:val>
        </c:ser>
        <c:ser>
          <c:idx val="4"/>
          <c:order val="4"/>
          <c:tx>
            <c:strRef>
              <c:f>Лист1!$B$7</c:f>
              <c:strCache>
                <c:ptCount val="1"/>
                <c:pt idx="0">
                  <c:v>9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Лист1!$H$7:$J$7</c:f>
              <c:numCache>
                <c:formatCode>General</c:formatCode>
                <c:ptCount val="3"/>
                <c:pt idx="0">
                  <c:v>48.47</c:v>
                </c:pt>
                <c:pt idx="1">
                  <c:v>31.9</c:v>
                </c:pt>
                <c:pt idx="2">
                  <c:v>51.53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5676576"/>
        <c:axId val="185677360"/>
      </c:barChart>
      <c:catAx>
        <c:axId val="1856765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5677360"/>
        <c:crosses val="autoZero"/>
        <c:auto val="1"/>
        <c:lblAlgn val="ctr"/>
        <c:lblOffset val="100"/>
        <c:noMultiLvlLbl val="0"/>
      </c:catAx>
      <c:valAx>
        <c:axId val="1856773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567657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Математика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Лист1!$B$11</c:f>
              <c:strCache>
                <c:ptCount val="1"/>
                <c:pt idx="0">
                  <c:v>5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Лист1!$H$11:$J$11</c:f>
              <c:numCache>
                <c:formatCode>General</c:formatCode>
                <c:ptCount val="3"/>
                <c:pt idx="0">
                  <c:v>87.7</c:v>
                </c:pt>
                <c:pt idx="1">
                  <c:v>54.5</c:v>
                </c:pt>
                <c:pt idx="2">
                  <c:v>12.3</c:v>
                </c:pt>
              </c:numCache>
            </c:numRef>
          </c:val>
        </c:ser>
        <c:ser>
          <c:idx val="1"/>
          <c:order val="1"/>
          <c:tx>
            <c:strRef>
              <c:f>Лист1!$B$12</c:f>
              <c:strCache>
                <c:ptCount val="1"/>
                <c:pt idx="0">
                  <c:v>6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Лист1!$H$12:$J$12</c:f>
              <c:numCache>
                <c:formatCode>General</c:formatCode>
                <c:ptCount val="3"/>
                <c:pt idx="0">
                  <c:v>57.3</c:v>
                </c:pt>
                <c:pt idx="1">
                  <c:v>25.18</c:v>
                </c:pt>
                <c:pt idx="2">
                  <c:v>42.7</c:v>
                </c:pt>
              </c:numCache>
            </c:numRef>
          </c:val>
        </c:ser>
        <c:ser>
          <c:idx val="2"/>
          <c:order val="2"/>
          <c:tx>
            <c:strRef>
              <c:f>Лист1!$B$13</c:f>
              <c:strCache>
                <c:ptCount val="1"/>
                <c:pt idx="0">
                  <c:v>7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Лист1!$H$13:$J$13</c:f>
              <c:numCache>
                <c:formatCode>General</c:formatCode>
                <c:ptCount val="3"/>
                <c:pt idx="0">
                  <c:v>61.67</c:v>
                </c:pt>
                <c:pt idx="1">
                  <c:v>19.579999999999995</c:v>
                </c:pt>
                <c:pt idx="2">
                  <c:v>38.33</c:v>
                </c:pt>
              </c:numCache>
            </c:numRef>
          </c:val>
        </c:ser>
        <c:ser>
          <c:idx val="3"/>
          <c:order val="3"/>
          <c:tx>
            <c:strRef>
              <c:f>Лист1!$B$14</c:f>
              <c:strCache>
                <c:ptCount val="1"/>
                <c:pt idx="0">
                  <c:v>8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Лист1!$H$14:$J$14</c:f>
              <c:numCache>
                <c:formatCode>General</c:formatCode>
                <c:ptCount val="3"/>
                <c:pt idx="0">
                  <c:v>74.75</c:v>
                </c:pt>
                <c:pt idx="1">
                  <c:v>22.73</c:v>
                </c:pt>
                <c:pt idx="2">
                  <c:v>25.25</c:v>
                </c:pt>
              </c:numCache>
            </c:numRef>
          </c:val>
        </c:ser>
        <c:ser>
          <c:idx val="4"/>
          <c:order val="4"/>
          <c:tx>
            <c:strRef>
              <c:f>Лист1!$B$15</c:f>
              <c:strCache>
                <c:ptCount val="1"/>
                <c:pt idx="0">
                  <c:v>9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Лист1!$H$2:$J$2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Лист1!$H$15:$J$15</c:f>
              <c:numCache>
                <c:formatCode>General</c:formatCode>
                <c:ptCount val="3"/>
                <c:pt idx="0">
                  <c:v>75.16</c:v>
                </c:pt>
                <c:pt idx="1">
                  <c:v>11.11</c:v>
                </c:pt>
                <c:pt idx="2">
                  <c:v>24.84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7317168"/>
        <c:axId val="187319128"/>
      </c:barChart>
      <c:catAx>
        <c:axId val="18731716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7319128"/>
        <c:crosses val="autoZero"/>
        <c:auto val="1"/>
        <c:lblAlgn val="ctr"/>
        <c:lblOffset val="100"/>
        <c:noMultiLvlLbl val="0"/>
      </c:catAx>
      <c:valAx>
        <c:axId val="1873191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731716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История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Лист1!$B$18</c:f>
              <c:strCache>
                <c:ptCount val="1"/>
                <c:pt idx="0">
                  <c:v>6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Лист1!$H$10:$J$10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Лист1!$H$18:$J$18</c:f>
              <c:numCache>
                <c:formatCode>General</c:formatCode>
                <c:ptCount val="3"/>
                <c:pt idx="0">
                  <c:v>85.5</c:v>
                </c:pt>
                <c:pt idx="1">
                  <c:v>37.17</c:v>
                </c:pt>
                <c:pt idx="2">
                  <c:v>14.5</c:v>
                </c:pt>
              </c:numCache>
            </c:numRef>
          </c:val>
        </c:ser>
        <c:ser>
          <c:idx val="1"/>
          <c:order val="1"/>
          <c:tx>
            <c:strRef>
              <c:f>Лист1!$B$19</c:f>
              <c:strCache>
                <c:ptCount val="1"/>
                <c:pt idx="0">
                  <c:v>7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Лист1!$H$10:$J$10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Лист1!$H$19:$J$19</c:f>
              <c:numCache>
                <c:formatCode>General</c:formatCode>
                <c:ptCount val="3"/>
                <c:pt idx="0">
                  <c:v>76.960000000000022</c:v>
                </c:pt>
                <c:pt idx="1">
                  <c:v>24.779999999999998</c:v>
                </c:pt>
                <c:pt idx="2">
                  <c:v>23.04</c:v>
                </c:pt>
              </c:numCache>
            </c:numRef>
          </c:val>
        </c:ser>
        <c:ser>
          <c:idx val="2"/>
          <c:order val="2"/>
          <c:tx>
            <c:strRef>
              <c:f>Лист1!$B$20</c:f>
              <c:strCache>
                <c:ptCount val="1"/>
                <c:pt idx="0">
                  <c:v>8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Лист1!$H$10:$J$10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Лист1!$H$20:$J$20</c:f>
              <c:numCache>
                <c:formatCode>General</c:formatCode>
                <c:ptCount val="3"/>
                <c:pt idx="0">
                  <c:v>81.679999999999993</c:v>
                </c:pt>
                <c:pt idx="1">
                  <c:v>42.93</c:v>
                </c:pt>
                <c:pt idx="2">
                  <c:v>18.32</c:v>
                </c:pt>
              </c:numCache>
            </c:numRef>
          </c:val>
        </c:ser>
        <c:ser>
          <c:idx val="3"/>
          <c:order val="3"/>
          <c:tx>
            <c:strRef>
              <c:f>Лист1!$B$21</c:f>
              <c:strCache>
                <c:ptCount val="1"/>
                <c:pt idx="0">
                  <c:v>9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Лист1!$H$10:$J$10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Лист1!$H$21:$J$21</c:f>
              <c:numCache>
                <c:formatCode>General</c:formatCode>
                <c:ptCount val="3"/>
                <c:pt idx="0">
                  <c:v>78</c:v>
                </c:pt>
                <c:pt idx="1">
                  <c:v>33</c:v>
                </c:pt>
                <c:pt idx="2">
                  <c:v>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7319912"/>
        <c:axId val="187321480"/>
      </c:barChart>
      <c:catAx>
        <c:axId val="18731991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7321480"/>
        <c:crosses val="autoZero"/>
        <c:auto val="1"/>
        <c:lblAlgn val="ctr"/>
        <c:lblOffset val="100"/>
        <c:noMultiLvlLbl val="0"/>
      </c:catAx>
      <c:valAx>
        <c:axId val="1873214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731991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Биология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Лист1!$B$25</c:f>
              <c:strCache>
                <c:ptCount val="1"/>
                <c:pt idx="0">
                  <c:v>6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Лист1!$H$10:$J$10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Лист1!$H$25:$J$25</c:f>
              <c:numCache>
                <c:formatCode>General</c:formatCode>
                <c:ptCount val="3"/>
                <c:pt idx="0">
                  <c:v>76.16</c:v>
                </c:pt>
                <c:pt idx="1">
                  <c:v>32.03</c:v>
                </c:pt>
                <c:pt idx="2">
                  <c:v>23.84</c:v>
                </c:pt>
              </c:numCache>
            </c:numRef>
          </c:val>
        </c:ser>
        <c:ser>
          <c:idx val="1"/>
          <c:order val="1"/>
          <c:tx>
            <c:strRef>
              <c:f>Лист1!$B$26</c:f>
              <c:strCache>
                <c:ptCount val="1"/>
                <c:pt idx="0">
                  <c:v>7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Лист1!$H$10:$J$10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Лист1!$H$26:$J$26</c:f>
              <c:numCache>
                <c:formatCode>General</c:formatCode>
                <c:ptCount val="3"/>
                <c:pt idx="0">
                  <c:v>76.349999999999994</c:v>
                </c:pt>
                <c:pt idx="1">
                  <c:v>31.54</c:v>
                </c:pt>
                <c:pt idx="2">
                  <c:v>23.650000000000002</c:v>
                </c:pt>
              </c:numCache>
            </c:numRef>
          </c:val>
        </c:ser>
        <c:ser>
          <c:idx val="2"/>
          <c:order val="2"/>
          <c:tx>
            <c:strRef>
              <c:f>Лист1!$B$27</c:f>
              <c:strCache>
                <c:ptCount val="1"/>
                <c:pt idx="0">
                  <c:v>8 класс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Лист1!$H$10:$J$10</c:f>
              <c:strCache>
                <c:ptCount val="3"/>
                <c:pt idx="0">
                  <c:v>Успеваемость, %</c:v>
                </c:pt>
                <c:pt idx="1">
                  <c:v>Качество знаний, %</c:v>
                </c:pt>
                <c:pt idx="2">
                  <c:v>Доля неуд. отметок, %</c:v>
                </c:pt>
              </c:strCache>
            </c:strRef>
          </c:cat>
          <c:val>
            <c:numRef>
              <c:f>Лист1!$H$27:$J$27</c:f>
              <c:numCache>
                <c:formatCode>General</c:formatCode>
                <c:ptCount val="3"/>
                <c:pt idx="0">
                  <c:v>80.61</c:v>
                </c:pt>
                <c:pt idx="1">
                  <c:v>28.060000000000002</c:v>
                </c:pt>
                <c:pt idx="2">
                  <c:v>19.39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7314816"/>
        <c:axId val="187316384"/>
      </c:barChart>
      <c:catAx>
        <c:axId val="18731481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7316384"/>
        <c:crosses val="autoZero"/>
        <c:auto val="1"/>
        <c:lblAlgn val="ctr"/>
        <c:lblOffset val="100"/>
        <c:noMultiLvlLbl val="0"/>
      </c:catAx>
      <c:valAx>
        <c:axId val="1873163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731481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err="1"/>
              <a:t>Тарбагатайский</a:t>
            </a:r>
            <a:r>
              <a:rPr lang="ru-RU" dirty="0"/>
              <a:t> район, </a:t>
            </a:r>
            <a:endParaRPr lang="ru-RU" dirty="0" smtClean="0"/>
          </a:p>
          <a:p>
            <a:pPr>
              <a:defRPr/>
            </a:pPr>
            <a:r>
              <a:rPr lang="ru-RU" dirty="0" err="1" smtClean="0"/>
              <a:t>Пестеревская</a:t>
            </a:r>
            <a:r>
              <a:rPr lang="ru-RU" dirty="0" smtClean="0"/>
              <a:t> </a:t>
            </a:r>
            <a:r>
              <a:rPr lang="ru-RU" dirty="0"/>
              <a:t>ООШ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'6 кл'!$A$183</c:f>
              <c:strCache>
                <c:ptCount val="1"/>
                <c:pt idx="0">
                  <c:v>Тарбагатайский район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'6 кл'!$B$182:$V$182</c:f>
              <c:strCache>
                <c:ptCount val="21"/>
                <c:pt idx="0">
                  <c:v>1</c:v>
                </c:pt>
                <c:pt idx="1">
                  <c:v>2,1</c:v>
                </c:pt>
                <c:pt idx="2">
                  <c:v>2,2</c:v>
                </c:pt>
                <c:pt idx="3">
                  <c:v>3,1</c:v>
                </c:pt>
                <c:pt idx="4">
                  <c:v>3,2</c:v>
                </c:pt>
                <c:pt idx="5">
                  <c:v>3,3</c:v>
                </c:pt>
                <c:pt idx="6">
                  <c:v>6,2</c:v>
                </c:pt>
                <c:pt idx="7">
                  <c:v>7,1</c:v>
                </c:pt>
                <c:pt idx="8">
                  <c:v>7,2</c:v>
                </c:pt>
                <c:pt idx="9">
                  <c:v>7,3</c:v>
                </c:pt>
                <c:pt idx="10">
                  <c:v>8</c:v>
                </c:pt>
                <c:pt idx="11">
                  <c:v>9</c:v>
                </c:pt>
                <c:pt idx="12">
                  <c:v>10,2</c:v>
                </c:pt>
                <c:pt idx="13">
                  <c:v>11,1 К1</c:v>
                </c:pt>
                <c:pt idx="14">
                  <c:v>11,1 К2</c:v>
                </c:pt>
                <c:pt idx="15">
                  <c:v>12,1</c:v>
                </c:pt>
                <c:pt idx="16">
                  <c:v>12,2</c:v>
                </c:pt>
                <c:pt idx="17">
                  <c:v>13,1</c:v>
                </c:pt>
                <c:pt idx="18">
                  <c:v>13,2</c:v>
                </c:pt>
                <c:pt idx="19">
                  <c:v>14</c:v>
                </c:pt>
                <c:pt idx="20">
                  <c:v>15</c:v>
                </c:pt>
              </c:strCache>
            </c:strRef>
          </c:cat>
          <c:val>
            <c:numRef>
              <c:f>'6 кл'!$B$183:$V$183</c:f>
              <c:numCache>
                <c:formatCode>General</c:formatCode>
                <c:ptCount val="21"/>
                <c:pt idx="0">
                  <c:v>90</c:v>
                </c:pt>
                <c:pt idx="1">
                  <c:v>60</c:v>
                </c:pt>
                <c:pt idx="2">
                  <c:v>30</c:v>
                </c:pt>
                <c:pt idx="3">
                  <c:v>85</c:v>
                </c:pt>
                <c:pt idx="4">
                  <c:v>90</c:v>
                </c:pt>
                <c:pt idx="5">
                  <c:v>20</c:v>
                </c:pt>
                <c:pt idx="6">
                  <c:v>80</c:v>
                </c:pt>
                <c:pt idx="7">
                  <c:v>75</c:v>
                </c:pt>
                <c:pt idx="8">
                  <c:v>30</c:v>
                </c:pt>
                <c:pt idx="9">
                  <c:v>85</c:v>
                </c:pt>
                <c:pt idx="10">
                  <c:v>63</c:v>
                </c:pt>
                <c:pt idx="11">
                  <c:v>55</c:v>
                </c:pt>
                <c:pt idx="12">
                  <c:v>30</c:v>
                </c:pt>
                <c:pt idx="13">
                  <c:v>30</c:v>
                </c:pt>
                <c:pt idx="14">
                  <c:v>20</c:v>
                </c:pt>
                <c:pt idx="15">
                  <c:v>40</c:v>
                </c:pt>
                <c:pt idx="16">
                  <c:v>55</c:v>
                </c:pt>
                <c:pt idx="17">
                  <c:v>50</c:v>
                </c:pt>
                <c:pt idx="18">
                  <c:v>45</c:v>
                </c:pt>
                <c:pt idx="19">
                  <c:v>80</c:v>
                </c:pt>
                <c:pt idx="20">
                  <c:v>70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87314032"/>
        <c:axId val="187316776"/>
      </c:barChart>
      <c:catAx>
        <c:axId val="18731403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87316776"/>
        <c:crosses val="autoZero"/>
        <c:auto val="1"/>
        <c:lblAlgn val="ctr"/>
        <c:lblOffset val="100"/>
        <c:noMultiLvlLbl val="0"/>
      </c:catAx>
      <c:valAx>
        <c:axId val="1873167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1873140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err="1"/>
              <a:t>Тарбагатайский</a:t>
            </a:r>
            <a:r>
              <a:rPr lang="ru-RU" dirty="0"/>
              <a:t> район, </a:t>
            </a:r>
            <a:endParaRPr lang="ru-RU" dirty="0" smtClean="0"/>
          </a:p>
          <a:p>
            <a:pPr>
              <a:defRPr/>
            </a:pPr>
            <a:r>
              <a:rPr lang="ru-RU" dirty="0" err="1" smtClean="0"/>
              <a:t>Пестеревская</a:t>
            </a:r>
            <a:r>
              <a:rPr lang="ru-RU" dirty="0" smtClean="0"/>
              <a:t> </a:t>
            </a:r>
            <a:r>
              <a:rPr lang="ru-RU" dirty="0"/>
              <a:t>ООШ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'8 кл'!$A$171</c:f>
              <c:strCache>
                <c:ptCount val="1"/>
                <c:pt idx="0">
                  <c:v>Тарбагатайский район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'8 кл'!$B$170:$X$170</c:f>
              <c:strCache>
                <c:ptCount val="23"/>
                <c:pt idx="0">
                  <c:v>1,1</c:v>
                </c:pt>
                <c:pt idx="1">
                  <c:v>1,2</c:v>
                </c:pt>
                <c:pt idx="2">
                  <c:v>2</c:v>
                </c:pt>
                <c:pt idx="3">
                  <c:v>3,1</c:v>
                </c:pt>
                <c:pt idx="4">
                  <c:v>3,2</c:v>
                </c:pt>
                <c:pt idx="5">
                  <c:v>3,3</c:v>
                </c:pt>
                <c:pt idx="6">
                  <c:v>3,4</c:v>
                </c:pt>
                <c:pt idx="7">
                  <c:v>4,1</c:v>
                </c:pt>
                <c:pt idx="8">
                  <c:v>4,2</c:v>
                </c:pt>
                <c:pt idx="9">
                  <c:v>9</c:v>
                </c:pt>
                <c:pt idx="10">
                  <c:v>10</c:v>
                </c:pt>
                <c:pt idx="11">
                  <c:v>11,1 К1</c:v>
                </c:pt>
                <c:pt idx="12">
                  <c:v>11,1 К2</c:v>
                </c:pt>
                <c:pt idx="13">
                  <c:v>13,1К1</c:v>
                </c:pt>
                <c:pt idx="14">
                  <c:v>13,1К2</c:v>
                </c:pt>
                <c:pt idx="15">
                  <c:v>14,1</c:v>
                </c:pt>
                <c:pt idx="16">
                  <c:v>14,2</c:v>
                </c:pt>
                <c:pt idx="17">
                  <c:v>15,1</c:v>
                </c:pt>
                <c:pt idx="18">
                  <c:v>15,2</c:v>
                </c:pt>
                <c:pt idx="19">
                  <c:v>16К1</c:v>
                </c:pt>
                <c:pt idx="20">
                  <c:v>16К2</c:v>
                </c:pt>
                <c:pt idx="21">
                  <c:v>17</c:v>
                </c:pt>
                <c:pt idx="22">
                  <c:v>18</c:v>
                </c:pt>
              </c:strCache>
            </c:strRef>
          </c:cat>
          <c:val>
            <c:numRef>
              <c:f>'8 кл'!$B$171:$X$171</c:f>
              <c:numCache>
                <c:formatCode>General</c:formatCode>
                <c:ptCount val="23"/>
                <c:pt idx="0">
                  <c:v>60</c:v>
                </c:pt>
                <c:pt idx="1">
                  <c:v>60</c:v>
                </c:pt>
                <c:pt idx="2">
                  <c:v>90</c:v>
                </c:pt>
                <c:pt idx="3">
                  <c:v>0</c:v>
                </c:pt>
                <c:pt idx="4">
                  <c:v>40</c:v>
                </c:pt>
                <c:pt idx="5">
                  <c:v>50</c:v>
                </c:pt>
                <c:pt idx="6">
                  <c:v>20</c:v>
                </c:pt>
                <c:pt idx="7">
                  <c:v>60</c:v>
                </c:pt>
                <c:pt idx="8">
                  <c:v>80</c:v>
                </c:pt>
                <c:pt idx="9">
                  <c:v>73</c:v>
                </c:pt>
                <c:pt idx="10">
                  <c:v>70</c:v>
                </c:pt>
                <c:pt idx="11">
                  <c:v>100</c:v>
                </c:pt>
                <c:pt idx="12">
                  <c:v>47</c:v>
                </c:pt>
                <c:pt idx="13">
                  <c:v>80</c:v>
                </c:pt>
                <c:pt idx="14">
                  <c:v>87</c:v>
                </c:pt>
                <c:pt idx="15">
                  <c:v>60</c:v>
                </c:pt>
                <c:pt idx="16">
                  <c:v>70</c:v>
                </c:pt>
                <c:pt idx="17">
                  <c:v>80</c:v>
                </c:pt>
                <c:pt idx="18">
                  <c:v>50</c:v>
                </c:pt>
                <c:pt idx="19">
                  <c:v>60</c:v>
                </c:pt>
                <c:pt idx="20">
                  <c:v>67</c:v>
                </c:pt>
                <c:pt idx="21">
                  <c:v>80</c:v>
                </c:pt>
                <c:pt idx="22">
                  <c:v>70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87314424"/>
        <c:axId val="187319520"/>
        <c:axId val="0"/>
      </c:bar3DChart>
      <c:catAx>
        <c:axId val="18731442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87319520"/>
        <c:crosses val="autoZero"/>
        <c:auto val="1"/>
        <c:lblAlgn val="ctr"/>
        <c:lblOffset val="100"/>
        <c:noMultiLvlLbl val="0"/>
      </c:catAx>
      <c:valAx>
        <c:axId val="18731952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1873144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72BFC01-98D0-4050-BD98-17A69CEFDDE7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672BFC01-98D0-4050-BD98-17A69CEFDDE7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FC01-98D0-4050-BD98-17A69CEFDDE7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672BFC01-98D0-4050-BD98-17A69CEFDDE7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2611E10-19B0-4BA7-AA15-E72E8778F4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pPr algn="ctr">
              <a:buNone/>
            </a:pPr>
            <a:endParaRPr lang="ru-RU" sz="4400" b="1" dirty="0" smtClean="0"/>
          </a:p>
          <a:p>
            <a:pPr algn="ctr">
              <a:buNone/>
            </a:pPr>
            <a:endParaRPr lang="ru-RU" sz="4400" b="1" dirty="0" smtClean="0"/>
          </a:p>
          <a:p>
            <a:pPr algn="ctr">
              <a:buNone/>
            </a:pPr>
            <a:r>
              <a:rPr lang="ru-RU" sz="4400" b="1" dirty="0" err="1" smtClean="0">
                <a:latin typeface="Times New Roman" pitchFamily="18" charset="0"/>
                <a:cs typeface="Times New Roman" pitchFamily="18" charset="0"/>
              </a:rPr>
              <a:t>Тарбагатайский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 район:</a:t>
            </a:r>
          </a:p>
          <a:p>
            <a:pPr algn="ctr">
              <a:buNone/>
            </a:pPr>
            <a:r>
              <a:rPr lang="ru-RU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использование  результатов оценочных процедур для повышения качества образования в муниципалитете</a:t>
            </a:r>
            <a:endParaRPr lang="ru-RU" i="1" dirty="0" smtClean="0"/>
          </a:p>
          <a:p>
            <a:pPr>
              <a:buNone/>
            </a:pPr>
            <a:endParaRPr lang="ru-RU" i="1" dirty="0" smtClean="0"/>
          </a:p>
          <a:p>
            <a:pPr>
              <a:buNone/>
            </a:pPr>
            <a:endParaRPr lang="ru-RU" i="1" dirty="0" smtClean="0"/>
          </a:p>
          <a:p>
            <a:pPr>
              <a:buNone/>
            </a:pPr>
            <a:endParaRPr lang="ru-RU" i="1" dirty="0" smtClean="0"/>
          </a:p>
          <a:p>
            <a:pPr>
              <a:buNone/>
            </a:pPr>
            <a:endParaRPr lang="ru-RU" i="1" dirty="0" smtClean="0"/>
          </a:p>
          <a:p>
            <a:pPr algn="r">
              <a:buNone/>
            </a:pPr>
            <a:r>
              <a:rPr lang="ru-RU" sz="2600" i="1" dirty="0" err="1" smtClean="0"/>
              <a:t>Бреславская</a:t>
            </a:r>
            <a:r>
              <a:rPr lang="ru-RU" sz="2600" i="1" dirty="0" smtClean="0"/>
              <a:t> Т.С., начальник отдела </a:t>
            </a:r>
          </a:p>
          <a:p>
            <a:pPr algn="r">
              <a:buNone/>
            </a:pPr>
            <a:r>
              <a:rPr lang="ru-RU" sz="2600" i="1" dirty="0" smtClean="0"/>
              <a:t>оценки качества образования </a:t>
            </a:r>
          </a:p>
          <a:p>
            <a:pPr algn="r">
              <a:buNone/>
            </a:pPr>
            <a:r>
              <a:rPr lang="ru-RU" sz="2600" i="1" dirty="0" smtClean="0"/>
              <a:t>ГБУ «РЦОИ и ОКО»</a:t>
            </a:r>
          </a:p>
          <a:p>
            <a:endParaRPr lang="ru-RU" dirty="0"/>
          </a:p>
        </p:txBody>
      </p:sp>
      <p:pic>
        <p:nvPicPr>
          <p:cNvPr id="4" name="Рисунок 3" descr="C:\Users\User\Downloads\Лого крив РЦОИ и ОКО_2 (2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8640"/>
            <a:ext cx="1217320" cy="9888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/>
              <a:t>Система оценки качества </a:t>
            </a:r>
            <a:r>
              <a:rPr lang="ru-RU" sz="2400" b="1" dirty="0" smtClean="0"/>
              <a:t>образования: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3582" y="2385980"/>
            <a:ext cx="6798736" cy="3444997"/>
          </a:xfrm>
        </p:spPr>
        <p:txBody>
          <a:bodyPr>
            <a:normAutofit fontScale="77500" lnSpcReduction="20000"/>
          </a:bodyPr>
          <a:lstStyle/>
          <a:p>
            <a:pPr marL="0" indent="0" algn="just"/>
            <a:r>
              <a:rPr lang="ru-RU" b="1" dirty="0" smtClean="0"/>
              <a:t> ГИА</a:t>
            </a:r>
          </a:p>
          <a:p>
            <a:pPr marL="0" indent="0" algn="just"/>
            <a:r>
              <a:rPr lang="ru-RU" b="1" dirty="0" smtClean="0"/>
              <a:t> ВПР</a:t>
            </a:r>
          </a:p>
          <a:p>
            <a:pPr marL="0" indent="0" algn="just"/>
            <a:r>
              <a:rPr lang="ru-RU" b="1" dirty="0" smtClean="0"/>
              <a:t> НИКО</a:t>
            </a:r>
          </a:p>
          <a:p>
            <a:pPr marL="0" indent="0" algn="just"/>
            <a:r>
              <a:rPr lang="ru-RU" b="1" dirty="0" smtClean="0"/>
              <a:t> Исследования </a:t>
            </a:r>
            <a:r>
              <a:rPr lang="ru-RU" b="1" dirty="0"/>
              <a:t>по модели международных сопоставительных исследований качества образования (общероссийская и региональная оценка по модели </a:t>
            </a:r>
            <a:r>
              <a:rPr lang="ru-RU" b="1" dirty="0" smtClean="0"/>
              <a:t>PISA)</a:t>
            </a:r>
          </a:p>
          <a:p>
            <a:pPr marL="0" indent="0" algn="just"/>
            <a:r>
              <a:rPr lang="ru-RU" b="1" dirty="0"/>
              <a:t>И</a:t>
            </a:r>
            <a:r>
              <a:rPr lang="ru-RU" b="1" dirty="0" smtClean="0"/>
              <a:t>сследования </a:t>
            </a:r>
            <a:r>
              <a:rPr lang="ru-RU" b="1" dirty="0"/>
              <a:t>компетенций педагогических </a:t>
            </a:r>
            <a:r>
              <a:rPr lang="ru-RU" b="1" dirty="0" smtClean="0"/>
              <a:t>работников </a:t>
            </a:r>
          </a:p>
          <a:p>
            <a:pPr marL="0" indent="0" algn="just"/>
            <a:r>
              <a:rPr lang="ru-RU" b="1" dirty="0" smtClean="0"/>
              <a:t>Региональные </a:t>
            </a:r>
            <a:r>
              <a:rPr lang="ru-RU" b="1" dirty="0"/>
              <a:t>мониторинги и пр.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56" t="30779" r="19055" b="34955"/>
          <a:stretch>
            <a:fillRect/>
          </a:stretch>
        </p:blipFill>
        <p:spPr bwMode="auto">
          <a:xfrm>
            <a:off x="3491880" y="1988840"/>
            <a:ext cx="1706142" cy="1252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119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Процедуры ОКО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6865" y="2348881"/>
            <a:ext cx="6798736" cy="358625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dirty="0"/>
              <a:t>з</a:t>
            </a:r>
            <a:r>
              <a:rPr lang="ru-RU" dirty="0" smtClean="0"/>
              <a:t>начительный </a:t>
            </a:r>
            <a:r>
              <a:rPr lang="ru-RU" dirty="0"/>
              <a:t>объем статистической и аналитической </a:t>
            </a:r>
            <a:r>
              <a:rPr lang="ru-RU" dirty="0" smtClean="0"/>
              <a:t>информации</a:t>
            </a:r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ее интерпретация </a:t>
            </a:r>
            <a:r>
              <a:rPr lang="ru-RU" dirty="0"/>
              <a:t>для управления качеством образования и принятия взвешенных управленческих </a:t>
            </a:r>
            <a:r>
              <a:rPr lang="ru-RU" dirty="0" smtClean="0"/>
              <a:t>решений</a:t>
            </a:r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- распространение </a:t>
            </a:r>
            <a:r>
              <a:rPr lang="ru-RU" dirty="0"/>
              <a:t>позитивной практики</a:t>
            </a: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- коррекция </a:t>
            </a:r>
            <a:r>
              <a:rPr lang="ru-RU" dirty="0"/>
              <a:t>выявленных проблем </a:t>
            </a: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- преодоление </a:t>
            </a:r>
            <a:r>
              <a:rPr lang="ru-RU" dirty="0"/>
              <a:t>негативных </a:t>
            </a:r>
            <a:r>
              <a:rPr lang="ru-RU" dirty="0" smtClean="0"/>
              <a:t>тенденций</a:t>
            </a:r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>
            <a:off x="4499992" y="1914071"/>
            <a:ext cx="484632" cy="4348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4480346" y="3068960"/>
            <a:ext cx="48463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4499992" y="4293096"/>
            <a:ext cx="484632" cy="4296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519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 smtClean="0"/>
              <a:t>Результаты </a:t>
            </a:r>
            <a:r>
              <a:rPr lang="ru-RU" sz="2200" dirty="0"/>
              <a:t>оценочных процедур позволяют: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ru-RU" dirty="0" smtClean="0"/>
              <a:t>обратить </a:t>
            </a:r>
            <a:r>
              <a:rPr lang="ru-RU" dirty="0"/>
              <a:t>внимание на типичные </a:t>
            </a:r>
            <a:r>
              <a:rPr lang="ru-RU" dirty="0" smtClean="0"/>
              <a:t>дефициты </a:t>
            </a:r>
            <a:r>
              <a:rPr lang="ru-RU" dirty="0"/>
              <a:t>по предметам обучающихся начальной, основной и средней ступени </a:t>
            </a:r>
            <a:r>
              <a:rPr lang="ru-RU" dirty="0" smtClean="0"/>
              <a:t>обучения; </a:t>
            </a:r>
            <a:endParaRPr lang="ru-RU" dirty="0"/>
          </a:p>
          <a:p>
            <a:pPr algn="just"/>
            <a:r>
              <a:rPr lang="ru-RU" dirty="0" smtClean="0"/>
              <a:t>объективно </a:t>
            </a:r>
            <a:r>
              <a:rPr lang="ru-RU" dirty="0"/>
              <a:t>оценивать работы учащихся, руководствуясь принятыми нормами оценивания; </a:t>
            </a:r>
          </a:p>
          <a:p>
            <a:pPr algn="just"/>
            <a:r>
              <a:rPr lang="ru-RU" dirty="0" smtClean="0"/>
              <a:t>подготовить </a:t>
            </a:r>
            <a:r>
              <a:rPr lang="ru-RU" dirty="0"/>
              <a:t>индивидуальные программы (траектории развития) для обучающихся, которые получили очень низкие результаты (система работы с НОР), и для обучающихся, которые получили высокие результаты (</a:t>
            </a:r>
            <a:r>
              <a:rPr lang="ru-RU" dirty="0" smtClean="0"/>
              <a:t>система </a:t>
            </a:r>
            <a:r>
              <a:rPr lang="ru-RU" dirty="0"/>
              <a:t>выявления, поддержки и развития способностей и </a:t>
            </a:r>
            <a:r>
              <a:rPr lang="ru-RU" dirty="0" smtClean="0"/>
              <a:t>талантов);</a:t>
            </a:r>
            <a:endParaRPr lang="ru-RU" dirty="0"/>
          </a:p>
          <a:p>
            <a:pPr algn="just"/>
            <a:r>
              <a:rPr lang="ru-RU" dirty="0" smtClean="0"/>
              <a:t>проводить </a:t>
            </a:r>
            <a:r>
              <a:rPr lang="ru-RU" dirty="0"/>
              <a:t>репетиционные работы по материалам открытого банка заданий ВПР, НИКО, ЕГЭ, ОГЭ с последующим анализом результатов (выявление динамики результатов обучения).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711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116632"/>
            <a:ext cx="8534400" cy="1152128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ru-RU" sz="1300" b="1" dirty="0" smtClean="0"/>
              <a:t>Интерпретация </a:t>
            </a:r>
            <a:r>
              <a:rPr lang="ru-RU" sz="1300" b="1" dirty="0"/>
              <a:t>результатов процедур оценки качества образования важна на всех уровнях принятия управленческих решений: 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200" u="sng" dirty="0"/>
              <a:t>на уровне </a:t>
            </a:r>
            <a:r>
              <a:rPr lang="ru-RU" sz="2200" u="sng" dirty="0" smtClean="0"/>
              <a:t>ОО результаты </a:t>
            </a:r>
            <a:r>
              <a:rPr lang="ru-RU" sz="2200" u="sng" dirty="0"/>
              <a:t>оценочных </a:t>
            </a:r>
            <a:r>
              <a:rPr lang="ru-RU" sz="2200" u="sng" dirty="0" smtClean="0"/>
              <a:t>процедур</a:t>
            </a:r>
            <a:r>
              <a:rPr lang="ru-RU" sz="2200" dirty="0" smtClean="0"/>
              <a:t>:</a:t>
            </a:r>
          </a:p>
          <a:p>
            <a:pPr marL="0" indent="0" algn="just">
              <a:buNone/>
            </a:pPr>
            <a:r>
              <a:rPr lang="ru-RU" sz="2200" dirty="0"/>
              <a:t>-</a:t>
            </a:r>
            <a:r>
              <a:rPr lang="ru-RU" sz="2200" dirty="0" smtClean="0"/>
              <a:t> </a:t>
            </a:r>
            <a:r>
              <a:rPr lang="ru-RU" sz="2200" dirty="0"/>
              <a:t>выступают показателями результативности работы ОО при проведении самооценки (отчёт о результатах </a:t>
            </a:r>
            <a:r>
              <a:rPr lang="ru-RU" sz="2200" dirty="0" err="1"/>
              <a:t>самообследования</a:t>
            </a:r>
            <a:r>
              <a:rPr lang="ru-RU" sz="2200" dirty="0"/>
              <a:t>, анализ работы за год); </a:t>
            </a:r>
            <a:endParaRPr lang="ru-RU" sz="2200" dirty="0" smtClean="0"/>
          </a:p>
          <a:p>
            <a:pPr marL="0" indent="0" algn="just">
              <a:buFontTx/>
              <a:buChar char="-"/>
            </a:pPr>
            <a:r>
              <a:rPr lang="ru-RU" sz="2200" dirty="0" smtClean="0"/>
              <a:t>являются </a:t>
            </a:r>
            <a:r>
              <a:rPr lang="ru-RU" sz="2200" dirty="0"/>
              <a:t>фактической основой, подтверждающей результативность профессиональной деятельности педагога по установленным критериям (аттестационные материалы); </a:t>
            </a:r>
            <a:endParaRPr lang="ru-RU" sz="2200" dirty="0" smtClean="0"/>
          </a:p>
          <a:p>
            <a:pPr marL="0" indent="0" algn="just">
              <a:buFontTx/>
              <a:buChar char="-"/>
            </a:pPr>
            <a:r>
              <a:rPr lang="ru-RU" sz="2200" dirty="0" smtClean="0"/>
              <a:t>лежат </a:t>
            </a:r>
            <a:r>
              <a:rPr lang="ru-RU" sz="2200" dirty="0"/>
              <a:t>в основе совершенствования ВСОКО (приказы, регламенты, положения).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23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Тарбагатайский</a:t>
            </a:r>
            <a:r>
              <a:rPr lang="ru-RU" dirty="0" smtClean="0"/>
              <a:t> район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u="sng" dirty="0" smtClean="0"/>
              <a:t>14 ОО</a:t>
            </a:r>
            <a:r>
              <a:rPr lang="ru-RU" dirty="0" smtClean="0"/>
              <a:t>:</a:t>
            </a:r>
          </a:p>
          <a:p>
            <a:r>
              <a:rPr lang="ru-RU" dirty="0" smtClean="0"/>
              <a:t>7 СОШ</a:t>
            </a:r>
          </a:p>
          <a:p>
            <a:r>
              <a:rPr lang="ru-RU" dirty="0" smtClean="0"/>
              <a:t>4 ОО</a:t>
            </a:r>
          </a:p>
          <a:p>
            <a:r>
              <a:rPr lang="ru-RU" dirty="0" smtClean="0"/>
              <a:t>3 НОШ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9848" t="27422" r="32057" b="26903"/>
          <a:stretch>
            <a:fillRect/>
          </a:stretch>
        </p:blipFill>
        <p:spPr bwMode="auto">
          <a:xfrm>
            <a:off x="2915816" y="1700808"/>
            <a:ext cx="5040560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8229600" cy="63184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ШКОЛЫ с НОР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14348" y="1000108"/>
          <a:ext cx="7786742" cy="344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93371"/>
                <a:gridCol w="3893371"/>
              </a:tblGrid>
              <a:tr h="32400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Региональный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0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 г.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- МБОУ «</a:t>
                      </a:r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Десятниковская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СОШ»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0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2019 г. - нет</a:t>
                      </a:r>
                      <a:endParaRPr lang="ru-RU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0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2020 г. –нет</a:t>
                      </a:r>
                      <a:endParaRPr lang="ru-RU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400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 списку РОН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400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МБОУ "</a:t>
                      </a:r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Десятниковская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МБОУ "Заводская СОШ»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0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МБОУ "</a:t>
                      </a:r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Тарбагатайская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МБОУ "</a:t>
                      </a:r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Верхнежиримская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0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МБОУ "</a:t>
                      </a:r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Барыкинская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ООШ"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МБОУ "</a:t>
                      </a:r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Большекуналейская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0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МБОУ "</a:t>
                      </a:r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Селенгинская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МБОУ "</a:t>
                      </a:r>
                      <a:r>
                        <a:rPr lang="ru-RU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Куйтунская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ООШ"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FF0000"/>
                </a:solidFill>
              </a:rPr>
              <a:t>ОО с признаками необъективности результатов</a:t>
            </a:r>
            <a:endParaRPr lang="ru-RU" sz="18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2547280"/>
              </p:ext>
            </p:extLst>
          </p:nvPr>
        </p:nvGraphicFramePr>
        <p:xfrm>
          <a:off x="500034" y="1928802"/>
          <a:ext cx="8215371" cy="3143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8457"/>
                <a:gridCol w="2738457"/>
                <a:gridCol w="2738457"/>
              </a:tblGrid>
              <a:tr h="71438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2018 г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2019 г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2020 г</a:t>
                      </a:r>
                      <a:endParaRPr lang="ru-RU" sz="2000" dirty="0"/>
                    </a:p>
                  </a:txBody>
                  <a:tcPr/>
                </a:tc>
              </a:tr>
              <a:tr h="242889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нет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Тарбагатайская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СОШ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ru-RU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Верхнежиримская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СОШ</a:t>
                      </a:r>
                    </a:p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Селенгинская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СОШ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None/>
                      </a:pPr>
                      <a:r>
                        <a:rPr lang="ru-RU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Тарбагатайская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СОШ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Региональная оценка по модели </a:t>
            </a: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PISA</a:t>
            </a:r>
            <a:endParaRPr lang="ru-RU" sz="28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/>
          <p:nvPr/>
        </p:nvGraphicFramePr>
        <p:xfrm>
          <a:off x="179512" y="836712"/>
          <a:ext cx="4896544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/>
        </p:nvGraphicFramePr>
        <p:xfrm>
          <a:off x="4499992" y="548680"/>
          <a:ext cx="4752528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7504" y="3501008"/>
            <a:ext cx="89289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4500"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Результаты по всем видам грамотности в РБ ниже общероссийских более чем на 18 баллов, что по методологии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PISA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условно соответствуют отставанию на половину учебного года. При этом 14% ОО показывают результаты выше общероссийских, а 46% ОО ниже.</a:t>
            </a:r>
          </a:p>
          <a:p>
            <a:pPr indent="444500" algn="just"/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Резильентными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образовательными организациями являются те, что лучше справляются с негативными социально-экономическими факторами. В Республике Бурятия 1,9% школ являются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резильентными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(2 школы в выборке –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МОУ "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Турунтаевская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СОШ № 1" и МОУ "Ильинская СОШ" Прибайкальского района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 Несмотря на высокую концентрацию учащихся из группы учебного риска в данных школах, этим учащимся удается показывать высокие образовательные результаты по всем видам грамотности. Но и в других школах республики есть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резильентные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учащиеся и таких 7,9%.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611560" y="1124744"/>
          <a:ext cx="7848873" cy="1724453"/>
        </p:xfrm>
        <a:graphic>
          <a:graphicData uri="http://schemas.openxmlformats.org/drawingml/2006/table">
            <a:tbl>
              <a:tblPr/>
              <a:tblGrid>
                <a:gridCol w="1922647"/>
                <a:gridCol w="1256940"/>
                <a:gridCol w="1373320"/>
                <a:gridCol w="1647983"/>
                <a:gridCol w="1647983"/>
              </a:tblGrid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Читательская грамотность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Математическая грамотность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Естественнонаучная грамотность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Доля </a:t>
                      </a:r>
                      <a:r>
                        <a:rPr lang="ru-RU" sz="1200" b="1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резильентных</a:t>
                      </a: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учащихся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4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Российская Федерация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488</a:t>
                      </a:r>
                      <a:endParaRPr lang="ru-RU" sz="1800" b="1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483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479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rgbClr val="FF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Республика Бурятия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466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466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463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7,9%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Тарбагатайский</a:t>
                      </a: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район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Нижнесаянтуйская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5,0%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Региональная оценка по модели </a:t>
            </a: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PISA</a:t>
            </a:r>
            <a:endParaRPr lang="ru-RU" sz="28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395536" y="3789040"/>
          <a:ext cx="8280918" cy="1965046"/>
        </p:xfrm>
        <a:graphic>
          <a:graphicData uri="http://schemas.openxmlformats.org/drawingml/2006/table">
            <a:tbl>
              <a:tblPr/>
              <a:tblGrid>
                <a:gridCol w="2136496"/>
                <a:gridCol w="945295"/>
                <a:gridCol w="906973"/>
                <a:gridCol w="906973"/>
                <a:gridCol w="1080927"/>
                <a:gridCol w="1152128"/>
                <a:gridCol w="1152126"/>
              </a:tblGrid>
              <a:tr h="158417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Название ОО</a:t>
                      </a:r>
                    </a:p>
                  </a:txBody>
                  <a:tcPr marL="6359" marR="6359" marT="6359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учащихся, отметивших наличие плохой дисциплины на уроках (%)</a:t>
                      </a:r>
                    </a:p>
                  </a:txBody>
                  <a:tcPr marL="6359" marR="6359" marT="6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учащихся с высокой мотивацией к изучению математики (%)</a:t>
                      </a:r>
                    </a:p>
                  </a:txBody>
                  <a:tcPr marL="6359" marR="6359" marT="6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Учащиеся, подвергавшиеся социальным формам травли несколько раз в месяц или чаще (%)</a:t>
                      </a:r>
                    </a:p>
                  </a:txBody>
                  <a:tcPr marL="6359" marR="6359" marT="6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Учащиеся, подвергавшиеся агрессивным формам травли несколько раз в месяц или чаще (%)</a:t>
                      </a:r>
                    </a:p>
                  </a:txBody>
                  <a:tcPr marL="6359" marR="6359" marT="6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списке "Школы с низкими образовательными результатами"</a:t>
                      </a:r>
                    </a:p>
                  </a:txBody>
                  <a:tcPr marL="6359" marR="6359" marT="6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учащихся, выбравших профильную математику для сдачи ЕГЭ в 2019 г. (%)</a:t>
                      </a:r>
                    </a:p>
                  </a:txBody>
                  <a:tcPr marL="6359" marR="6359" marT="6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087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Нижнесаянтуйская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СОШ"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9" marR="6359" marT="6359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14382" y="0"/>
            <a:ext cx="7929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ОО, получившие  30% и более «2» по русскому языку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0882007"/>
              </p:ext>
            </p:extLst>
          </p:nvPr>
        </p:nvGraphicFramePr>
        <p:xfrm>
          <a:off x="357159" y="571481"/>
          <a:ext cx="8429684" cy="3332414"/>
        </p:xfrm>
        <a:graphic>
          <a:graphicData uri="http://schemas.openxmlformats.org/drawingml/2006/table">
            <a:tbl>
              <a:tblPr/>
              <a:tblGrid>
                <a:gridCol w="1736844"/>
                <a:gridCol w="1672550"/>
                <a:gridCol w="1673430"/>
                <a:gridCol w="1673430"/>
                <a:gridCol w="1673430"/>
              </a:tblGrid>
              <a:tr h="15946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Calibri"/>
                          <a:cs typeface="Times New Roman"/>
                        </a:rPr>
                        <a:t>5 класс</a:t>
                      </a:r>
                      <a:endParaRPr lang="ru-R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+mn-lt"/>
                          <a:ea typeface="Calibri"/>
                          <a:cs typeface="Times New Roman"/>
                        </a:rPr>
                        <a:t>6 класс</a:t>
                      </a:r>
                      <a:endParaRPr lang="ru-RU" sz="12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+mn-lt"/>
                          <a:ea typeface="Calibri"/>
                          <a:cs typeface="Times New Roman"/>
                        </a:rPr>
                        <a:t>7 класс</a:t>
                      </a:r>
                      <a:endParaRPr lang="ru-RU" sz="12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+mn-lt"/>
                          <a:ea typeface="Calibri"/>
                          <a:cs typeface="Times New Roman"/>
                        </a:rPr>
                        <a:t>8 класс</a:t>
                      </a:r>
                      <a:endParaRPr lang="ru-RU" sz="12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+mn-lt"/>
                          <a:ea typeface="Calibri"/>
                          <a:cs typeface="Times New Roman"/>
                        </a:rPr>
                        <a:t>9 класс</a:t>
                      </a:r>
                      <a:endParaRPr lang="ru-RU" sz="12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8094">
                <a:tc>
                  <a:txBody>
                    <a:bodyPr/>
                    <a:lstStyle/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Барыкинская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Нижнесаянтуйская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Куйтунская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ООШ  </a:t>
                      </a:r>
                    </a:p>
                    <a:p>
                      <a:pPr marL="228600" indent="-2286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Тарбагатайская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Десятниковская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Нижнесаянтуйская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Куйтунская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Селенгинская СОШ  </a:t>
                      </a:r>
                    </a:p>
                    <a:p>
                      <a:pPr marL="228600" indent="-2286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Тарбагатайская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Десятниковская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Нижнесаянтуйская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МБОО Заводская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Куйтунская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Нижнежиримская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ООШ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Большекуналейская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Барыкинская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Верхнежиримская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Нижнесаянтуйская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МБОО Заводская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Куйтунская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Селенгинская СОШ  </a:t>
                      </a:r>
                    </a:p>
                    <a:p>
                      <a:pPr marL="228600" indent="-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Тарбагатайская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Нижнесаянтуйская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МБОО Заводская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Куйтунская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Селенгинская СОШ  </a:t>
                      </a:r>
                    </a:p>
                    <a:p>
                      <a:pPr marL="228600" indent="-2286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ru-RU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67811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28662" y="0"/>
            <a:ext cx="7929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ОО, получившие  30% и более «2» по математике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3994154"/>
              </p:ext>
            </p:extLst>
          </p:nvPr>
        </p:nvGraphicFramePr>
        <p:xfrm>
          <a:off x="214284" y="714356"/>
          <a:ext cx="8572557" cy="2573215"/>
        </p:xfrm>
        <a:graphic>
          <a:graphicData uri="http://schemas.openxmlformats.org/drawingml/2006/table">
            <a:tbl>
              <a:tblPr/>
              <a:tblGrid>
                <a:gridCol w="1657008"/>
                <a:gridCol w="1837041"/>
                <a:gridCol w="1766282"/>
                <a:gridCol w="1766282"/>
                <a:gridCol w="1545944"/>
              </a:tblGrid>
              <a:tr h="1277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5 класс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6 класс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7 класс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8 класс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9 класс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8895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Барыкинская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ООШ 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Куйтунская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ООШ 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ru-R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Тарбагатайская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 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Нижнесаянтуйская СОШ 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Селенгинская СОШ 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ru-R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Тарбагатайская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 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Большекуналейская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 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Нижнесаянтуйская СОШ 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Селенгинская СОШ 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ru-R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Верхнежиримская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 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Нижнесаянтуйская СОШ 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Селенгинская СОШ 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ru-R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Нижнесаянтуйская СОШ 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Куйтунская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ООШ 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ru-R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4168" marR="641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36869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500034" y="0"/>
          <a:ext cx="8143932" cy="3500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500034" y="3571876"/>
          <a:ext cx="7858180" cy="3000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263715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8662" y="0"/>
            <a:ext cx="7929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solidFill>
                <a:srgbClr val="FF0000"/>
              </a:solidFill>
            </a:endParaRP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ОО, получившие  30% и более «2» по биологии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5255498"/>
              </p:ext>
            </p:extLst>
          </p:nvPr>
        </p:nvGraphicFramePr>
        <p:xfrm>
          <a:off x="642910" y="642919"/>
          <a:ext cx="8072495" cy="1455825"/>
        </p:xfrm>
        <a:graphic>
          <a:graphicData uri="http://schemas.openxmlformats.org/drawingml/2006/table">
            <a:tbl>
              <a:tblPr/>
              <a:tblGrid>
                <a:gridCol w="2017860"/>
                <a:gridCol w="2017860"/>
                <a:gridCol w="2017860"/>
                <a:gridCol w="2018915"/>
              </a:tblGrid>
              <a:tr h="18727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latin typeface="Times New Roman"/>
                          <a:ea typeface="Calibri"/>
                          <a:cs typeface="Times New Roman"/>
                        </a:rPr>
                        <a:t>6 класс</a:t>
                      </a:r>
                      <a:endParaRPr lang="ru-RU" sz="13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57" marR="580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latin typeface="Times New Roman"/>
                          <a:ea typeface="Calibri"/>
                          <a:cs typeface="Times New Roman"/>
                        </a:rPr>
                        <a:t>7 класс</a:t>
                      </a:r>
                      <a:endParaRPr lang="ru-RU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57" marR="580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latin typeface="Times New Roman"/>
                          <a:ea typeface="Calibri"/>
                          <a:cs typeface="Times New Roman"/>
                        </a:rPr>
                        <a:t>8 класс</a:t>
                      </a:r>
                      <a:endParaRPr lang="ru-RU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57" marR="580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latin typeface="Times New Roman"/>
                          <a:ea typeface="Calibri"/>
                          <a:cs typeface="Times New Roman"/>
                        </a:rPr>
                        <a:t>9 класс</a:t>
                      </a:r>
                      <a:endParaRPr lang="ru-RU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057" marR="580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8645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Тарбагатайская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 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Десятниковская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 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ru-R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8057" marR="580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Тарбагатайская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 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Десятниковская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  </a:t>
                      </a:r>
                    </a:p>
                    <a:p>
                      <a:pPr marL="457200" indent="-4572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ru-R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8057" marR="580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Селенгинская СОШ  </a:t>
                      </a:r>
                      <a:endParaRPr lang="ru-R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8057" marR="580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ru-R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8057" marR="580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42910" y="2857496"/>
            <a:ext cx="7929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ОО, получившие  30% и более «2» по истории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4103086"/>
              </p:ext>
            </p:extLst>
          </p:nvPr>
        </p:nvGraphicFramePr>
        <p:xfrm>
          <a:off x="714316" y="3422875"/>
          <a:ext cx="8143932" cy="1901561"/>
        </p:xfrm>
        <a:graphic>
          <a:graphicData uri="http://schemas.openxmlformats.org/drawingml/2006/table">
            <a:tbl>
              <a:tblPr/>
              <a:tblGrid>
                <a:gridCol w="1944062"/>
                <a:gridCol w="2251821"/>
                <a:gridCol w="2002972"/>
                <a:gridCol w="1945077"/>
              </a:tblGrid>
              <a:tr h="13336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6 класс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7 класс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8 класс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9 класс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2961"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</a:p>
                    <a:p>
                      <a:pPr marL="34290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ru-R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Нижнесаянтуйская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Селенгинская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Пестеревская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ООШ</a:t>
                      </a:r>
                    </a:p>
                    <a:p>
                      <a:pPr marL="457200" indent="-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ru-R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Верхнежиримская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Нижнесаянтуйская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Селенгинская СОШ  </a:t>
                      </a:r>
                    </a:p>
                    <a:p>
                      <a:pPr marL="342900" indent="-342900" algn="just">
                        <a:buFont typeface="+mj-lt"/>
                        <a:buAutoNum type="arabicPeriod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Пестеревская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ООШ</a:t>
                      </a:r>
                    </a:p>
                    <a:p>
                      <a:pPr marL="34290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ru-R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  <a:endParaRPr lang="ru-R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98858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500034" y="428604"/>
          <a:ext cx="8358246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357158" y="3714752"/>
          <a:ext cx="8501122" cy="2786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533988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79512" y="1340768"/>
          <a:ext cx="8784980" cy="3654328"/>
        </p:xfrm>
        <a:graphic>
          <a:graphicData uri="http://schemas.openxmlformats.org/drawingml/2006/table">
            <a:tbl>
              <a:tblPr/>
              <a:tblGrid>
                <a:gridCol w="2330857"/>
                <a:gridCol w="671227"/>
                <a:gridCol w="501578"/>
                <a:gridCol w="501578"/>
                <a:gridCol w="501578"/>
                <a:gridCol w="501578"/>
                <a:gridCol w="472073"/>
                <a:gridCol w="472073"/>
                <a:gridCol w="472073"/>
                <a:gridCol w="472073"/>
                <a:gridCol w="472073"/>
                <a:gridCol w="472073"/>
                <a:gridCol w="472073"/>
                <a:gridCol w="472073"/>
              </a:tblGrid>
              <a:tr h="11775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ОО</a:t>
                      </a: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Группа риска (номер)</a:t>
                      </a: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неуд.отметок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% ВПР 2020</a:t>
                      </a: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неуд.отметок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% ВПР 2019</a:t>
                      </a: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неуд.отметок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% ВПР 2018 г.</a:t>
                      </a: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77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25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прогр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прогр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6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прогр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прогр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6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6кл</a:t>
                      </a: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6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6кл</a:t>
                      </a: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6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20" marR="5120" marT="51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54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Десятниковская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  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42,9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2254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Тарбагатайская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  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39,73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28,3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48,4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254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Барыкинская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ООШ  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16,67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254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Селенгинская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  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65,52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60,87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83,3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2254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"Заводская СОШ  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27,78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4,2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54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Верхнежиримская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  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27,27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54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Большекуналейская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СОШ  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42,86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62,5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2254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Куйтунская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ООШ  "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53,85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18,2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79504" y="764704"/>
          <a:ext cx="8712976" cy="4219575"/>
        </p:xfrm>
        <a:graphic>
          <a:graphicData uri="http://schemas.openxmlformats.org/drawingml/2006/table">
            <a:tbl>
              <a:tblPr/>
              <a:tblGrid>
                <a:gridCol w="1584184"/>
                <a:gridCol w="432048"/>
                <a:gridCol w="504056"/>
                <a:gridCol w="432048"/>
                <a:gridCol w="504056"/>
                <a:gridCol w="576064"/>
                <a:gridCol w="504056"/>
                <a:gridCol w="432048"/>
                <a:gridCol w="432048"/>
                <a:gridCol w="504056"/>
                <a:gridCol w="504056"/>
                <a:gridCol w="504056"/>
                <a:gridCol w="360040"/>
                <a:gridCol w="432048"/>
                <a:gridCol w="463551"/>
                <a:gridCol w="544561"/>
              </a:tblGrid>
              <a:tr h="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ОО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непреодолевших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мин.порог ,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2020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непреодолевших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мин.порог , %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</a:t>
                      </a:r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непреодолевших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мин.порог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ru-RU" sz="1100" b="1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математика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ОГЭ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ОГЭ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 (б)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 (</a:t>
                      </a:r>
                      <a:r>
                        <a:rPr lang="ru-RU" sz="10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ОГЭ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ОГЭ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 (б)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 (</a:t>
                      </a:r>
                      <a:r>
                        <a:rPr lang="ru-RU" sz="10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ОГЭ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ОГЭ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 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(б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ЕГЭ (</a:t>
                      </a:r>
                      <a:r>
                        <a:rPr lang="ru-RU" sz="10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Десятниковская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СОШ"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Тарбагатайская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СОШ"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Барыкинская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ООШ"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Селенгинская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СОШ"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4,50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"Заводская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СОШ"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21,05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Верхнежиримская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СОШ"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Большекуналейская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СОШ"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МБОУ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Куйтунская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ООШ"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5"/>
          <p:cNvSpPr txBox="1">
            <a:spLocks/>
          </p:cNvSpPr>
          <p:nvPr/>
        </p:nvSpPr>
        <p:spPr>
          <a:xfrm>
            <a:off x="467544" y="116632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НИКО - 6 класс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3861048"/>
            <a:ext cx="80648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 итогам исследования выявлен низкий процент выполнения заданий под номерами 3.3, 11.1К2.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Это были задания на формулирование и аргументацию своего мнения, в том числе по какому-либо связанному с приведенной историей жизненного успеха вопросу и с выбором одного ответа из предложенных.</a:t>
            </a: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611560" y="980728"/>
          <a:ext cx="7848872" cy="2781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5"/>
          <p:cNvSpPr txBox="1">
            <a:spLocks/>
          </p:cNvSpPr>
          <p:nvPr/>
        </p:nvSpPr>
        <p:spPr>
          <a:xfrm>
            <a:off x="467544" y="116632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НИКО - 8 класс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Содержимое 3"/>
          <p:cNvSpPr txBox="1">
            <a:spLocks/>
          </p:cNvSpPr>
          <p:nvPr/>
        </p:nvSpPr>
        <p:spPr>
          <a:xfrm>
            <a:off x="683568" y="3861047"/>
            <a:ext cx="8003232" cy="93610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Наибольшие затруднения вызвали задания 3.1</a:t>
            </a:r>
            <a:r>
              <a:rPr kumimoji="0" lang="ru-RU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и</a:t>
            </a: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3.4,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связанные сформированием у обучающихся чувства числа, навыков прикидки и сопоставления величин; и с пониманием прочитанного текста</a:t>
            </a: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611560" y="1052736"/>
          <a:ext cx="8064896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01752" y="260648"/>
            <a:ext cx="8534400" cy="936104"/>
          </a:xfrm>
        </p:spPr>
        <p:txBody>
          <a:bodyPr>
            <a:normAutofit fontScale="90000"/>
          </a:bodyPr>
          <a:lstStyle/>
          <a:p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Метапредметные результаты 8 класс, </a:t>
            </a:r>
            <a:b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18 марта 2020 г.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Успешность выполнения всей работы МО в сравнении с РБ </a:t>
            </a:r>
            <a:endParaRPr lang="ru-RU" sz="16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28596" y="1500174"/>
          <a:ext cx="8286807" cy="4690676"/>
        </p:xfrm>
        <a:graphic>
          <a:graphicData uri="http://schemas.openxmlformats.org/drawingml/2006/table">
            <a:tbl>
              <a:tblPr/>
              <a:tblGrid>
                <a:gridCol w="831036"/>
                <a:gridCol w="669162"/>
                <a:gridCol w="463112"/>
                <a:gridCol w="679648"/>
                <a:gridCol w="902824"/>
                <a:gridCol w="961946"/>
                <a:gridCol w="961946"/>
                <a:gridCol w="815471"/>
                <a:gridCol w="1000831"/>
                <a:gridCol w="1000831"/>
              </a:tblGrid>
              <a:tr h="233113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ОО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Кол-во участников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Успешность выполнения, % от максимального балла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317" marR="423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12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Вся работа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Задания по предметным областям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Задания по группам умений</a:t>
                      </a:r>
                      <a:endParaRPr lang="ru-RU" sz="14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709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Математика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Русский язык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Естественнонаучные предметы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Общественно-научные 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предметы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Общее понимание текста, ориентация в тексте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Глубокое и детальное понимание содержания и формы текста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Использование информации из текста для различных целей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7" marR="4231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3931">
                <a:tc>
                  <a:txBody>
                    <a:bodyPr/>
                    <a:lstStyle/>
                    <a:p>
                      <a:pPr>
                        <a:tabLst>
                          <a:tab pos="905510" algn="l"/>
                        </a:tabLs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Итого по МО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563" indent="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5510" algn="l"/>
                        </a:tabLs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114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20638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ru-RU" sz="16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43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43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49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solidFill>
                            <a:srgbClr val="92D05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58</a:t>
                      </a:r>
                      <a:endParaRPr lang="ru-RU" sz="1600" dirty="0">
                        <a:solidFill>
                          <a:srgbClr val="92D05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43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34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0161">
                <a:tc>
                  <a:txBody>
                    <a:bodyPr/>
                    <a:lstStyle/>
                    <a:p>
                      <a:pPr>
                        <a:tabLst>
                          <a:tab pos="905510" algn="l"/>
                        </a:tabLs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Итого по РБ</a:t>
                      </a:r>
                      <a:endParaRPr lang="ru-RU" sz="18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905510" algn="l"/>
                        </a:tabLs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2544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</a:t>
                      </a:r>
                      <a:endParaRPr lang="ru-RU" sz="1800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41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49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01752" y="116632"/>
            <a:ext cx="8534400" cy="870920"/>
          </a:xfrm>
        </p:spPr>
        <p:txBody>
          <a:bodyPr>
            <a:noAutofit/>
          </a:bodyPr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Метапредметные результаты, 9 класс, </a:t>
            </a:r>
            <a:b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 ноября 2020 г.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/>
              <a:t> </a:t>
            </a:r>
            <a:r>
              <a:rPr lang="ru-RU" sz="1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Успешность выполнения всей работы МО в сравнении с РБ 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85720" y="1589054"/>
          <a:ext cx="8501121" cy="3848460"/>
        </p:xfrm>
        <a:graphic>
          <a:graphicData uri="http://schemas.openxmlformats.org/drawingml/2006/table">
            <a:tbl>
              <a:tblPr/>
              <a:tblGrid>
                <a:gridCol w="1000132"/>
                <a:gridCol w="857256"/>
                <a:gridCol w="744428"/>
                <a:gridCol w="764425"/>
                <a:gridCol w="765003"/>
                <a:gridCol w="843006"/>
                <a:gridCol w="843006"/>
                <a:gridCol w="826827"/>
                <a:gridCol w="928519"/>
                <a:gridCol w="928519"/>
              </a:tblGrid>
              <a:tr h="213555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ОО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Кол-во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участников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Успешность выполнения, % от максимального балла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35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Вся работа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Задания по предметным областям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Задания по группам умений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008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Математика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Русский язык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Естественнонаучные предметы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Общественно-научные предметы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Общее понимание текста, ориентация в тексте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Глубокое и детальное понимание содержания и формы текста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Использование информации из текста для различных целей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6594" marR="4659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82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05510" algn="l"/>
                        </a:tabLs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Итого по МО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6594" marR="46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152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48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92D05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54</a:t>
                      </a:r>
                      <a:endParaRPr lang="ru-RU" sz="1800" b="1" dirty="0">
                        <a:solidFill>
                          <a:srgbClr val="92D05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92D05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ru-RU" sz="1800" b="1" dirty="0">
                        <a:solidFill>
                          <a:srgbClr val="92D05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42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44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92D05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62</a:t>
                      </a:r>
                      <a:endParaRPr lang="ru-RU" sz="1800" b="1" dirty="0">
                        <a:solidFill>
                          <a:srgbClr val="92D05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44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0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905510" algn="l"/>
                        </a:tabLs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Итого по РБ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6594" marR="46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05510" algn="l"/>
                        </a:tabLs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2993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6594" marR="46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94" marR="4659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94" marR="4659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41</a:t>
                      </a:r>
                      <a:endParaRPr lang="ru-RU" sz="1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94" marR="4659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34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94" marR="4659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94" marR="4659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92D05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53</a:t>
                      </a:r>
                      <a:endParaRPr lang="ru-RU" sz="1800" b="1" dirty="0">
                        <a:solidFill>
                          <a:srgbClr val="92D05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94" marR="4659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38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94" marR="4659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594" marR="4659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Метапредметные результаты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0034" y="1857364"/>
          <a:ext cx="7786742" cy="28124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090"/>
                <a:gridCol w="3857652"/>
              </a:tblGrid>
              <a:tr h="486473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Не достигли базового уровня:</a:t>
                      </a:r>
                      <a:endParaRPr lang="ru-RU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1167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Wingdings" pitchFamily="2" charset="2"/>
                        <a:buNone/>
                      </a:pPr>
                      <a:r>
                        <a:rPr lang="ru-RU" sz="2000" b="1" dirty="0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класс 18 марта 2020 г.</a:t>
                      </a:r>
                      <a:endParaRPr lang="ru-RU" sz="20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класс 26 ноября 2020 г.</a:t>
                      </a:r>
                      <a:endParaRPr lang="ru-RU" sz="2000" b="1" dirty="0" smtClean="0">
                        <a:solidFill>
                          <a:srgbClr val="7030A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1167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Wingdings" pitchFamily="2" charset="2"/>
                        <a:buNone/>
                      </a:pP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800" b="1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Пестеревская</a:t>
                      </a: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СОШ»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800" b="1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Пестеревская</a:t>
                      </a: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СОШ»</a:t>
                      </a:r>
                      <a:endParaRPr lang="ru-RU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945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800" b="1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Селенгинская</a:t>
                      </a: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СОШ»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800" b="1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Нижнесаянтуйская</a:t>
                      </a: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СОШ»</a:t>
                      </a:r>
                      <a:endParaRPr lang="ru-RU" sz="18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945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800" b="1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Тарбагатайская</a:t>
                      </a: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СОШ»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188640"/>
            <a:ext cx="8143932" cy="740030"/>
          </a:xfrm>
        </p:spPr>
        <p:txBody>
          <a:bodyPr>
            <a:normAutofit fontScale="90000"/>
          </a:bodyPr>
          <a:lstStyle/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Диагностика грамотности чтения</a:t>
            </a:r>
            <a:b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 класс, 22-27 апреля 2020 г.</a:t>
            </a:r>
            <a:endParaRPr lang="ru-RU" sz="2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00034" y="1785927"/>
            <a:ext cx="8229600" cy="4071966"/>
          </a:xfrm>
        </p:spPr>
        <p:txBody>
          <a:bodyPr>
            <a:normAutofit/>
          </a:bodyPr>
          <a:lstStyle/>
          <a:p>
            <a:pPr algn="ctr" fontAlgn="t">
              <a:buNone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Абсолютная успеваемость менее 70%:</a:t>
            </a:r>
          </a:p>
          <a:p>
            <a:pPr algn="ctr" fontAlgn="t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МБОУ «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Барыкинская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ООШ»</a:t>
            </a:r>
          </a:p>
          <a:p>
            <a:pPr algn="ctr">
              <a:buNone/>
            </a:pPr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Качество знаний выше 0% у всех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школ- участниц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(10  ОО)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История (Великая Отечественная война)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10-11 классы, февраль-октябрь 2020г.</a:t>
            </a:r>
            <a:endParaRPr lang="ru-RU" sz="2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2071678"/>
          <a:ext cx="8643997" cy="1600200"/>
        </p:xfrm>
        <a:graphic>
          <a:graphicData uri="http://schemas.openxmlformats.org/drawingml/2006/table">
            <a:tbl>
              <a:tblPr/>
              <a:tblGrid>
                <a:gridCol w="2548697"/>
                <a:gridCol w="1523825"/>
                <a:gridCol w="1523825"/>
                <a:gridCol w="1523825"/>
                <a:gridCol w="1523825"/>
              </a:tblGrid>
              <a:tr h="22059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Абсолютная успеваемость, %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Качество знаний, %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05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Февраль 2020 г.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Октябрь 2020 г.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Февраль 2020 г.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Октябрь 2020 г.</a:t>
                      </a: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91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РБ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91,06</a:t>
                      </a:r>
                      <a:endParaRPr lang="ru-RU" sz="14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94,15</a:t>
                      </a:r>
                      <a:endParaRPr lang="ru-RU" sz="14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34,97</a:t>
                      </a:r>
                      <a:endParaRPr lang="ru-RU" sz="14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37,59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4491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4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4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80</a:t>
                      </a:r>
                      <a:endParaRPr lang="ru-RU" sz="140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400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91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2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Верхнежиримская</a:t>
                      </a:r>
                      <a:r>
                        <a:rPr lang="ru-RU" sz="1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СОШ»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80</a:t>
                      </a:r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solidFill>
                          <a:srgbClr val="FF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474" marR="434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48648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http://www.burinko.ru/</a:t>
            </a: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 l="802" t="9972" r="18546" b="4273"/>
          <a:stretch>
            <a:fillRect/>
          </a:stretch>
        </p:blipFill>
        <p:spPr bwMode="auto">
          <a:xfrm>
            <a:off x="323528" y="1268759"/>
            <a:ext cx="8136904" cy="5055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2"/>
          <p:cNvSpPr txBox="1">
            <a:spLocks/>
          </p:cNvSpPr>
          <p:nvPr/>
        </p:nvSpPr>
        <p:spPr>
          <a:xfrm>
            <a:off x="611560" y="3286124"/>
            <a:ext cx="8532440" cy="1357322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6600" b="1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         </a:t>
            </a:r>
            <a:r>
              <a:rPr kumimoji="0" lang="ru-RU" sz="6600" b="1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200-340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6600" b="1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        </a:t>
            </a:r>
            <a:r>
              <a:rPr kumimoji="0" lang="en-US" sz="4800" b="1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rbcoko@gmail.com</a:t>
            </a:r>
            <a:endParaRPr kumimoji="0" lang="ru-RU" sz="48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528638" y="1918534"/>
            <a:ext cx="8229600" cy="653210"/>
          </a:xfrm>
          <a:prstGeom prst="rect">
            <a:avLst/>
          </a:prstGeom>
        </p:spPr>
        <p:txBody>
          <a:bodyPr>
            <a:normAutofit fontScale="6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 вопросам оценки качества образования: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214313" y="115888"/>
            <a:ext cx="8929687" cy="1217612"/>
            <a:chOff x="214313" y="115888"/>
            <a:chExt cx="8929687" cy="1217612"/>
          </a:xfrm>
        </p:grpSpPr>
        <p:sp>
          <p:nvSpPr>
            <p:cNvPr id="5" name="Скругленный прямоугольник 4"/>
            <p:cNvSpPr/>
            <p:nvPr/>
          </p:nvSpPr>
          <p:spPr bwMode="auto">
            <a:xfrm>
              <a:off x="214313" y="115888"/>
              <a:ext cx="8786812" cy="1217612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 bwMode="auto">
            <a:xfrm>
              <a:off x="2000225" y="289808"/>
              <a:ext cx="7143775" cy="6463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  <a:latin typeface="+mn-lt"/>
                  <a:cs typeface="+mn-cs"/>
                </a:rPr>
                <a:t>ГБУ «Региональный центр обработки информации и оценки качества образования»</a:t>
              </a:r>
            </a:p>
          </p:txBody>
        </p:sp>
        <p:pic>
          <p:nvPicPr>
            <p:cNvPr id="7" name="Picture 1" descr="C:\Users\User\Downloads\Лого крив РЦОИ и ОКО_2 (2)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1502" y="289815"/>
              <a:ext cx="1152757" cy="84267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39552" y="3429000"/>
            <a:ext cx="746300" cy="1071570"/>
          </a:xfrm>
          <a:prstGeom prst="rect">
            <a:avLst/>
          </a:prstGeom>
          <a:noFill/>
        </p:spPr>
      </p:pic>
      <p:pic>
        <p:nvPicPr>
          <p:cNvPr id="1028" name="Picture 4" descr="Картинки по запросу значок имейл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55576" y="4643446"/>
            <a:ext cx="601682" cy="1142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b="1" dirty="0" smtClean="0"/>
              <a:t>Спасибо за внимание!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117725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116</TotalTime>
  <Words>1710</Words>
  <Application>Microsoft Office PowerPoint</Application>
  <PresentationFormat>Экран (4:3)</PresentationFormat>
  <Paragraphs>601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Arial</vt:lpstr>
      <vt:lpstr>Calibri</vt:lpstr>
      <vt:lpstr>Georgia</vt:lpstr>
      <vt:lpstr>Times New Roman</vt:lpstr>
      <vt:lpstr>Wingdings</vt:lpstr>
      <vt:lpstr>Wingdings 2</vt:lpstr>
      <vt:lpstr>Официальная</vt:lpstr>
      <vt:lpstr>Презентация PowerPoint</vt:lpstr>
      <vt:lpstr>Система оценки качества образования:</vt:lpstr>
      <vt:lpstr>Процедуры ОКО</vt:lpstr>
      <vt:lpstr>Результаты оценочных процедур позволяют:  </vt:lpstr>
      <vt:lpstr>   Интерпретация результатов процедур оценки качества образования важна на всех уровнях принятия управленческих решений:  </vt:lpstr>
      <vt:lpstr>Тарбагатайский район</vt:lpstr>
      <vt:lpstr>ШКОЛЫ с НОР</vt:lpstr>
      <vt:lpstr>ОО с признаками необъективности результатов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Метапредметные результаты 8 класс,  18 марта 2020 г.  Успешность выполнения всей работы МО в сравнении с РБ </vt:lpstr>
      <vt:lpstr>Метапредметные результаты, 9 класс,  26 ноября 2020 г.  Успешность выполнения всей работы МО в сравнении с РБ </vt:lpstr>
      <vt:lpstr>Метапредметные результаты</vt:lpstr>
      <vt:lpstr>Диагностика грамотности чтения  9 класс, 22-27 апреля 2020 г.</vt:lpstr>
      <vt:lpstr>История (Великая Отечественная война) 10-11 классы, февраль-октябрь 2020г.</vt:lpstr>
      <vt:lpstr>http://www.burinko.ru/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вф</cp:lastModifiedBy>
  <cp:revision>19</cp:revision>
  <dcterms:created xsi:type="dcterms:W3CDTF">2021-03-24T08:08:27Z</dcterms:created>
  <dcterms:modified xsi:type="dcterms:W3CDTF">2021-04-11T07:11:46Z</dcterms:modified>
</cp:coreProperties>
</file>