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317" r:id="rId4"/>
    <p:sldId id="336" r:id="rId5"/>
    <p:sldId id="318" r:id="rId6"/>
    <p:sldId id="335" r:id="rId7"/>
    <p:sldId id="334" r:id="rId8"/>
    <p:sldId id="339" r:id="rId9"/>
    <p:sldId id="256" r:id="rId10"/>
    <p:sldId id="340" r:id="rId11"/>
    <p:sldId id="341" r:id="rId12"/>
    <p:sldId id="342" r:id="rId13"/>
    <p:sldId id="344" r:id="rId14"/>
    <p:sldId id="345" r:id="rId15"/>
    <p:sldId id="346" r:id="rId16"/>
    <p:sldId id="347" r:id="rId17"/>
    <p:sldId id="349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3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8AE5FB3-7668-4649-A47F-8585722778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FED4524A-D047-4535-BFC8-2B0579D300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D8FFDCD-65D3-4B63-8263-B25A421EE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EE7E367-6964-45DF-97A7-D8E626B9B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7769652-C1C7-4ECB-A9BB-7BB7FAF3A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672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79BF75B-1009-4703-B298-02E8F1CAA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B281106-A9E4-401D-BA43-8C754B48B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25CA7AD-3615-49D9-993A-1ED419F8B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19E5F97-3C6D-4F6D-9D15-4296BFCF3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520BE84-B713-4DE6-85B8-DAFB441EE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107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9D784A9-3BE1-45F3-B9C1-874A5AB02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11BEE00-EC36-4B05-9FC5-C694F121AE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44BFE03-C34D-49A8-BFB8-FB8A364E1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D865BB9-6313-4AC9-AD8B-A97A71331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06CD4BA-0057-4769-B3D9-A9E27A9FA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5521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6D1A4F5-9F22-4980-804C-D3172AFCB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1DD3DD6-9B16-4084-B218-9380C4354D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00C44B5B-BE97-460B-B2AC-7C17A702B1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C04EE7D-CAB6-43C3-9AA0-19AC15826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103E1ED-5E3B-4D67-8DF0-D63A0A367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F2CE1695-B38D-4803-A364-E01A9BF16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3652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C5FDFDF-4936-4047-B91E-56961F4C36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2089FCD-DDA0-4662-BA9B-9A2050F388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ACB6779C-58B3-4DB3-84FD-3B8CE2598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6CDF00CE-F56C-420F-A9BC-0B46848BEC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30112378-9324-4476-9938-E9FD3849BD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5781A62C-C0EF-4DDA-8371-20DBF9EF8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A0345843-6EA7-495A-B781-A9F90BB48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3AEC4229-15FE-45C1-A4CF-4BF7D5716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3780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6BCAE68-D3EC-4A26-914A-7ECEE71D0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F30000F9-4841-4514-B3E3-C6C4CF45E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D55525BA-38E1-404F-81A8-C4469EF4C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957C3E55-33BE-4954-8604-4C2918CCE2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877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D1701FE1-5EDB-4BE8-BC74-E9AE055AE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04E45AB4-5D04-4F43-B4E0-C0699565E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B3FBB137-7BE0-40F6-ABFA-FBDEE2FC3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6222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DA8B044-1BF0-47B2-ACF6-6DEF30BA5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B7562B0-344E-4011-844B-1F354F06B9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801602CF-E20C-4192-80F9-535239436D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27B7BBD-79AB-48FE-8A47-1EDA6991F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DA51239B-B380-4F4D-9D3B-5306ABC59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268C5403-107F-4568-8042-EF1F1392D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5903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669E6F-6176-489A-9485-114DCFE54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D757D13-AB16-41D1-A89A-C61C10AFE8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B5C269BB-726D-44C9-AE39-F95EDAF79C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D16C367-D011-4FB4-901F-9B22118F7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2F27DE24-54CC-4093-A859-D29E8B05E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53C5BFE-E1BE-46E8-8761-F6A68903F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3584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04AA823-58AC-4BC6-840C-D80D8C023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C7346438-1D73-4FCC-A705-3E934EEC63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468CB78-A912-4084-BCCA-425C8E276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BCC2335-EED3-47C4-AB23-E93FF21B7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95F8E96-B2E8-4330-92C9-F2D8E0A52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3572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B2753888-5BF9-4761-9730-E11EA9FDF2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51677F47-B860-4F80-A159-930303F7ED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279768F-4111-4741-AB13-6A764AC73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49A098C-EE68-4E1C-931A-D0AB3432E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B37D5B8-87B6-4070-803C-33EE41FD2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91519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DF77B-FD28-49B0-9983-3B5318FEDC4C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ADA9-F571-4EDB-AE8A-0BE723C8A3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34400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DF77B-FD28-49B0-9983-3B5318FEDC4C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ADA9-F571-4EDB-AE8A-0BE723C8A3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4549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DF77B-FD28-49B0-9983-3B5318FEDC4C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ADA9-F571-4EDB-AE8A-0BE723C8A3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7103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DF77B-FD28-49B0-9983-3B5318FEDC4C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ADA9-F571-4EDB-AE8A-0BE723C8A3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56392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DF77B-FD28-49B0-9983-3B5318FEDC4C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ADA9-F571-4EDB-AE8A-0BE723C8A3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51185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DF77B-FD28-49B0-9983-3B5318FEDC4C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ADA9-F571-4EDB-AE8A-0BE723C8A3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3082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DF77B-FD28-49B0-9983-3B5318FEDC4C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ADA9-F571-4EDB-AE8A-0BE723C8A3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90680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DF77B-FD28-49B0-9983-3B5318FEDC4C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ADA9-F571-4EDB-AE8A-0BE723C8A3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6958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DF77B-FD28-49B0-9983-3B5318FEDC4C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ADA9-F571-4EDB-AE8A-0BE723C8A3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0118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DF77B-FD28-49B0-9983-3B5318FEDC4C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ADA9-F571-4EDB-AE8A-0BE723C8A3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12124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DF77B-FD28-49B0-9983-3B5318FEDC4C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ADA9-F571-4EDB-AE8A-0BE723C8A3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3040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3620C3B-46F2-458A-8F38-0F4F01FA51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2F68939E-A88F-43F6-AC81-02ACBB6C05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3CAB52B-388D-4572-B017-6A93B9A224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430DF-D4BF-4A99-A5D1-25CC0040C00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275C8B3-83EE-4B82-8751-4545E8F17A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926231C-6217-44FE-87C9-9ADD42E41D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CD161-412E-45DE-A91A-0F0AB092F1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6257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CDF77B-FD28-49B0-9983-3B5318FEDC4C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9ADA9-F571-4EDB-AE8A-0BE723C8A3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9434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0.jpeg"/><Relationship Id="rId4" Type="http://schemas.openxmlformats.org/officeDocument/2006/relationships/image" Target="../media/image1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 descr="04.jpg">
            <a:extLst>
              <a:ext uri="{FF2B5EF4-FFF2-40B4-BE49-F238E27FC236}">
                <a16:creationId xmlns:a16="http://schemas.microsoft.com/office/drawing/2014/main" xmlns="" id="{748F63B0-2474-480D-A8A4-10D87A7AA18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r="3522" b="4166"/>
          <a:stretch>
            <a:fillRect/>
          </a:stretch>
        </p:blipFill>
        <p:spPr bwMode="auto">
          <a:xfrm>
            <a:off x="152400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Заголовок 1">
            <a:extLst>
              <a:ext uri="{FF2B5EF4-FFF2-40B4-BE49-F238E27FC236}">
                <a16:creationId xmlns:a16="http://schemas.microsoft.com/office/drawing/2014/main" xmlns="" id="{AED52FE6-54E4-485B-BE07-154EC91512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22500" y="620713"/>
            <a:ext cx="7772400" cy="424815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2000" b="1" dirty="0">
                <a:solidFill>
                  <a:srgbClr val="002060"/>
                </a:solidFill>
                <a:latin typeface="Bookman Old Style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Bookman Old Style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Bookman Old Style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Bookman Old Style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Bookman Old Style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Bookman Old Style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Bookman Old Style" pitchFamily="18" charset="0"/>
              </a:rPr>
              <a:t>МБОУ «БОЛЬШЕКУНАЛЕЙСКАЯ СОШ </a:t>
            </a:r>
            <a:r>
              <a:rPr lang="ru-RU" sz="1800" b="1" dirty="0">
                <a:solidFill>
                  <a:srgbClr val="002060"/>
                </a:solidFill>
                <a:latin typeface="Bookman Old Style" pitchFamily="18" charset="0"/>
              </a:rPr>
              <a:t>ИМ.ГУСЛЯКОВА  Г.И.»</a:t>
            </a:r>
            <a:r>
              <a:rPr lang="ru-RU" sz="2000" b="1" dirty="0">
                <a:solidFill>
                  <a:srgbClr val="002060"/>
                </a:solidFill>
                <a:latin typeface="Bookman Old Style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Bookman Old Style" pitchFamily="18" charset="0"/>
              </a:rPr>
            </a:br>
            <a: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/>
            </a:r>
            <a:b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4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РАБОТА ШКОЛЫ В РАМКАХ ПРОЕКТА «500+»»</a:t>
            </a:r>
            <a:b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7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0" name="TextBox 1">
            <a:extLst>
              <a:ext uri="{FF2B5EF4-FFF2-40B4-BE49-F238E27FC236}">
                <a16:creationId xmlns:a16="http://schemas.microsoft.com/office/drawing/2014/main" xmlns="" id="{BBB3D7B5-C659-45C6-B1A5-7EA8D1AAF3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3339" y="5300663"/>
            <a:ext cx="4033837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Директор школы Ивлева </a:t>
            </a:r>
            <a:r>
              <a:rPr lang="ru-RU" alt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Агрипина</a:t>
            </a:r>
            <a:r>
              <a:rPr lang="ru-RU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Маркеловна</a:t>
            </a:r>
            <a:r>
              <a:rPr lang="ru-RU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eaLnBrk="1" hangingPunct="1"/>
            <a:r>
              <a:rPr lang="ru-RU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Куратор школы: Тюменцева Л.В.</a:t>
            </a:r>
          </a:p>
          <a:p>
            <a:pPr eaLnBrk="1" hangingPunct="1"/>
            <a:endParaRPr lang="ru-RU" alt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 Апреля  2021 год.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 descr="04.jpg">
            <a:extLst>
              <a:ext uri="{FF2B5EF4-FFF2-40B4-BE49-F238E27FC236}">
                <a16:creationId xmlns:a16="http://schemas.microsoft.com/office/drawing/2014/main" xmlns="" id="{6E1F74EA-CF00-4364-869E-AA5C5B77332D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r="3522" b="4166"/>
          <a:stretch>
            <a:fillRect/>
          </a:stretch>
        </p:blipFill>
        <p:spPr bwMode="auto">
          <a:xfrm>
            <a:off x="152400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Box 2">
            <a:extLst>
              <a:ext uri="{FF2B5EF4-FFF2-40B4-BE49-F238E27FC236}">
                <a16:creationId xmlns:a16="http://schemas.microsoft.com/office/drawing/2014/main" xmlns="" id="{F163AC37-A269-452A-969A-594E42C9E3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8" y="908050"/>
            <a:ext cx="8064500" cy="477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6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 бюджетное  общеобразовательное учреждение </a:t>
            </a:r>
          </a:p>
          <a:p>
            <a:pPr algn="ctr" eaLnBrk="1" hangingPunct="1"/>
            <a:r>
              <a:rPr lang="ru-RU" altLang="ru-RU" sz="16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«Большекуналейская  средняя общеобразовательная школа имени Гуслякова Г.И.»</a:t>
            </a:r>
            <a:endParaRPr lang="ru-RU" altLang="ru-RU" sz="1600" b="1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altLang="ru-RU" sz="40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развития </a:t>
            </a:r>
          </a:p>
          <a:p>
            <a:pPr algn="ctr" eaLnBrk="1" hangingPunct="1"/>
            <a:r>
              <a:rPr lang="ru-RU" altLang="ru-RU" sz="40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«Школа равных возможностей»</a:t>
            </a:r>
          </a:p>
          <a:p>
            <a:pPr eaLnBrk="1" hangingPunct="1"/>
            <a:endParaRPr lang="ru-RU" altLang="ru-RU" sz="1600" b="1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sz="16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altLang="ru-RU" sz="160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перехода школы в эффективный режим работы</a:t>
            </a:r>
          </a:p>
          <a:p>
            <a:pPr eaLnBrk="1" hangingPunct="1"/>
            <a:r>
              <a:rPr lang="ru-RU" altLang="ru-RU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 с целью обеспечения равенства возможностей детей </a:t>
            </a:r>
          </a:p>
          <a:p>
            <a:pPr eaLnBrk="1" hangingPunct="1"/>
            <a:r>
              <a:rPr lang="ru-RU" altLang="ru-RU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в получении качественного образования,</a:t>
            </a:r>
          </a:p>
          <a:p>
            <a:pPr eaLnBrk="1" hangingPunct="1"/>
            <a:r>
              <a:rPr lang="ru-RU" altLang="ru-RU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 независимо от социально-экономических</a:t>
            </a:r>
          </a:p>
          <a:p>
            <a:pPr eaLnBrk="1" hangingPunct="1"/>
            <a:r>
              <a:rPr lang="ru-RU" altLang="ru-RU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 условий.</a:t>
            </a:r>
          </a:p>
          <a:p>
            <a:pPr eaLnBrk="1" hangingPunct="1"/>
            <a:endParaRPr lang="ru-RU" altLang="ru-RU" sz="160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/>
            <a:endParaRPr lang="ru-RU" altLang="ru-RU" sz="3200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sz="3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ru-RU" altLang="ru-RU"/>
          </a:p>
        </p:txBody>
      </p:sp>
      <p:pic>
        <p:nvPicPr>
          <p:cNvPr id="5124" name="Picture 4" descr="C:\Users\Пользователь\Desktop\3600932-69397acf7f42414c.jpg">
            <a:extLst>
              <a:ext uri="{FF2B5EF4-FFF2-40B4-BE49-F238E27FC236}">
                <a16:creationId xmlns:a16="http://schemas.microsoft.com/office/drawing/2014/main" xmlns="" id="{8A83D5F5-1B39-4D13-AF74-F2952A493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4" y="3375026"/>
            <a:ext cx="4313237" cy="323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 descr="C:\Users\Пользователь\Desktop\maxresdefault.jpg">
            <a:extLst>
              <a:ext uri="{FF2B5EF4-FFF2-40B4-BE49-F238E27FC236}">
                <a16:creationId xmlns:a16="http://schemas.microsoft.com/office/drawing/2014/main" xmlns="" id="{01B53208-1997-4A08-9BE1-9EE08540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1" y="4724400"/>
            <a:ext cx="3478213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2" descr="aHR0cDovL3d3dy50dm95cmViZW5vay5ydS9pbWFnZXMvcHJlc2VudGF0aW9uL3NjaG9vbC9tLzAzLmpwZw==.jpg">
            <a:extLst>
              <a:ext uri="{FF2B5EF4-FFF2-40B4-BE49-F238E27FC236}">
                <a16:creationId xmlns:a16="http://schemas.microsoft.com/office/drawing/2014/main" xmlns="" id="{0FDC14BB-225C-4F1C-9230-001840E89F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38" b="34416"/>
          <a:stretch>
            <a:fillRect/>
          </a:stretch>
        </p:blipFill>
        <p:spPr bwMode="auto">
          <a:xfrm>
            <a:off x="1524000" y="-9525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Заголовок 1">
            <a:extLst>
              <a:ext uri="{FF2B5EF4-FFF2-40B4-BE49-F238E27FC236}">
                <a16:creationId xmlns:a16="http://schemas.microsoft.com/office/drawing/2014/main" xmlns="" id="{6E81BEEC-09E2-4E9D-9ABC-AFEF8E11F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8314" y="260350"/>
            <a:ext cx="8389937" cy="6192838"/>
          </a:xfrm>
        </p:spPr>
        <p:txBody>
          <a:bodyPr/>
          <a:lstStyle/>
          <a:p>
            <a:pPr algn="l"/>
            <a:r>
              <a:rPr lang="ru-RU" altLang="ru-RU" sz="3200" b="1"/>
              <a:t/>
            </a:r>
            <a:br>
              <a:rPr lang="ru-RU" altLang="ru-RU" sz="3200" b="1"/>
            </a:br>
            <a:r>
              <a:rPr lang="ru-RU" altLang="ru-RU" sz="1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1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1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1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2" name="Рисунок 3" descr="C:\Users\ACER\Desktop\фото\Титул программы развития.jpeg">
            <a:extLst>
              <a:ext uri="{FF2B5EF4-FFF2-40B4-BE49-F238E27FC236}">
                <a16:creationId xmlns:a16="http://schemas.microsoft.com/office/drawing/2014/main" xmlns="" id="{C2A816C8-01AE-4DA2-AD93-53E0D7DCF0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314" y="0"/>
            <a:ext cx="62690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 descr="04.jpg">
            <a:extLst>
              <a:ext uri="{FF2B5EF4-FFF2-40B4-BE49-F238E27FC236}">
                <a16:creationId xmlns:a16="http://schemas.microsoft.com/office/drawing/2014/main" xmlns="" id="{C2611CF6-6429-4B0F-A3A9-02B11232976E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r="3522" b="4166"/>
          <a:stretch>
            <a:fillRect/>
          </a:stretch>
        </p:blipFill>
        <p:spPr bwMode="auto">
          <a:xfrm>
            <a:off x="152400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Заголовок 1">
            <a:extLst>
              <a:ext uri="{FF2B5EF4-FFF2-40B4-BE49-F238E27FC236}">
                <a16:creationId xmlns:a16="http://schemas.microsoft.com/office/drawing/2014/main" xmlns="" id="{3D8BB799-F45A-4B40-87C2-AD771CF1A9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95500" y="571500"/>
            <a:ext cx="8256588" cy="6553200"/>
          </a:xfrm>
        </p:spPr>
        <p:txBody>
          <a:bodyPr/>
          <a:lstStyle/>
          <a:p>
            <a:r>
              <a:rPr lang="ru-RU" altLang="ru-RU" sz="1400" b="1" dirty="0"/>
              <a:t> </a:t>
            </a:r>
            <a:r>
              <a:rPr lang="ru-RU" altLang="ru-RU" sz="1400" dirty="0"/>
              <a:t/>
            </a:r>
            <a:br>
              <a:rPr lang="ru-RU" altLang="ru-RU" sz="1400" dirty="0"/>
            </a:br>
            <a:r>
              <a:rPr lang="ru-RU" altLang="ru-RU" sz="1400" b="1" dirty="0"/>
              <a:t>Концепция </a:t>
            </a:r>
            <a:r>
              <a:rPr lang="ba-RU" altLang="ru-RU" sz="1400" b="1" dirty="0"/>
              <a:t>среднесрочной </a:t>
            </a:r>
            <a:r>
              <a:rPr lang="ru-RU" altLang="ru-RU" sz="1400" b="1" dirty="0"/>
              <a:t>программы развития школы </a:t>
            </a:r>
            <a:r>
              <a:rPr lang="ru-RU" altLang="ru-RU" sz="1400" dirty="0"/>
              <a:t/>
            </a:r>
            <a:br>
              <a:rPr lang="ru-RU" altLang="ru-RU" sz="1400" dirty="0"/>
            </a:br>
            <a:r>
              <a:rPr lang="ru-RU" altLang="ru-RU" sz="1400" b="1" dirty="0"/>
              <a:t>Цель Программы: </a:t>
            </a:r>
            <a:r>
              <a:rPr lang="ru-RU" altLang="ru-RU" sz="1400" dirty="0"/>
              <a:t/>
            </a:r>
            <a:br>
              <a:rPr lang="ru-RU" altLang="ru-RU" sz="1400" dirty="0"/>
            </a:br>
            <a:r>
              <a:rPr lang="ru-RU" altLang="ru-RU" sz="1400" dirty="0"/>
              <a:t>Повышение качества образования в Школе путем реализации комплекса мероприятий, </a:t>
            </a:r>
            <a:r>
              <a:rPr lang="ba-RU" altLang="ru-RU" sz="1400" dirty="0"/>
              <a:t>направленных </a:t>
            </a:r>
            <a:r>
              <a:rPr lang="ru-RU" altLang="ru-RU" sz="1400" dirty="0"/>
              <a:t>на создание образовательной среды, </a:t>
            </a:r>
            <a:r>
              <a:rPr lang="ba-RU" altLang="ru-RU" sz="1400" dirty="0"/>
              <a:t>способствующей </a:t>
            </a:r>
            <a:r>
              <a:rPr lang="ru-RU" altLang="ru-RU" sz="1400" dirty="0"/>
              <a:t>формированию личной успешности каждого обучающегося.</a:t>
            </a:r>
            <a:br>
              <a:rPr lang="ru-RU" altLang="ru-RU" sz="1400" dirty="0"/>
            </a:br>
            <a:r>
              <a:rPr lang="ru-RU" altLang="ru-RU" sz="1400" dirty="0"/>
              <a:t>Для достижения указанной цели должны быть решены следующие </a:t>
            </a:r>
            <a:r>
              <a:rPr lang="ru-RU" altLang="ru-RU" sz="1400" b="1" dirty="0"/>
              <a:t>задачи</a:t>
            </a:r>
            <a:r>
              <a:rPr lang="ru-RU" altLang="ru-RU" sz="1400" dirty="0"/>
              <a:t>:</a:t>
            </a:r>
            <a:br>
              <a:rPr lang="ru-RU" altLang="ru-RU" sz="1400" dirty="0"/>
            </a:br>
            <a:r>
              <a:rPr lang="ru-RU" altLang="ru-RU" sz="1400" dirty="0"/>
              <a:t>1. Эффективное использование кадровых, материально-технических ресурсов образования для обеспечения высокого его качества, удовлетворения образовательных  потребностей  обучающихся, запросов семьи и общества. Обеспечение доступности и  качества образования.</a:t>
            </a:r>
            <a:br>
              <a:rPr lang="ru-RU" altLang="ru-RU" sz="1400" dirty="0"/>
            </a:br>
            <a:r>
              <a:rPr lang="ru-RU" altLang="ru-RU" sz="1400" dirty="0"/>
              <a:t>2 Создание условий для самоопределения, выявления и реализации  индивидуальных возможностей каждого ребенка, поиск и поддержка одаренных и талантливых детей.</a:t>
            </a:r>
            <a:br>
              <a:rPr lang="ru-RU" altLang="ru-RU" sz="1400" dirty="0"/>
            </a:br>
            <a:r>
              <a:rPr lang="ru-RU" altLang="ru-RU" sz="1400" dirty="0"/>
              <a:t>3. Формирование и совершенствование педагогических компетенций, развитие кадрового потенциала школы.</a:t>
            </a:r>
            <a:br>
              <a:rPr lang="ru-RU" altLang="ru-RU" sz="1400" dirty="0"/>
            </a:br>
            <a:r>
              <a:rPr lang="ru-RU" altLang="ru-RU" sz="1400" dirty="0"/>
              <a:t>4. Совершенствование материально-технической базы школы для обеспечения высокого качества непрерывного образовательного процесса.</a:t>
            </a:r>
            <a:br>
              <a:rPr lang="ru-RU" altLang="ru-RU" sz="1400" dirty="0"/>
            </a:br>
            <a:r>
              <a:rPr lang="ru-RU" altLang="ru-RU" sz="1400" dirty="0"/>
              <a:t>5.</a:t>
            </a:r>
            <a:r>
              <a:rPr lang="ru-RU" altLang="ru-RU" sz="1400" b="1" dirty="0"/>
              <a:t> </a:t>
            </a:r>
            <a:r>
              <a:rPr lang="ru-RU" altLang="ru-RU" sz="1400" dirty="0"/>
              <a:t>Реализация программы работы с обучающимися, имеющими низкую учебную мотивацию</a:t>
            </a:r>
            <a:br>
              <a:rPr lang="ru-RU" altLang="ru-RU" sz="1400" dirty="0"/>
            </a:br>
            <a:r>
              <a:rPr lang="ru-RU" altLang="ru-RU" sz="1400" b="1" dirty="0"/>
              <a:t>Миссия нового этапа развития </a:t>
            </a:r>
            <a:r>
              <a:rPr lang="ru-RU" altLang="ru-RU" sz="1400" dirty="0"/>
              <a:t>МБОУ «</a:t>
            </a:r>
            <a:r>
              <a:rPr lang="ru-RU" altLang="ru-RU" sz="1400" dirty="0" err="1"/>
              <a:t>Большекуналейская</a:t>
            </a:r>
            <a:r>
              <a:rPr lang="ru-RU" altLang="ru-RU" sz="1400" dirty="0"/>
              <a:t> СОШ </a:t>
            </a:r>
            <a:r>
              <a:rPr lang="ru-RU" altLang="ru-RU" sz="1400" dirty="0" err="1"/>
              <a:t>им.Гуслякова</a:t>
            </a:r>
            <a:r>
              <a:rPr lang="ru-RU" altLang="ru-RU" sz="1400" dirty="0"/>
              <a:t> Г.И.»</a:t>
            </a:r>
            <a:r>
              <a:rPr lang="ru-RU" altLang="ru-RU" sz="1400" b="1" i="1" dirty="0"/>
              <a:t> </a:t>
            </a:r>
            <a:r>
              <a:rPr lang="ru-RU" altLang="ru-RU" sz="1400" dirty="0"/>
              <a:t>заключается в</a:t>
            </a:r>
            <a:r>
              <a:rPr lang="ru-RU" altLang="ru-RU" sz="1400" b="1" dirty="0"/>
              <a:t>   </a:t>
            </a:r>
            <a:r>
              <a:rPr lang="ru-RU" altLang="ru-RU" sz="1400" dirty="0"/>
              <a:t>создании условий для получения школьниками доступного качественного образования, нацеленного на интеллектуальное, духовно-нравственное, гражданское, социальное, личностное развитие учащихся, их саморазвитие и самосовершенствование, обеспечивающие социальную успешность, развитие творческих, физических способностей, сохранение и укрепление здоровья учащихся посредством внедрения новых образовательных технологий.</a:t>
            </a:r>
            <a:br>
              <a:rPr lang="ru-RU" altLang="ru-RU" sz="1400" dirty="0"/>
            </a:br>
            <a:r>
              <a:rPr lang="ru-RU" altLang="ru-RU" sz="1400" dirty="0"/>
              <a:t>Миссия определяет новый этап развития школы, нацеленный на создание новой образовательной среды, способной удовлетворить потребность субъектов образовательного процесса в доступном качественном образовании, соответствующем современным требованиям и способствующем развитию потенциала субъектов образовательного процесса.</a:t>
            </a:r>
            <a:endParaRPr lang="ru-RU" alt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2" descr="aHR0cDovL3d3dy50dm95cmViZW5vay5ydS9pbWFnZXMvcHJlc2VudGF0aW9uL3NjaG9vbC9tLzAzLmpwZw==.jpg">
            <a:extLst>
              <a:ext uri="{FF2B5EF4-FFF2-40B4-BE49-F238E27FC236}">
                <a16:creationId xmlns:a16="http://schemas.microsoft.com/office/drawing/2014/main" xmlns="" id="{B97E6DFA-211B-4306-A563-88153E642B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38" b="34416"/>
          <a:stretch>
            <a:fillRect/>
          </a:stretch>
        </p:blipFill>
        <p:spPr bwMode="auto">
          <a:xfrm>
            <a:off x="1524000" y="-9525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Заголовок 1">
            <a:extLst>
              <a:ext uri="{FF2B5EF4-FFF2-40B4-BE49-F238E27FC236}">
                <a16:creationId xmlns:a16="http://schemas.microsoft.com/office/drawing/2014/main" xmlns="" id="{7619B9AE-0A25-4D38-BE4D-9C88621753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8314" y="549276"/>
            <a:ext cx="8389937" cy="5903913"/>
          </a:xfrm>
        </p:spPr>
        <p:txBody>
          <a:bodyPr/>
          <a:lstStyle/>
          <a:p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96" name="TextBox 1">
            <a:extLst>
              <a:ext uri="{FF2B5EF4-FFF2-40B4-BE49-F238E27FC236}">
                <a16:creationId xmlns:a16="http://schemas.microsoft.com/office/drawing/2014/main" xmlns="" id="{2FCA4571-8AA7-41FA-902D-A0E55A588A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6300" y="4508501"/>
            <a:ext cx="798195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школе нет детей, состоящих на каких либо видах учёта.</a:t>
            </a:r>
            <a:b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школе нет детей, оставленных на повторное обучение.</a:t>
            </a:r>
            <a:b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школе нет семей СОП.</a:t>
            </a:r>
            <a:b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школе нет детей, пропускающих уроки.</a:t>
            </a:r>
            <a:b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школе нет детей – сирот.</a:t>
            </a:r>
            <a:b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школе нет детей – инвалидов и детей с ОВЗ.</a:t>
            </a:r>
            <a:b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/>
          </a:p>
        </p:txBody>
      </p:sp>
      <p:pic>
        <p:nvPicPr>
          <p:cNvPr id="8197" name="Рисунок 5" descr="C:\Users\ACER\Desktop\фото\титул план 1.jpeg">
            <a:extLst>
              <a:ext uri="{FF2B5EF4-FFF2-40B4-BE49-F238E27FC236}">
                <a16:creationId xmlns:a16="http://schemas.microsoft.com/office/drawing/2014/main" xmlns="" id="{23198508-95E5-4145-8E4D-3219AD2F6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025" y="65089"/>
            <a:ext cx="9251950" cy="672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2" descr="aHR0cDovL3d3dy50dm95cmViZW5vay5ydS9pbWFnZXMvcHJlc2VudGF0aW9uL3NjaG9vbC9tLzAzLmpwZw==.jpg">
            <a:extLst>
              <a:ext uri="{FF2B5EF4-FFF2-40B4-BE49-F238E27FC236}">
                <a16:creationId xmlns:a16="http://schemas.microsoft.com/office/drawing/2014/main" xmlns="" id="{E43A2887-2699-438D-81CD-AF0162616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38" b="34416"/>
          <a:stretch>
            <a:fillRect/>
          </a:stretch>
        </p:blipFill>
        <p:spPr bwMode="auto">
          <a:xfrm>
            <a:off x="1524000" y="-9525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Заголовок 1">
            <a:extLst>
              <a:ext uri="{FF2B5EF4-FFF2-40B4-BE49-F238E27FC236}">
                <a16:creationId xmlns:a16="http://schemas.microsoft.com/office/drawing/2014/main" xmlns="" id="{40550407-B7CA-4066-9A7E-D064287F9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8314" y="692150"/>
            <a:ext cx="8461375" cy="5761038"/>
          </a:xfrm>
        </p:spPr>
        <p:txBody>
          <a:bodyPr/>
          <a:lstStyle/>
          <a:p>
            <a:pPr algn="l"/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/>
              <a:t/>
            </a:r>
            <a:br>
              <a:rPr lang="ru-RU" altLang="ru-RU" sz="3200" b="1"/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20" name="Рисунок 5" descr="C:\Users\ACER\Desktop\фото\титул матер..jpeg">
            <a:extLst>
              <a:ext uri="{FF2B5EF4-FFF2-40B4-BE49-F238E27FC236}">
                <a16:creationId xmlns:a16="http://schemas.microsoft.com/office/drawing/2014/main" xmlns="" id="{4C0DAF52-F4D9-43DF-A4FD-C5F350681D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025" y="65089"/>
            <a:ext cx="9251950" cy="672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2" descr="aHR0cDovL3d3dy50dm95cmViZW5vay5ydS9pbWFnZXMvcHJlc2VudGF0aW9uL3NjaG9vbC9tLzAzLmpwZw==.jpg">
            <a:extLst>
              <a:ext uri="{FF2B5EF4-FFF2-40B4-BE49-F238E27FC236}">
                <a16:creationId xmlns:a16="http://schemas.microsoft.com/office/drawing/2014/main" xmlns="" id="{012EC8E1-DC13-4497-89AE-D6AAA5209E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38" b="34416"/>
          <a:stretch>
            <a:fillRect/>
          </a:stretch>
        </p:blipFill>
        <p:spPr bwMode="auto">
          <a:xfrm>
            <a:off x="1524000" y="-9525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Заголовок 1">
            <a:extLst>
              <a:ext uri="{FF2B5EF4-FFF2-40B4-BE49-F238E27FC236}">
                <a16:creationId xmlns:a16="http://schemas.microsoft.com/office/drawing/2014/main" xmlns="" id="{3D26F497-FD49-4983-A78A-897EABD21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8314" y="549276"/>
            <a:ext cx="8461375" cy="5903913"/>
          </a:xfrm>
        </p:spPr>
        <p:txBody>
          <a:bodyPr/>
          <a:lstStyle/>
          <a:p>
            <a:pPr algn="l"/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/>
              <a:t/>
            </a:r>
            <a:br>
              <a:rPr lang="ru-RU" altLang="ru-RU" sz="3200" b="1"/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4" name="Рисунок 5" descr="C:\Users\ACER\Desktop\фото\титул мотивация.jpeg">
            <a:extLst>
              <a:ext uri="{FF2B5EF4-FFF2-40B4-BE49-F238E27FC236}">
                <a16:creationId xmlns:a16="http://schemas.microsoft.com/office/drawing/2014/main" xmlns="" id="{F5BBDCB6-26C2-4856-A1FC-4944779138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025" y="65089"/>
            <a:ext cx="9251950" cy="672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92A9B0-077F-4BB1-9540-95DE043369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141BDFD0-7DF7-457A-B744-3CB6B0C09D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2EEB62F-04D6-4880-9B3D-A2309D2BA0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7453" y="577275"/>
            <a:ext cx="6024163" cy="51435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9B4C781-A93F-494E-9148-07BE844B14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27678" y="549285"/>
            <a:ext cx="608014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491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5D46E78-FF14-4331-856D-54E8429160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4A4D396A-E20D-46F7-9A23-2D939CC508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BAE81D6D-0BDE-4902-AB71-D281838179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27791" y="-452761"/>
            <a:ext cx="6374167" cy="7439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691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8F3B57C-E27D-4ED9-B13A-19D368E9D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71E4DD30-9297-46CA-9E3F-A622F79DAA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583" y="1207363"/>
            <a:ext cx="7164279" cy="4969600"/>
          </a:xfrm>
        </p:spPr>
      </p:pic>
    </p:spTree>
    <p:extLst>
      <p:ext uri="{BB962C8B-B14F-4D97-AF65-F5344CB8AC3E}">
        <p14:creationId xmlns:p14="http://schemas.microsoft.com/office/powerpoint/2010/main" val="12576082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5CBE8B4-34AF-4AC9-841B-9C9429BE7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97583635-EB1D-4032-96F9-1F6D4735CE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14760" y="1038245"/>
            <a:ext cx="4992425" cy="3264693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D5B37E9-8737-47E0-8779-A6CDC1B194A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100" y="174379"/>
            <a:ext cx="4731799" cy="507232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F72D98A-3CEE-48C8-AEDD-C5D1D076E44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772383" y="1128744"/>
            <a:ext cx="5072325" cy="3163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5193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0449A7F8-E75C-4D79-88A8-3C8CF84C97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689283"/>
            <a:ext cx="7735712" cy="4351338"/>
          </a:xfrm>
        </p:spPr>
      </p:pic>
      <p:sp>
        <p:nvSpPr>
          <p:cNvPr id="4" name="AutoShape 2" descr="https://mail.yandex.ru/message_part/IMG-c3b5a3d414331adf3918486f77635102-V.jpg?_uid=115447800&amp;name=IMG-c3b5a3d414331adf3918486f77635102-V.jpg&amp;hid=1.2&amp;ids=175640385467449614&amp;no_disposition=y&amp;exif_rotate=y">
            <a:extLst>
              <a:ext uri="{FF2B5EF4-FFF2-40B4-BE49-F238E27FC236}">
                <a16:creationId xmlns:a16="http://schemas.microsoft.com/office/drawing/2014/main" xmlns="" id="{112EA570-70FC-4C12-948D-FDB53C84224A}"/>
              </a:ext>
            </a:extLst>
          </p:cNvPr>
          <p:cNvSpPr>
            <a:spLocks noGrp="1" noChangeAspect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21902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6FFBB02-B395-4304-B301-4C24A41EC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xmlns="" id="{B8F6DF9E-B408-4102-9C5C-68F003C531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34" y="138867"/>
            <a:ext cx="5801784" cy="4450888"/>
          </a:xfr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781D7569-0A4A-4D0E-9B94-05311D3339D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784" y="-33291"/>
            <a:ext cx="49865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6078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420639E-BE30-4804-BC1C-507C3A449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xmlns="" id="{9462663D-65E8-4099-97B5-7422DDE1A19C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3724396"/>
              </p:ext>
            </p:extLst>
          </p:nvPr>
        </p:nvGraphicFramePr>
        <p:xfrm>
          <a:off x="241577" y="67847"/>
          <a:ext cx="4099604" cy="52232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4" name="Acrobat Document" r:id="rId3" imgW="4533723" imgH="6408001" progId="AcroExch.Document.DC">
                  <p:embed/>
                </p:oleObj>
              </mc:Choice>
              <mc:Fallback>
                <p:oleObj name="Acrobat Document" r:id="rId3" imgW="4533723" imgH="6408001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577" y="67847"/>
                        <a:ext cx="4099604" cy="52232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AA221020-895A-49B5-B69E-DCC89CD71E0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67915" y="749640"/>
            <a:ext cx="591253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5791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27F2FCF-DC91-466D-ACF9-7EDDBA8FB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https://sun9-48.userapi.com/impg/izV8MDCP6lT-BhxBI8jMRaQzISe4cbP4c_DNoQ/oXakBfsYqlI.jpg?size=1680x1680&amp;quality=96&amp;sign=46a074451e41ec7dcbcd5117e37b5111&amp;type=album">
            <a:extLst>
              <a:ext uri="{FF2B5EF4-FFF2-40B4-BE49-F238E27FC236}">
                <a16:creationId xmlns:a16="http://schemas.microsoft.com/office/drawing/2014/main" xmlns="" id="{AC4CB3D1-9FF2-4849-B7C1-7E5E9845C46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88" y="365125"/>
            <a:ext cx="435133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sun9-7.userapi.com/impg/SR5ul14kmVJfzaNmbGkJnAXQAGlsRGGhBg7ASA/NHznSoAszGg.jpg?size=1571x2160&amp;quality=96&amp;sign=caa6a268a72b97d88f03468441e9d406&amp;type=album">
            <a:extLst>
              <a:ext uri="{FF2B5EF4-FFF2-40B4-BE49-F238E27FC236}">
                <a16:creationId xmlns:a16="http://schemas.microsoft.com/office/drawing/2014/main" xmlns="" id="{569496DC-B9B5-4C3E-8419-35E9A9B29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779" y="0"/>
            <a:ext cx="49879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86205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91544" y="332657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1500" b="1" dirty="0">
                <a:solidFill>
                  <a:schemeClr val="bg1"/>
                </a:solidFill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41162251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88</Words>
  <Application>Microsoft Office PowerPoint</Application>
  <PresentationFormat>Широкоэкранный</PresentationFormat>
  <Paragraphs>26</Paragraphs>
  <Slides>16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Arial</vt:lpstr>
      <vt:lpstr>Bookman Old Style</vt:lpstr>
      <vt:lpstr>Calibri</vt:lpstr>
      <vt:lpstr>Calibri Light</vt:lpstr>
      <vt:lpstr>Times New Roman</vt:lpstr>
      <vt:lpstr>Тема Office</vt:lpstr>
      <vt:lpstr>1_Тема Office</vt:lpstr>
      <vt:lpstr>Acrobat Document</vt:lpstr>
      <vt:lpstr>   МБОУ «БОЛЬШЕКУНАЛЕЙСКАЯ СОШ ИМ.ГУСЛЯКОВА  Г.И.»  «РАБОТА ШКОЛЫ В РАМКАХ ПРОЕКТА «500+»» </vt:lpstr>
      <vt:lpstr>Презентация PowerPoint</vt:lpstr>
      <vt:lpstr>   </vt:lpstr>
      <vt:lpstr>  Концепция среднесрочной программы развития школы  Цель Программы:  Повышение качества образования в Школе путем реализации комплекса мероприятий, направленных на создание образовательной среды, способствующей формированию личной успешности каждого обучающегося. Для достижения указанной цели должны быть решены следующие задачи: 1. Эффективное использование кадровых, материально-технических ресурсов образования для обеспечения высокого его качества, удовлетворения образовательных  потребностей  обучающихся, запросов семьи и общества. Обеспечение доступности и  качества образования. 2 Создание условий для самоопределения, выявления и реализации  индивидуальных возможностей каждого ребенка, поиск и поддержка одаренных и талантливых детей. 3. Формирование и совершенствование педагогических компетенций, развитие кадрового потенциала школы. 4. Совершенствование материально-технической базы школы для обеспечения высокого качества непрерывного образовательного процесса. 5. Реализация программы работы с обучающимися, имеющими низкую учебную мотивацию Миссия нового этапа развития МБОУ «Большекуналейская СОШ им.Гуслякова Г.И.» заключается в   создании условий для получения школьниками доступного качественного образования, нацеленного на интеллектуальное, духовно-нравственное, гражданское, социальное, личностное развитие учащихся, их саморазвитие и самосовершенствование, обеспечивающие социальную успешность, развитие творческих, физических способностей, сохранение и укрепление здоровья учащихся посредством внедрения новых образовательных технологий. Миссия определяет новый этап развития школы, нацеленный на создание новой образовательной среды, способной удовлетворить потребность субъектов образовательного процесса в доступном качественном образовании, соответствующем современным требованиям и способствующем развитию потенциала субъектов образовательного процесса.</vt:lpstr>
      <vt:lpstr>        </vt:lpstr>
      <vt:lpstr>       </vt:lpstr>
      <vt:lpstr>    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МБОУ «БОЛЬШЕКУНАЛЕЙСКАЯ СОШ ИМ.ГУСЛЯКОВА  Г.И.»  «РАБОТА ШКОЛЫ В РАМКАХ ПРОЕКТА «500+»»</dc:title>
  <dc:creator>User</dc:creator>
  <cp:lastModifiedBy>Управление образования Тарбагатайское</cp:lastModifiedBy>
  <cp:revision>6</cp:revision>
  <dcterms:created xsi:type="dcterms:W3CDTF">2021-04-11T15:28:55Z</dcterms:created>
  <dcterms:modified xsi:type="dcterms:W3CDTF">2021-04-14T00:27:32Z</dcterms:modified>
</cp:coreProperties>
</file>