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91" r:id="rId4"/>
    <p:sldId id="271" r:id="rId5"/>
    <p:sldId id="272" r:id="rId6"/>
    <p:sldId id="273" r:id="rId7"/>
    <p:sldId id="275" r:id="rId8"/>
    <p:sldId id="278" r:id="rId9"/>
    <p:sldId id="287" r:id="rId10"/>
    <p:sldId id="279" r:id="rId11"/>
    <p:sldId id="281" r:id="rId12"/>
    <p:sldId id="282" r:id="rId13"/>
    <p:sldId id="283" r:id="rId14"/>
    <p:sldId id="293" r:id="rId15"/>
    <p:sldId id="294" r:id="rId16"/>
    <p:sldId id="28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90767C0-FDD8-4D0B-B53E-BE83A6761C91}" type="datetimeFigureOut">
              <a:rPr lang="ru-RU" smtClean="0"/>
              <a:t>04.03.2021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EE8BF1E-EE22-4B06-A3B9-A2482A9ED76F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url?q=http://bookap.info/#psihologiya&amp;sa=D&amp;ust=1500132106169000&amp;usg=AFQjCNF2Sm9z-jn_FkCh_VzCYcKoXNAQ7A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295232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Специфика обучения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английскому языку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 учетом современных требований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Михалева Е. Ф. </a:t>
            </a:r>
          </a:p>
          <a:p>
            <a:r>
              <a:rPr lang="ru-RU" dirty="0" smtClean="0"/>
              <a:t>РМО учителей английского языка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4533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do.idopobr.ru/pluginfile.php/20955/course/overviewfiles/%D0%B8%D0%BD%20%D1%8F%D0%B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927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92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800" b="1" dirty="0">
                <a:solidFill>
                  <a:srgbClr val="000000"/>
                </a:solidFill>
                <a:latin typeface="Times New Roman"/>
              </a:rPr>
              <a:t>Имеются ли характерные </a:t>
            </a:r>
            <a:r>
              <a:rPr lang="ru-RU" sz="4800" b="1" dirty="0" smtClean="0">
                <a:solidFill>
                  <a:srgbClr val="000000"/>
                </a:solidFill>
                <a:latin typeface="Times New Roman"/>
              </a:rPr>
              <a:t> особенности школьников  </a:t>
            </a:r>
            <a:r>
              <a:rPr lang="ru-RU" sz="4800" b="1" dirty="0">
                <a:solidFill>
                  <a:srgbClr val="000000"/>
                </a:solidFill>
                <a:latin typeface="Times New Roman"/>
              </a:rPr>
              <a:t>в развитии их интеллектуальных </a:t>
            </a:r>
            <a:r>
              <a:rPr lang="ru-RU" sz="4800" b="1" dirty="0" smtClean="0">
                <a:solidFill>
                  <a:srgbClr val="000000"/>
                </a:solidFill>
                <a:latin typeface="Times New Roman"/>
              </a:rPr>
              <a:t>способностей? </a:t>
            </a:r>
          </a:p>
          <a:p>
            <a:r>
              <a:rPr lang="ru-RU" sz="4800" b="1" dirty="0" smtClean="0">
                <a:solidFill>
                  <a:srgbClr val="000000"/>
                </a:solidFill>
                <a:latin typeface="Times New Roman"/>
              </a:rPr>
              <a:t> Каковы </a:t>
            </a:r>
            <a:r>
              <a:rPr lang="ru-RU" sz="4800" b="1" dirty="0">
                <a:solidFill>
                  <a:srgbClr val="000000"/>
                </a:solidFill>
                <a:latin typeface="Times New Roman"/>
              </a:rPr>
              <a:t>эти особенности? </a:t>
            </a:r>
            <a:endParaRPr lang="ru-RU" sz="4800" b="1" dirty="0" smtClean="0">
              <a:solidFill>
                <a:srgbClr val="000000"/>
              </a:solidFill>
              <a:latin typeface="Times New Roman"/>
            </a:endParaRPr>
          </a:p>
          <a:p>
            <a:pPr marL="109728" indent="0">
              <a:buNone/>
            </a:pPr>
            <a:endParaRPr lang="ru-RU" sz="48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Актуальный вопрос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43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Для успешного обучения учитель </a:t>
            </a:r>
            <a:r>
              <a:rPr lang="ru-RU" sz="28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должен представлять себе основные характеристики </a:t>
            </a:r>
            <a:r>
              <a:rPr lang="ru-RU" sz="28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обучаемого, </a:t>
            </a:r>
          </a:p>
          <a:p>
            <a:r>
              <a:rPr lang="ru-RU" sz="28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способности </a:t>
            </a:r>
            <a:r>
              <a:rPr lang="ru-RU" sz="28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воспринимать материал, запоминать, перерабатывать, использовать </a:t>
            </a:r>
            <a:r>
              <a:rPr lang="ru-RU" sz="28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8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при решении различных задач</a:t>
            </a:r>
            <a:r>
              <a:rPr lang="ru-RU" sz="28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,</a:t>
            </a:r>
          </a:p>
          <a:p>
            <a:r>
              <a:rPr lang="ru-RU" sz="28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8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учитывать психологические особенности возраста учеников (темы бесед, интересы и увлечения</a:t>
            </a:r>
            <a:endParaRPr lang="ru-RU" b="1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Психологические особенности современного школьника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0579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обширная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информированность по любым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вопросам, имеют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доступ к огромному объему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информации,</a:t>
            </a: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легко ориентируются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в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изменяющемся информационном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пространстве, </a:t>
            </a: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с самого рождения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дети л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егко используют новые технологии,</a:t>
            </a: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огромным нетерпением относятся к технической некомпетентности других.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Особенность современного школьника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566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стремление </a:t>
            </a:r>
            <a:r>
              <a:rPr lang="ru-RU" sz="3600" b="1" dirty="0">
                <a:solidFill>
                  <a:srgbClr val="000000"/>
                </a:solidFill>
                <a:latin typeface="Times New Roman"/>
              </a:rPr>
              <a:t>к реальной </a:t>
            </a:r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самостоятельности</a:t>
            </a:r>
          </a:p>
          <a:p>
            <a:pPr marL="109728" indent="0">
              <a:buNone/>
            </a:pPr>
            <a:r>
              <a:rPr lang="ru-RU" sz="3600" b="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и  независимости, </a:t>
            </a:r>
          </a:p>
          <a:p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 к свободе действий и поступков,</a:t>
            </a:r>
          </a:p>
          <a:p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3600" b="1" dirty="0">
                <a:solidFill>
                  <a:srgbClr val="000000"/>
                </a:solidFill>
                <a:latin typeface="Times New Roman"/>
              </a:rPr>
              <a:t>к самопознанию</a:t>
            </a:r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,</a:t>
            </a:r>
          </a:p>
          <a:p>
            <a:r>
              <a:rPr lang="ru-RU" sz="3600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3600" b="1" dirty="0">
                <a:solidFill>
                  <a:srgbClr val="000000"/>
                </a:solidFill>
                <a:latin typeface="Times New Roman"/>
              </a:rPr>
              <a:t>желание занять хорошее положение в школьном коллективе</a:t>
            </a:r>
            <a:endParaRPr lang="ru-RU" sz="36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Характерные черты</a:t>
            </a:r>
            <a:br>
              <a:rPr lang="ru-RU" dirty="0" smtClean="0"/>
            </a:br>
            <a:r>
              <a:rPr lang="ru-RU" dirty="0" smtClean="0"/>
              <a:t>современного школьника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111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«С</a:t>
            </a:r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 </a:t>
            </a:r>
            <a:r>
              <a:rPr lang="ru-RU" sz="2800" b="1" dirty="0">
                <a:solidFill>
                  <a:srgbClr val="000000"/>
                </a:solidFill>
                <a:latin typeface="Times New Roman"/>
                <a:hlinkClick r:id="rId2"/>
              </a:rPr>
              <a:t>психологическим</a:t>
            </a:r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 развитием детей тесно связано понятие 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возраста.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Во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времени происходит индивидуальное развитие человека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«Ананьев Б. Г.»</a:t>
            </a:r>
          </a:p>
          <a:p>
            <a:pPr marL="109728" indent="0">
              <a:buNone/>
            </a:pP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b="1" dirty="0">
                <a:solidFill>
                  <a:srgbClr val="000000"/>
                </a:solidFill>
                <a:latin typeface="Times New Roman"/>
              </a:rPr>
              <a:t>"Изменение места, занимаемого ребенком в системе общественных отношений - есть то, что надо отметить, пытаясь ответить на вопрос о движущих силах развития его психики". </a:t>
            </a:r>
            <a:endParaRPr lang="ru-RU" b="1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А.Н.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Леонтьев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Возрастные особенности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813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0" algn="just">
              <a:buNone/>
            </a:pPr>
            <a:endParaRPr lang="ru-RU" sz="1600" dirty="0">
              <a:solidFill>
                <a:srgbClr val="000000"/>
              </a:solidFill>
              <a:latin typeface="Times New Roman"/>
            </a:endParaRPr>
          </a:p>
          <a:p>
            <a:pPr indent="450850"/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особенностями </a:t>
            </a:r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вхождения ребенка в группы разного уровня развития и в учебно-воспитательные 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учреждения;</a:t>
            </a:r>
            <a:endParaRPr lang="ru-RU" sz="1600" b="1" dirty="0">
              <a:solidFill>
                <a:srgbClr val="000000"/>
              </a:solidFill>
              <a:latin typeface="Times New Roman"/>
            </a:endParaRPr>
          </a:p>
          <a:p>
            <a:pPr indent="450850"/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изменения  семейного  воспитания;</a:t>
            </a:r>
            <a:endParaRPr lang="ru-RU" sz="1600" b="1" dirty="0">
              <a:solidFill>
                <a:srgbClr val="000000"/>
              </a:solidFill>
              <a:latin typeface="Times New Roman"/>
            </a:endParaRPr>
          </a:p>
          <a:p>
            <a:pPr indent="450850"/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формированием новых видов и типов деятельности, </a:t>
            </a:r>
          </a:p>
          <a:p>
            <a:pPr indent="450850"/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освоение ребенком общественного опыта, системы 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знаний, норм и правил человеческой деятельности;</a:t>
            </a:r>
            <a:endParaRPr lang="ru-RU" sz="1600" b="1" dirty="0">
              <a:solidFill>
                <a:srgbClr val="000000"/>
              </a:solidFill>
              <a:latin typeface="Times New Roman"/>
            </a:endParaRPr>
          </a:p>
          <a:p>
            <a:pPr indent="450850"/>
            <a:r>
              <a:rPr lang="ru-RU" sz="2800" b="1" dirty="0" smtClean="0">
                <a:solidFill>
                  <a:srgbClr val="000000"/>
                </a:solidFill>
                <a:latin typeface="Times New Roman"/>
              </a:rPr>
              <a:t>особенностями </a:t>
            </a:r>
            <a:r>
              <a:rPr lang="ru-RU" sz="2800" b="1" dirty="0">
                <a:solidFill>
                  <a:srgbClr val="000000"/>
                </a:solidFill>
                <a:latin typeface="Times New Roman"/>
              </a:rPr>
              <a:t>физиологического развития</a:t>
            </a:r>
            <a:endParaRPr lang="ru-RU" sz="1600" b="1" dirty="0">
              <a:solidFill>
                <a:srgbClr val="000000"/>
              </a:solidFill>
              <a:latin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Специфические характеристики возраста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7206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850"/>
            <a:r>
              <a:rPr lang="ru-RU" sz="4000" dirty="0">
                <a:solidFill>
                  <a:srgbClr val="000000"/>
                </a:solidFill>
                <a:latin typeface="Times New Roman"/>
              </a:rPr>
              <a:t> </a:t>
            </a:r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игра 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- дошкольники;</a:t>
            </a:r>
          </a:p>
          <a:p>
            <a:pPr indent="450850"/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 обучение 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- младшие школьники;</a:t>
            </a:r>
          </a:p>
          <a:p>
            <a:pPr indent="450850"/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общение интимно-личное - подростки;</a:t>
            </a:r>
          </a:p>
          <a:p>
            <a:pPr indent="450850"/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деятельность учебно-профессиональная - юноши.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46856" y="332656"/>
            <a:ext cx="8686800" cy="11430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000000"/>
                </a:solidFill>
                <a:effectLst/>
                <a:latin typeface="Times New Roman"/>
                <a:ea typeface="+mn-ea"/>
                <a:cs typeface="+mn-cs"/>
              </a:rPr>
              <a:t>смена </a:t>
            </a:r>
            <a:r>
              <a:rPr lang="ru-RU" sz="4800" dirty="0">
                <a:solidFill>
                  <a:srgbClr val="000000"/>
                </a:solidFill>
                <a:effectLst/>
                <a:latin typeface="Times New Roman"/>
                <a:ea typeface="+mn-ea"/>
                <a:cs typeface="+mn-cs"/>
              </a:rPr>
              <a:t>ведущей деятельности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2589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2800" dirty="0" smtClean="0">
              <a:solidFill>
                <a:srgbClr val="333333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ru-RU" sz="44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М </a:t>
            </a:r>
            <a:r>
              <a:rPr lang="ru-RU" sz="4400" b="1" dirty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+ 4П + </a:t>
            </a:r>
            <a:r>
              <a:rPr lang="ru-RU" sz="4400" b="1" dirty="0" smtClean="0">
                <a:solidFill>
                  <a:srgbClr val="333333"/>
                </a:solidFill>
                <a:latin typeface="Calibri"/>
                <a:ea typeface="Calibri"/>
                <a:cs typeface="Times New Roman"/>
              </a:rPr>
              <a:t>С </a:t>
            </a:r>
          </a:p>
          <a:p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М- мотивация, </a:t>
            </a:r>
            <a:endParaRPr lang="ru-RU" sz="2800" b="1" dirty="0" smtClean="0">
              <a:solidFill>
                <a:srgbClr val="333333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1П 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прием(поиск) информации</a:t>
            </a:r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</a:p>
          <a:p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2П- понять информацию</a:t>
            </a:r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</a:p>
          <a:p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3П- помнить, </a:t>
            </a:r>
            <a:endParaRPr lang="ru-RU" sz="2800" b="1" dirty="0" smtClean="0">
              <a:solidFill>
                <a:srgbClr val="333333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4П- 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применять информацию</a:t>
            </a:r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</a:p>
          <a:p>
            <a:r>
              <a:rPr lang="ru-RU" sz="2800" b="1" dirty="0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С- систематичность знаний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Психологическая форма успешного обучения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519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675"/>
              </a:spcAft>
            </a:pPr>
            <a:r>
              <a:rPr lang="ru-RU" sz="2800" b="1" dirty="0">
                <a:solidFill>
                  <a:srgbClr val="333333"/>
                </a:solidFill>
                <a:latin typeface="Times New Roman"/>
                <a:ea typeface="Times New Roman"/>
              </a:rPr>
              <a:t>Школьные методики обучения детей тренируют главным образом левое полушарие, игнорируя половину их умственных возможностей</a:t>
            </a:r>
            <a:r>
              <a:rPr lang="ru-RU" sz="28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.</a:t>
            </a:r>
          </a:p>
          <a:p>
            <a:pPr>
              <a:spcAft>
                <a:spcPts val="675"/>
              </a:spcAft>
            </a:pPr>
            <a:r>
              <a:rPr lang="ru-RU" sz="28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Однако правое </a:t>
            </a:r>
            <a:r>
              <a:rPr lang="ru-RU" sz="2800" b="1" dirty="0">
                <a:solidFill>
                  <a:srgbClr val="333333"/>
                </a:solidFill>
                <a:latin typeface="Times New Roman"/>
                <a:ea typeface="Times New Roman"/>
              </a:rPr>
              <a:t>полушарие связано с развитием творческого мышления и интуиции</a:t>
            </a:r>
            <a:r>
              <a:rPr lang="ru-RU" sz="28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.</a:t>
            </a:r>
          </a:p>
          <a:p>
            <a:pPr>
              <a:spcAft>
                <a:spcPts val="675"/>
              </a:spcAft>
            </a:pPr>
            <a:r>
              <a:rPr lang="ru-RU" sz="2800" b="1" dirty="0">
                <a:solidFill>
                  <a:srgbClr val="333333"/>
                </a:solidFill>
                <a:latin typeface="Times New Roman"/>
                <a:ea typeface="Times New Roman"/>
              </a:rPr>
              <a:t>"Надо предостеречь школу от левополушарного обучения. Это воспитывает людей, не способных к реальным действиям в реальной ситуации" (профессор </a:t>
            </a:r>
            <a:r>
              <a:rPr lang="ru-RU" sz="2800" b="1" dirty="0" err="1">
                <a:solidFill>
                  <a:srgbClr val="333333"/>
                </a:solidFill>
                <a:latin typeface="Times New Roman"/>
                <a:ea typeface="Times New Roman"/>
              </a:rPr>
              <a:t>Р.Трауготт</a:t>
            </a:r>
            <a:r>
              <a:rPr lang="ru-RU" sz="2000" dirty="0">
                <a:solidFill>
                  <a:srgbClr val="333333"/>
                </a:solidFill>
                <a:latin typeface="Times New Roman"/>
                <a:ea typeface="Times New Roman"/>
              </a:rPr>
              <a:t>).</a:t>
            </a:r>
            <a:endParaRPr lang="ru-RU" sz="1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Теория и практика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567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latin typeface="Times New Roman"/>
                <a:ea typeface="Times New Roman"/>
              </a:rPr>
              <a:t>девочки более успешны на всех ступенях </a:t>
            </a:r>
            <a:r>
              <a:rPr lang="ru-RU" sz="3200" b="1" dirty="0" smtClean="0">
                <a:latin typeface="Times New Roman"/>
                <a:ea typeface="Times New Roman"/>
              </a:rPr>
              <a:t>обучения,</a:t>
            </a:r>
          </a:p>
          <a:p>
            <a:r>
              <a:rPr lang="ru-RU" sz="3200" b="1" dirty="0">
                <a:latin typeface="Times New Roman"/>
                <a:ea typeface="Times New Roman"/>
              </a:rPr>
              <a:t>закономерным более позднее формирование речи у мальчиков по физиологическим </a:t>
            </a:r>
            <a:r>
              <a:rPr lang="ru-RU" sz="3200" b="1" dirty="0" smtClean="0">
                <a:latin typeface="Times New Roman"/>
                <a:ea typeface="Times New Roman"/>
              </a:rPr>
              <a:t>причинам,</a:t>
            </a:r>
          </a:p>
          <a:p>
            <a:r>
              <a:rPr lang="ru-RU" sz="3200" b="1" dirty="0" smtClean="0">
                <a:latin typeface="Times New Roman"/>
                <a:ea typeface="Times New Roman"/>
              </a:rPr>
              <a:t>  </a:t>
            </a:r>
            <a:r>
              <a:rPr lang="ru-RU" sz="3200" b="1" dirty="0">
                <a:latin typeface="Times New Roman"/>
                <a:ea typeface="Times New Roman"/>
              </a:rPr>
              <a:t>у мальчиков есть "замена" речи </a:t>
            </a:r>
            <a:r>
              <a:rPr lang="ru-RU" sz="3200" b="1" dirty="0" smtClean="0">
                <a:latin typeface="Times New Roman"/>
                <a:ea typeface="Times New Roman"/>
              </a:rPr>
              <a:t>делом,</a:t>
            </a:r>
          </a:p>
          <a:p>
            <a:r>
              <a:rPr lang="ru-RU" sz="3200" b="1" dirty="0" smtClean="0">
                <a:latin typeface="Times New Roman"/>
                <a:ea typeface="Times New Roman"/>
              </a:rPr>
              <a:t>анализ </a:t>
            </a:r>
            <a:r>
              <a:rPr lang="ru-RU" sz="3200" b="1" dirty="0">
                <a:latin typeface="Times New Roman"/>
                <a:ea typeface="Times New Roman"/>
              </a:rPr>
              <a:t>результатов ЕГЭ </a:t>
            </a:r>
            <a:r>
              <a:rPr lang="ru-RU" sz="3200" b="1" dirty="0" smtClean="0">
                <a:latin typeface="Times New Roman"/>
                <a:ea typeface="Times New Roman"/>
              </a:rPr>
              <a:t> </a:t>
            </a:r>
            <a:r>
              <a:rPr lang="ru-RU" sz="3200" b="1" dirty="0">
                <a:latin typeface="Times New Roman"/>
                <a:ea typeface="Times New Roman"/>
              </a:rPr>
              <a:t>свидетельствует в среднем о более высоких баллах у </a:t>
            </a:r>
            <a:r>
              <a:rPr lang="ru-RU" sz="3200" b="1" dirty="0" smtClean="0">
                <a:latin typeface="Times New Roman"/>
                <a:ea typeface="Times New Roman"/>
              </a:rPr>
              <a:t>девочек</a:t>
            </a:r>
          </a:p>
          <a:p>
            <a:endParaRPr lang="ru-RU" sz="32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Образование </a:t>
            </a:r>
            <a:br>
              <a:rPr lang="ru-RU" dirty="0" smtClean="0"/>
            </a:br>
            <a:r>
              <a:rPr lang="ru-RU" dirty="0" smtClean="0"/>
              <a:t>мальчиков и девочек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541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75"/>
              </a:spcAft>
            </a:pPr>
            <a:r>
              <a:rPr lang="ru-RU" sz="54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"</a:t>
            </a:r>
            <a:r>
              <a:rPr lang="ru-RU" sz="5400" b="1" dirty="0">
                <a:solidFill>
                  <a:srgbClr val="333333"/>
                </a:solidFill>
                <a:latin typeface="Times New Roman"/>
                <a:ea typeface="Times New Roman"/>
              </a:rPr>
              <a:t>Чтобы быть хорошим преподавателем, нужно любить то, что преподаешь, и тех, кому </a:t>
            </a:r>
            <a:r>
              <a:rPr lang="ru-RU" sz="54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преподаешь.»</a:t>
            </a:r>
            <a:endParaRPr lang="ru-RU" sz="54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ru-RU" sz="2800" b="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+mn-cs"/>
              </a:rPr>
              <a:t>В. </a:t>
            </a:r>
            <a:r>
              <a:rPr lang="ru-RU" sz="2800" b="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+mn-cs"/>
              </a:rPr>
              <a:t>Ключевский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083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675"/>
              </a:spcAft>
            </a:pPr>
            <a:r>
              <a:rPr lang="ru-RU" sz="2900" b="1" dirty="0">
                <a:solidFill>
                  <a:srgbClr val="333333"/>
                </a:solidFill>
                <a:latin typeface="Times New Roman"/>
                <a:ea typeface="Times New Roman"/>
              </a:rPr>
              <a:t>давать учебную информацию с достаточно высокой точностью, </a:t>
            </a:r>
            <a:endParaRPr lang="ru-RU" sz="2900" b="1" dirty="0">
              <a:latin typeface="Times New Roman"/>
              <a:ea typeface="Times New Roman"/>
            </a:endParaRPr>
          </a:p>
          <a:p>
            <a:pPr>
              <a:spcAft>
                <a:spcPts val="675"/>
              </a:spcAft>
            </a:pP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 </a:t>
            </a:r>
            <a:r>
              <a:rPr lang="ru-RU" sz="2900" b="1" dirty="0">
                <a:solidFill>
                  <a:srgbClr val="333333"/>
                </a:solidFill>
                <a:latin typeface="Times New Roman"/>
                <a:ea typeface="Times New Roman"/>
              </a:rPr>
              <a:t>использовать возможности устной речи, как средства управления вниманием и восприятием: громкость, тембр и темп речи, интонации, паузы являются сильным ориентирами для учащихся в содержательной стороне сообщения;</a:t>
            </a:r>
            <a:endParaRPr lang="ru-RU" sz="2900" b="1" dirty="0">
              <a:latin typeface="Times New Roman"/>
              <a:ea typeface="Times New Roman"/>
            </a:endParaRPr>
          </a:p>
          <a:p>
            <a:pPr>
              <a:spcAft>
                <a:spcPts val="675"/>
              </a:spcAft>
            </a:pP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 </a:t>
            </a:r>
            <a:r>
              <a:rPr lang="ru-RU" sz="2900" b="1" dirty="0">
                <a:solidFill>
                  <a:srgbClr val="333333"/>
                </a:solidFill>
                <a:latin typeface="Times New Roman"/>
                <a:ea typeface="Times New Roman"/>
              </a:rPr>
              <a:t>использовать приемы поддержания и возвращения внимания;</a:t>
            </a:r>
            <a:endParaRPr lang="ru-RU" sz="2900" b="1" dirty="0">
              <a:latin typeface="Times New Roman"/>
              <a:ea typeface="Times New Roman"/>
            </a:endParaRPr>
          </a:p>
          <a:p>
            <a:pPr>
              <a:spcAft>
                <a:spcPts val="675"/>
              </a:spcAft>
            </a:pP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 </a:t>
            </a:r>
            <a:r>
              <a:rPr lang="ru-RU" sz="2900" b="1" dirty="0">
                <a:solidFill>
                  <a:srgbClr val="333333"/>
                </a:solidFill>
                <a:latin typeface="Times New Roman"/>
                <a:ea typeface="Times New Roman"/>
              </a:rPr>
              <a:t>учитывать эмоциональный </a:t>
            </a: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фактор;</a:t>
            </a:r>
            <a:endParaRPr lang="ru-RU" sz="2900" b="1" dirty="0">
              <a:latin typeface="Times New Roman"/>
              <a:ea typeface="Times New Roman"/>
            </a:endParaRPr>
          </a:p>
          <a:p>
            <a:pPr>
              <a:spcAft>
                <a:spcPts val="675"/>
              </a:spcAft>
            </a:pP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уделять </a:t>
            </a:r>
            <a:r>
              <a:rPr lang="ru-RU" sz="2900" b="1" dirty="0">
                <a:solidFill>
                  <a:srgbClr val="333333"/>
                </a:solidFill>
                <a:latin typeface="Times New Roman"/>
                <a:ea typeface="Times New Roman"/>
              </a:rPr>
              <a:t>внимание повторению и дальнейшей разработке уже известной информации;</a:t>
            </a:r>
            <a:endParaRPr lang="ru-RU" sz="2900" b="1" dirty="0">
              <a:latin typeface="Times New Roman"/>
              <a:ea typeface="Times New Roman"/>
            </a:endParaRPr>
          </a:p>
          <a:p>
            <a:pPr>
              <a:spcAft>
                <a:spcPts val="675"/>
              </a:spcAft>
            </a:pP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использовать </a:t>
            </a:r>
            <a:r>
              <a:rPr lang="ru-RU" sz="2900" b="1" dirty="0">
                <a:solidFill>
                  <a:srgbClr val="333333"/>
                </a:solidFill>
                <a:latin typeface="Times New Roman"/>
                <a:ea typeface="Times New Roman"/>
              </a:rPr>
              <a:t>все средства наглядности (ИКТ</a:t>
            </a: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),</a:t>
            </a:r>
            <a:endParaRPr lang="ru-RU" sz="2900" b="1" dirty="0">
              <a:latin typeface="Times New Roman"/>
              <a:ea typeface="Times New Roman"/>
            </a:endParaRPr>
          </a:p>
          <a:p>
            <a:pPr>
              <a:spcAft>
                <a:spcPts val="675"/>
              </a:spcAft>
            </a:pPr>
            <a:r>
              <a:rPr lang="ru-RU" sz="29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 </a:t>
            </a:r>
            <a:r>
              <a:rPr lang="ru-RU" sz="2900" b="1" dirty="0">
                <a:solidFill>
                  <a:srgbClr val="333333"/>
                </a:solidFill>
                <a:latin typeface="Times New Roman"/>
                <a:ea typeface="Times New Roman"/>
              </a:rPr>
              <a:t>вводить </a:t>
            </a:r>
            <a:r>
              <a:rPr lang="ru-RU" sz="2800" b="1" dirty="0" err="1">
                <a:solidFill>
                  <a:srgbClr val="333333"/>
                </a:solidFill>
                <a:latin typeface="Times New Roman"/>
                <a:ea typeface="Times New Roman"/>
              </a:rPr>
              <a:t>проблемность</a:t>
            </a:r>
            <a:r>
              <a:rPr lang="ru-RU" sz="2800" b="1" dirty="0">
                <a:solidFill>
                  <a:srgbClr val="333333"/>
                </a:solidFill>
                <a:latin typeface="Times New Roman"/>
                <a:ea typeface="Times New Roman"/>
              </a:rPr>
              <a:t>, </a:t>
            </a:r>
            <a:r>
              <a:rPr lang="ru-RU" sz="28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 </a:t>
            </a:r>
            <a:r>
              <a:rPr lang="ru-RU" sz="2800" b="1" dirty="0">
                <a:solidFill>
                  <a:srgbClr val="333333"/>
                </a:solidFill>
                <a:latin typeface="Times New Roman"/>
                <a:ea typeface="Times New Roman"/>
              </a:rPr>
              <a:t>усложненность для активизации </a:t>
            </a:r>
            <a:r>
              <a:rPr lang="ru-RU" sz="2800" b="1" dirty="0" smtClean="0">
                <a:solidFill>
                  <a:srgbClr val="333333"/>
                </a:solidFill>
                <a:latin typeface="Times New Roman"/>
                <a:ea typeface="Times New Roman"/>
              </a:rPr>
              <a:t>мышления.</a:t>
            </a:r>
            <a:endParaRPr lang="ru-RU" sz="2400" b="1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1430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333333"/>
                </a:solidFill>
                <a:effectLst/>
                <a:latin typeface="Calibri"/>
                <a:ea typeface="Calibri"/>
                <a:cs typeface="Times New Roman"/>
              </a:rPr>
              <a:t>Рекомендации </a:t>
            </a:r>
            <a:br>
              <a:rPr lang="ru-RU" sz="4400" dirty="0" smtClean="0">
                <a:solidFill>
                  <a:srgbClr val="333333"/>
                </a:solidFill>
                <a:effectLst/>
                <a:latin typeface="Calibri"/>
                <a:ea typeface="Calibri"/>
                <a:cs typeface="Times New Roman"/>
              </a:rPr>
            </a:br>
            <a:r>
              <a:rPr lang="ru-RU" sz="2200" u="sng" dirty="0" smtClean="0">
                <a:solidFill>
                  <a:srgbClr val="333333"/>
                </a:solidFill>
                <a:effectLst/>
                <a:latin typeface="Calibri"/>
                <a:ea typeface="Calibri"/>
                <a:cs typeface="Times New Roman"/>
              </a:rPr>
              <a:t>активизация </a:t>
            </a:r>
            <a:r>
              <a:rPr lang="ru-RU" sz="2200" u="sng" dirty="0">
                <a:solidFill>
                  <a:srgbClr val="333333"/>
                </a:solidFill>
                <a:effectLst/>
                <a:latin typeface="Calibri"/>
                <a:ea typeface="Calibri"/>
                <a:cs typeface="Times New Roman"/>
              </a:rPr>
              <a:t>познавательных процессов памяти, внимания, мышления </a:t>
            </a:r>
            <a:endParaRPr lang="ru-RU" sz="2200" u="sng" dirty="0"/>
          </a:p>
        </p:txBody>
      </p:sp>
    </p:spTree>
    <p:extLst>
      <p:ext uri="{BB962C8B-B14F-4D97-AF65-F5344CB8AC3E}">
        <p14:creationId xmlns:p14="http://schemas.microsoft.com/office/powerpoint/2010/main" val="287547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s01.infourok.ru/images/doc/37/46793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548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027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800" b="1" dirty="0">
                <a:solidFill>
                  <a:srgbClr val="000000"/>
                </a:solidFill>
                <a:latin typeface="Times New Roman"/>
              </a:rPr>
              <a:t>Имеются ли характерные </a:t>
            </a:r>
            <a:r>
              <a:rPr lang="ru-RU" sz="4800" b="1" dirty="0" smtClean="0">
                <a:solidFill>
                  <a:srgbClr val="000000"/>
                </a:solidFill>
                <a:latin typeface="Times New Roman"/>
              </a:rPr>
              <a:t> особенности школьников  </a:t>
            </a:r>
            <a:r>
              <a:rPr lang="ru-RU" sz="4800" b="1" dirty="0">
                <a:solidFill>
                  <a:srgbClr val="000000"/>
                </a:solidFill>
                <a:latin typeface="Times New Roman"/>
              </a:rPr>
              <a:t>в развитии их интеллектуальных </a:t>
            </a:r>
            <a:r>
              <a:rPr lang="ru-RU" sz="4800" b="1" dirty="0" smtClean="0">
                <a:solidFill>
                  <a:srgbClr val="000000"/>
                </a:solidFill>
                <a:latin typeface="Times New Roman"/>
              </a:rPr>
              <a:t>способностей? </a:t>
            </a:r>
          </a:p>
          <a:p>
            <a:r>
              <a:rPr lang="ru-RU" sz="4800" b="1" dirty="0" smtClean="0">
                <a:solidFill>
                  <a:srgbClr val="000000"/>
                </a:solidFill>
                <a:latin typeface="Times New Roman"/>
              </a:rPr>
              <a:t> Каковы </a:t>
            </a:r>
            <a:r>
              <a:rPr lang="ru-RU" sz="4800" b="1" dirty="0">
                <a:solidFill>
                  <a:srgbClr val="000000"/>
                </a:solidFill>
                <a:latin typeface="Times New Roman"/>
              </a:rPr>
              <a:t>эти особенности? </a:t>
            </a:r>
            <a:endParaRPr lang="ru-RU" sz="4800" b="1" dirty="0" smtClean="0">
              <a:solidFill>
                <a:srgbClr val="000000"/>
              </a:solidFill>
              <a:latin typeface="Times New Roman"/>
            </a:endParaRPr>
          </a:p>
          <a:p>
            <a:pPr marL="109728" indent="0">
              <a:buNone/>
            </a:pPr>
            <a:endParaRPr lang="ru-RU" sz="48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Актуальный вопрос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116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452</TotalTime>
  <Words>450</Words>
  <Application>Microsoft Office PowerPoint</Application>
  <PresentationFormat>Экран (4:3)</PresentationFormat>
  <Paragraphs>70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Специфика обучения английскому языку  с учетом современных требований</vt:lpstr>
      <vt:lpstr>Презентация PowerPoint</vt:lpstr>
      <vt:lpstr>Актуальный вопрос</vt:lpstr>
      <vt:lpstr>Психологические особенности современного школьника</vt:lpstr>
      <vt:lpstr>Особенность современного школьника</vt:lpstr>
      <vt:lpstr>Характерные черты современного школьника </vt:lpstr>
      <vt:lpstr>Возрастные особенности</vt:lpstr>
      <vt:lpstr>Специфические характеристики возраста</vt:lpstr>
      <vt:lpstr>смена ведущей деятельности</vt:lpstr>
      <vt:lpstr>Психологическая форма успешного обучения</vt:lpstr>
      <vt:lpstr>Теория и практика</vt:lpstr>
      <vt:lpstr>Образование  мальчиков и девочек</vt:lpstr>
      <vt:lpstr>В. Ключевский</vt:lpstr>
      <vt:lpstr>Рекомендации  активизация познавательных процессов памяти, внимания, мышления </vt:lpstr>
      <vt:lpstr>Презентация PowerPoint</vt:lpstr>
      <vt:lpstr>Актуальный вопрос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Елена</cp:lastModifiedBy>
  <cp:revision>25</cp:revision>
  <dcterms:created xsi:type="dcterms:W3CDTF">2021-02-28T08:30:10Z</dcterms:created>
  <dcterms:modified xsi:type="dcterms:W3CDTF">2021-03-04T13:00:18Z</dcterms:modified>
</cp:coreProperties>
</file>