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74694D30-D2D6-4453-B81C-1C643953A8A7}" type="datetimeFigureOut">
              <a:rPr lang="ru-RU" smtClean="0"/>
              <a:t>03.03.2021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C2AC564B-6547-4407-99D7-AB1949F71264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74694D30-D2D6-4453-B81C-1C643953A8A7}" type="datetimeFigureOut">
              <a:rPr lang="ru-RU" smtClean="0"/>
              <a:t>03.03.2021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2AC564B-6547-4407-99D7-AB1949F71264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74694D30-D2D6-4453-B81C-1C643953A8A7}" type="datetimeFigureOut">
              <a:rPr lang="ru-RU" smtClean="0"/>
              <a:t>03.03.2021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C2AC564B-6547-4407-99D7-AB1949F71264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94D30-D2D6-4453-B81C-1C643953A8A7}" type="datetimeFigureOut">
              <a:rPr lang="ru-RU" smtClean="0"/>
              <a:t>03.03.2021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C564B-6547-4407-99D7-AB1949F71264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94D30-D2D6-4453-B81C-1C643953A8A7}" type="datetimeFigureOut">
              <a:rPr lang="ru-RU" smtClean="0"/>
              <a:t>03.03.2021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C564B-6547-4407-99D7-AB1949F71264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4694D30-D2D6-4453-B81C-1C643953A8A7}" type="datetimeFigureOut">
              <a:rPr lang="ru-RU" smtClean="0"/>
              <a:t>03.03.2021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2AC564B-6547-4407-99D7-AB1949F71264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94D30-D2D6-4453-B81C-1C643953A8A7}" type="datetimeFigureOut">
              <a:rPr lang="ru-RU" smtClean="0"/>
              <a:t>03.03.2021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C564B-6547-4407-99D7-AB1949F7126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74694D30-D2D6-4453-B81C-1C643953A8A7}" type="datetimeFigureOut">
              <a:rPr lang="ru-RU" smtClean="0"/>
              <a:t>03.03.2021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2AC564B-6547-4407-99D7-AB1949F71264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4694D30-D2D6-4453-B81C-1C643953A8A7}" type="datetimeFigureOut">
              <a:rPr lang="ru-RU" smtClean="0"/>
              <a:t>03.03.2021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2AC564B-6547-4407-99D7-AB1949F71264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94D30-D2D6-4453-B81C-1C643953A8A7}" type="datetimeFigureOut">
              <a:rPr lang="ru-RU" smtClean="0"/>
              <a:t>03.03.2021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C564B-6547-4407-99D7-AB1949F7126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94D30-D2D6-4453-B81C-1C643953A8A7}" type="datetimeFigureOut">
              <a:rPr lang="ru-RU" smtClean="0"/>
              <a:t>03.03.2021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C564B-6547-4407-99D7-AB1949F7126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74694D30-D2D6-4453-B81C-1C643953A8A7}" type="datetimeFigureOut">
              <a:rPr lang="ru-RU" smtClean="0"/>
              <a:t>03.03.2021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C2AC564B-6547-4407-99D7-AB1949F71264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85984" y="1428736"/>
            <a:ext cx="6172200" cy="1894362"/>
          </a:xfrm>
        </p:spPr>
        <p:txBody>
          <a:bodyPr/>
          <a:lstStyle/>
          <a:p>
            <a:r>
              <a:rPr lang="ru-RU" dirty="0" smtClean="0"/>
              <a:t>Специфические особенности современного урока иностранного языка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857620" y="5003322"/>
            <a:ext cx="4600580" cy="1371600"/>
          </a:xfrm>
        </p:spPr>
        <p:txBody>
          <a:bodyPr/>
          <a:lstStyle/>
          <a:p>
            <a:r>
              <a:rPr lang="ru-RU" dirty="0" smtClean="0"/>
              <a:t>Составила:  Пешкова Т.Г., учитель английского языка МБОУ «</a:t>
            </a:r>
            <a:r>
              <a:rPr lang="ru-RU" dirty="0" err="1" smtClean="0"/>
              <a:t>Тарбагатайская</a:t>
            </a:r>
            <a:r>
              <a:rPr lang="ru-RU" dirty="0" smtClean="0"/>
              <a:t> СОШ»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Особенности  урока </a:t>
            </a:r>
            <a:r>
              <a:rPr lang="ru-RU" dirty="0" smtClean="0"/>
              <a:t>иностранного </a:t>
            </a:r>
            <a:r>
              <a:rPr lang="ru-RU" dirty="0" smtClean="0"/>
              <a:t>языка(по Солововой Е.Н.)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ru-RU" b="1" dirty="0" smtClean="0"/>
              <a:t>Характер цели урока</a:t>
            </a:r>
            <a:r>
              <a:rPr lang="ru-RU" dirty="0" smtClean="0"/>
              <a:t>. </a:t>
            </a:r>
            <a:endParaRPr lang="ru-RU" dirty="0" smtClean="0"/>
          </a:p>
          <a:p>
            <a:pPr marL="457200" indent="-457200">
              <a:buFont typeface="+mj-lt"/>
              <a:buAutoNum type="arabicPeriod"/>
            </a:pPr>
            <a:r>
              <a:rPr lang="ru-RU" b="1" dirty="0" smtClean="0"/>
              <a:t>Адекватность упражнений цели урока</a:t>
            </a:r>
            <a:r>
              <a:rPr lang="ru-RU" dirty="0" smtClean="0"/>
              <a:t>. </a:t>
            </a:r>
            <a:endParaRPr lang="ru-RU" dirty="0" smtClean="0"/>
          </a:p>
          <a:p>
            <a:pPr marL="457200" indent="-457200">
              <a:buFont typeface="+mj-lt"/>
              <a:buAutoNum type="arabicPeriod"/>
            </a:pPr>
            <a:r>
              <a:rPr lang="ru-RU" b="1" dirty="0" smtClean="0"/>
              <a:t>Последовательность упражнений</a:t>
            </a:r>
            <a:r>
              <a:rPr lang="ru-RU" dirty="0" smtClean="0"/>
              <a:t>. </a:t>
            </a:r>
            <a:endParaRPr lang="ru-RU" dirty="0" smtClean="0"/>
          </a:p>
          <a:p>
            <a:pPr marL="457200" indent="-457200">
              <a:buFont typeface="+mj-lt"/>
              <a:buAutoNum type="arabicPeriod"/>
            </a:pPr>
            <a:r>
              <a:rPr lang="ru-RU" b="1" dirty="0" smtClean="0"/>
              <a:t>Атмосфера общения</a:t>
            </a:r>
            <a:r>
              <a:rPr lang="ru-RU" dirty="0" smtClean="0"/>
              <a:t>. </a:t>
            </a:r>
            <a:endParaRPr lang="ru-RU" dirty="0" smtClean="0"/>
          </a:p>
          <a:p>
            <a:pPr marL="457200" indent="-457200">
              <a:buFont typeface="+mj-lt"/>
              <a:buAutoNum type="arabicPeriod"/>
            </a:pPr>
            <a:r>
              <a:rPr lang="ru-RU" b="1" dirty="0" smtClean="0"/>
              <a:t>Воспитательный потенциал урока</a:t>
            </a:r>
            <a:r>
              <a:rPr lang="ru-RU" dirty="0" smtClean="0"/>
              <a:t>. </a:t>
            </a:r>
            <a:endParaRPr lang="ru-RU" dirty="0" smtClean="0"/>
          </a:p>
          <a:p>
            <a:pPr marL="457200" indent="-457200">
              <a:buFont typeface="+mj-lt"/>
              <a:buAutoNum type="arabicPeriod"/>
            </a:pPr>
            <a:r>
              <a:rPr lang="ru-RU" b="1" dirty="0" smtClean="0"/>
              <a:t>Комплексность урока</a:t>
            </a:r>
            <a:r>
              <a:rPr lang="ru-RU" dirty="0" smtClean="0"/>
              <a:t>. </a:t>
            </a:r>
            <a:endParaRPr lang="ru-RU" dirty="0" smtClean="0"/>
          </a:p>
          <a:p>
            <a:pPr marL="457200" indent="-457200">
              <a:buFont typeface="+mj-lt"/>
              <a:buAutoNum type="arabicPeriod"/>
            </a:pPr>
            <a:r>
              <a:rPr lang="ru-RU" b="1" dirty="0" smtClean="0"/>
              <a:t>Урок как звено в цепи уроков</a:t>
            </a:r>
            <a:r>
              <a:rPr lang="ru-RU" dirty="0" smtClean="0"/>
              <a:t>. </a:t>
            </a:r>
            <a:endParaRPr lang="ru-RU" dirty="0" smtClean="0"/>
          </a:p>
          <a:p>
            <a:pPr marL="457200" indent="-457200">
              <a:buFont typeface="+mj-lt"/>
              <a:buAutoNum type="arabicPeriod"/>
            </a:pPr>
            <a:r>
              <a:rPr lang="ru-RU" b="1" dirty="0" smtClean="0"/>
              <a:t>Позиция ученика на уроке</a:t>
            </a:r>
            <a:r>
              <a:rPr lang="ru-RU" dirty="0" smtClean="0"/>
              <a:t>. 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Методическое </a:t>
            </a:r>
            <a:r>
              <a:rPr lang="ru-RU" dirty="0" smtClean="0"/>
              <a:t>содержание(по </a:t>
            </a:r>
            <a:r>
              <a:rPr lang="ru-RU" dirty="0" err="1" smtClean="0"/>
              <a:t>Пассову</a:t>
            </a:r>
            <a:r>
              <a:rPr lang="ru-RU" dirty="0" smtClean="0"/>
              <a:t> Е.И.)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- индивидуализация;</a:t>
            </a:r>
          </a:p>
          <a:p>
            <a:r>
              <a:rPr lang="ru-RU" dirty="0" smtClean="0"/>
              <a:t>- речевая направленность;</a:t>
            </a:r>
          </a:p>
          <a:p>
            <a:r>
              <a:rPr lang="ru-RU" dirty="0" smtClean="0"/>
              <a:t>- ситуативность;</a:t>
            </a:r>
          </a:p>
          <a:p>
            <a:r>
              <a:rPr lang="ru-RU" dirty="0" smtClean="0"/>
              <a:t>- функциональность;</a:t>
            </a:r>
          </a:p>
          <a:p>
            <a:r>
              <a:rPr lang="ru-RU" dirty="0" smtClean="0"/>
              <a:t>- новизна.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требования </a:t>
            </a:r>
            <a:r>
              <a:rPr lang="ru-RU" dirty="0" smtClean="0"/>
              <a:t>к </a:t>
            </a:r>
            <a:r>
              <a:rPr lang="ru-RU" dirty="0" smtClean="0"/>
              <a:t>современному уроку: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928670"/>
            <a:ext cx="7467600" cy="5545282"/>
          </a:xfrm>
        </p:spPr>
        <p:txBody>
          <a:bodyPr>
            <a:normAutofit fontScale="77500" lnSpcReduction="20000"/>
          </a:bodyPr>
          <a:lstStyle/>
          <a:p>
            <a:pPr lvl="0"/>
            <a:r>
              <a:rPr lang="ru-RU" dirty="0" smtClean="0"/>
              <a:t>хорошо организованный урок в хорошо оборудованном кабинете должен иметь хорошее начало и хорошее окончание.</a:t>
            </a:r>
          </a:p>
          <a:p>
            <a:pPr lvl="0"/>
            <a:r>
              <a:rPr lang="ru-RU" dirty="0" smtClean="0"/>
              <a:t>учитель должен спланировать свою деятельность и деятельность учащихся, четко сформулировать тему, цель, задачи урока;</a:t>
            </a:r>
          </a:p>
          <a:p>
            <a:pPr lvl="0"/>
            <a:r>
              <a:rPr lang="ru-RU" dirty="0" smtClean="0"/>
              <a:t>урок должен быть проблемным и развивающим: учитель сам нацеливается на сотрудничество с учениками и умеет направлять учеников на сотрудничество с учителем и одноклассниками;</a:t>
            </a:r>
          </a:p>
          <a:p>
            <a:pPr lvl="0"/>
            <a:r>
              <a:rPr lang="ru-RU" dirty="0" smtClean="0"/>
              <a:t>учитель организует проблемные и поисковые ситуации, активизирует деятельность учащихся;</a:t>
            </a:r>
          </a:p>
          <a:p>
            <a:pPr lvl="0"/>
            <a:r>
              <a:rPr lang="ru-RU" dirty="0" smtClean="0"/>
              <a:t>вывод делают сами учащиеся;</a:t>
            </a:r>
          </a:p>
          <a:p>
            <a:pPr lvl="0"/>
            <a:r>
              <a:rPr lang="ru-RU" dirty="0" smtClean="0"/>
              <a:t>минимум репродукции и максимум творчества и сотворчества;</a:t>
            </a:r>
          </a:p>
          <a:p>
            <a:pPr lvl="0"/>
            <a:r>
              <a:rPr lang="ru-RU" dirty="0" err="1" smtClean="0"/>
              <a:t>времясбережение</a:t>
            </a:r>
            <a:r>
              <a:rPr lang="ru-RU" dirty="0" smtClean="0"/>
              <a:t> и </a:t>
            </a:r>
            <a:r>
              <a:rPr lang="ru-RU" dirty="0" err="1" smtClean="0"/>
              <a:t>здоровьесбережение</a:t>
            </a:r>
            <a:r>
              <a:rPr lang="ru-RU" dirty="0" smtClean="0"/>
              <a:t>;</a:t>
            </a:r>
          </a:p>
          <a:p>
            <a:pPr lvl="0"/>
            <a:r>
              <a:rPr lang="ru-RU" dirty="0" smtClean="0"/>
              <a:t>в центре внимания урока - дети;</a:t>
            </a:r>
          </a:p>
          <a:p>
            <a:pPr lvl="0"/>
            <a:r>
              <a:rPr lang="ru-RU" dirty="0" smtClean="0"/>
              <a:t>учет уровня и возможностей учащихся, в котором учтены такие аспекты, как профиль класса, стремление учащихся, настроение детей;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ема14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Тема14</Template>
  <TotalTime>23</TotalTime>
  <Words>201</Words>
  <Application>Microsoft Office PowerPoint</Application>
  <PresentationFormat>Экран (4:3)</PresentationFormat>
  <Paragraphs>27</Paragraphs>
  <Slides>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Тема14</vt:lpstr>
      <vt:lpstr>Специфические особенности современного урока иностранного языка</vt:lpstr>
      <vt:lpstr>Особенности  урока иностранного языка(по Солововой Е.Н.)</vt:lpstr>
      <vt:lpstr>Методическое содержание(по Пассову Е.И.)</vt:lpstr>
      <vt:lpstr>требования к современному уроку: 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Специфические особенности современного урока иностранного языка</dc:title>
  <dc:creator>1</dc:creator>
  <cp:lastModifiedBy>1</cp:lastModifiedBy>
  <cp:revision>3</cp:revision>
  <dcterms:created xsi:type="dcterms:W3CDTF">2021-03-03T12:40:16Z</dcterms:created>
  <dcterms:modified xsi:type="dcterms:W3CDTF">2021-03-03T13:04:10Z</dcterms:modified>
</cp:coreProperties>
</file>