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9" r:id="rId2"/>
    <p:sldId id="261" r:id="rId3"/>
    <p:sldId id="294" r:id="rId4"/>
    <p:sldId id="277" r:id="rId5"/>
    <p:sldId id="284" r:id="rId6"/>
    <p:sldId id="298" r:id="rId7"/>
    <p:sldId id="297" r:id="rId8"/>
    <p:sldId id="301" r:id="rId9"/>
    <p:sldId id="300" r:id="rId10"/>
    <p:sldId id="293" r:id="rId11"/>
    <p:sldId id="30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79CC93D-E52E-4D84-901B-11D7331DD495}">
          <p14:sldIdLst>
            <p14:sldId id="259"/>
          </p14:sldIdLst>
        </p14:section>
        <p14:section name="Обзор и цели" id="{ABA716BF-3A5C-4ADB-94C9-CFEF84EBA240}">
          <p14:sldIdLst>
            <p14:sldId id="261"/>
            <p14:sldId id="294"/>
            <p14:sldId id="277"/>
            <p14:sldId id="284"/>
          </p14:sldIdLst>
        </p14:section>
        <p14:section name="Заключение и итог" id="{790CEF5B-569A-4C2F-BED5-750B08C0E5AD}">
          <p14:sldIdLst>
            <p14:sldId id="298"/>
            <p14:sldId id="297"/>
            <p14:sldId id="301"/>
            <p14:sldId id="300"/>
            <p14:sldId id="293"/>
            <p14:sldId id="302"/>
          </p14:sldIdLst>
        </p14:section>
        <p14:section name="Приложение" id="{3F78B471-41DA-46F2-A8E4-97E471896AB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00"/>
    <a:srgbClr val="009ED6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83977" autoAdjust="0"/>
  </p:normalViewPr>
  <p:slideViewPr>
    <p:cSldViewPr>
      <p:cViewPr varScale="1">
        <p:scale>
          <a:sx n="114" d="100"/>
          <a:sy n="114" d="100"/>
        </p:scale>
        <p:origin x="156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ru-RU" sz="1200"/>
            </a:lvl1pPr>
          </a:lstStyle>
          <a:p>
            <a:endParaRPr lang="ru-RU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ru-RU" sz="1200"/>
            </a:lvl1pPr>
          </a:lstStyle>
          <a:p>
            <a:fld id="{D83FDC75-7F73-4A4A-A77C-09AADF00E0EA}" type="datetimeFigureOut">
              <a:rPr lang="ru-RU" smtClean="0"/>
              <a:pPr/>
              <a:t>04.03.2021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ru-RU" sz="1200"/>
            </a:lvl1pPr>
          </a:lstStyle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ru-RU" sz="1200"/>
            </a:lvl1pPr>
          </a:lstStyle>
          <a:p>
            <a:fld id="{459226BF-1F13-42D3-80DC-373E7ADD1EB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49604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ru-RU"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ru-RU" sz="1200"/>
            </a:lvl1pPr>
          </a:lstStyle>
          <a:p>
            <a:fld id="{48AEF76B-3757-4A0B-AF93-28494465C1DD}" type="datetimeFigureOut">
              <a:pPr/>
              <a:t>04.03.2021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ru-RU"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ru-RU" sz="1200"/>
            </a:lvl1pPr>
          </a:lstStyle>
          <a:p>
            <a:fld id="{75693FD4-8F83-4EF7-AC3F-0DC0388986B0}" type="slidenum"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751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r>
              <a:rPr lang="ru-RU" dirty="0"/>
              <a:t>Этот шаблон можно использовать как начальный файл для представления учебных материалов группе слушателей.</a:t>
            </a:r>
          </a:p>
          <a:p>
            <a:endParaRPr lang="ru-RU" dirty="0"/>
          </a:p>
          <a:p>
            <a:pPr lvl="0"/>
            <a:r>
              <a:rPr lang="ru-RU" sz="1200" b="1" dirty="0"/>
              <a:t>Разделы</a:t>
            </a:r>
            <a:endParaRPr lang="ru-RU" sz="1200" b="0" dirty="0"/>
          </a:p>
          <a:p>
            <a:pPr lvl="0"/>
            <a:r>
              <a:rPr lang="ru-RU" sz="1200" b="0" dirty="0"/>
              <a:t>Для добавления разделов щелкните слайд правой кнопкой мыши.</a:t>
            </a:r>
            <a:r>
              <a:rPr lang="ru-RU" sz="1200" b="0" baseline="0" dirty="0"/>
              <a:t> Разделы позволяют упорядочить слайды и организовать совместную работу нескольких авторов.</a:t>
            </a:r>
            <a:endParaRPr lang="ru-RU" sz="1200" b="0" dirty="0"/>
          </a:p>
          <a:p>
            <a:pPr lvl="0"/>
            <a:endParaRPr lang="ru-RU" sz="1200" b="1" dirty="0"/>
          </a:p>
          <a:p>
            <a:pPr lvl="0"/>
            <a:r>
              <a:rPr lang="ru-RU" sz="1200" b="1" dirty="0"/>
              <a:t>Заметки</a:t>
            </a:r>
          </a:p>
          <a:p>
            <a:pPr lvl="0"/>
            <a:r>
              <a:rPr lang="ru-RU" sz="1200" dirty="0"/>
              <a:t>Используйте раздел заметок для размещения заметок докладчика или дополнительных сведений для аудитории.</a:t>
            </a:r>
            <a:r>
              <a:rPr lang="ru-RU" sz="1200" baseline="0" dirty="0"/>
              <a:t> Во время воспроизведения презентации эти заметки отображаются в представлении презентации. </a:t>
            </a:r>
          </a:p>
          <a:p>
            <a:pPr lvl="0">
              <a:buFontTx/>
              <a:buNone/>
            </a:pPr>
            <a:r>
              <a:rPr lang="ru-RU" sz="1200" dirty="0"/>
              <a:t>Обращайте внимание на размер шрифта (важно обеспечить различимость при ослабленном зрении, видеосъемке и чтении с экрана)</a:t>
            </a:r>
          </a:p>
          <a:p>
            <a:pPr lvl="0"/>
            <a:endParaRPr lang="ru-RU" sz="1200" dirty="0"/>
          </a:p>
          <a:p>
            <a:pPr lvl="0">
              <a:buFontTx/>
              <a:buNone/>
            </a:pPr>
            <a:r>
              <a:rPr lang="ru-RU" sz="1200" b="1" dirty="0"/>
              <a:t>Сочетаемые цвета </a:t>
            </a:r>
          </a:p>
          <a:p>
            <a:pPr lvl="0">
              <a:buFontTx/>
              <a:buNone/>
            </a:pPr>
            <a:r>
              <a:rPr lang="ru-RU" sz="1200" dirty="0"/>
              <a:t>Обратите особое внимание на графики, диаграммы и надписи.</a:t>
            </a:r>
            <a:r>
              <a:rPr lang="ru-RU" sz="1200" baseline="0" dirty="0"/>
              <a:t> </a:t>
            </a:r>
            <a:endParaRPr lang="ru-RU" sz="1200" dirty="0"/>
          </a:p>
          <a:p>
            <a:pPr lvl="0"/>
            <a:r>
              <a:rPr lang="ru-RU" sz="1200" dirty="0"/>
              <a:t>Учтите, что печать будет выполняться </a:t>
            </a:r>
            <a:r>
              <a:rPr lang="ru-RU" sz="1200" dirty="0" err="1"/>
              <a:t>в черно-белом режиме или в оттенках серого</a:t>
            </a:r>
            <a:r>
              <a:rPr lang="ru-RU" sz="1200" dirty="0"/>
              <a:t>. Выполните пробную печать, чтобы убедиться в сохранении разницы между цветами при печати </a:t>
            </a:r>
            <a:r>
              <a:rPr lang="ru-RU" sz="1200" dirty="0" err="1"/>
              <a:t>в черно-белом режиме или в оттенках серого</a:t>
            </a:r>
            <a:r>
              <a:rPr lang="ru-RU" sz="1200" dirty="0"/>
              <a:t>.</a:t>
            </a:r>
          </a:p>
          <a:p>
            <a:pPr lvl="0">
              <a:buFontTx/>
              <a:buNone/>
            </a:pPr>
            <a:endParaRPr lang="ru-RU" sz="1200" dirty="0"/>
          </a:p>
          <a:p>
            <a:pPr lvl="0">
              <a:buFontTx/>
              <a:buNone/>
            </a:pPr>
            <a:r>
              <a:rPr lang="ru-RU" sz="1200" b="1" dirty="0"/>
              <a:t>Диаграммы, таблицы и графики</a:t>
            </a:r>
          </a:p>
          <a:p>
            <a:pPr lvl="0"/>
            <a:r>
              <a:rPr lang="ru-RU" sz="1200" dirty="0"/>
              <a:t>Не усложняйте восприятие: по возможности используйте согласованные, простые стили и цвета.</a:t>
            </a:r>
          </a:p>
          <a:p>
            <a:pPr lvl="0"/>
            <a:r>
              <a:rPr lang="ru-RU" sz="1200" dirty="0"/>
              <a:t>Снабдите все диаграммы и таблицы подписями.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843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dirty="0"/>
              <a:t>Дайте краткий обзор презентации.</a:t>
            </a:r>
            <a:r>
              <a:rPr lang="ru-RU" baseline="0" dirty="0"/>
              <a:t> О</a:t>
            </a:r>
            <a:r>
              <a:rPr lang="ru-RU" dirty="0"/>
              <a:t>пишите главную суть презентации и обоснуйте ее важность.</a:t>
            </a:r>
          </a:p>
          <a:p>
            <a:pPr>
              <a:lnSpc>
                <a:spcPct val="80000"/>
              </a:lnSpc>
            </a:pPr>
            <a:r>
              <a:rPr lang="ru-RU" dirty="0"/>
              <a:t>Представьте каждую из основных тем.</a:t>
            </a:r>
          </a:p>
          <a:p>
            <a:r>
              <a:rPr lang="ru-RU" dirty="0"/>
              <a:t>Чтобы предоставить слушателям ориентир, можно</a:t>
            </a:r>
            <a:r>
              <a:rPr lang="ru-RU" baseline="0" dirty="0"/>
              <a:t> можете </a:t>
            </a:r>
            <a:r>
              <a:rPr lang="ru-RU" dirty="0"/>
              <a:t>повторять этот обзорный слайд в ходе презентации, выделяя тему, которая будет обсуждаться далее.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76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ru-RU" dirty="0"/>
              <a:t>Microsoft </a:t>
            </a:r>
            <a:r>
              <a:rPr lang="ru-RU" b="1" dirty="0"/>
              <a:t>Инженерное мастерство</a:t>
            </a:r>
            <a:endParaRPr lang="ru-RU" dirty="0"/>
          </a:p>
        </p:txBody>
      </p:sp>
      <p:sp>
        <p:nvSpPr>
          <p:cNvPr id="41987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ru-RU" dirty="0"/>
              <a:t>Конфиденциальная информация Майкрософт</a:t>
            </a:r>
          </a:p>
        </p:txBody>
      </p:sp>
      <p:sp>
        <p:nvSpPr>
          <p:cNvPr id="41988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B44A5F-6CE4-493C-A0D7-6834FF76660C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419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4"/>
            <a:ext cx="6261652" cy="455482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4779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305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Подведите итог презентации, повторив важные моменты уроков.</a:t>
            </a:r>
          </a:p>
          <a:p>
            <a:r>
              <a:rPr lang="ru-RU" dirty="0"/>
              <a:t>Что должны запомнить слушатели после презентации?</a:t>
            </a:r>
          </a:p>
          <a:p>
            <a:endParaRPr lang="ru-RU" dirty="0"/>
          </a:p>
          <a:p>
            <a:r>
              <a:rPr lang="ru-RU" dirty="0"/>
              <a:t>Сохраните презентацию на видео для удобства распространения. (Чтобы создать видео, откройте вкладку "Файл" и выберите команду "Доступ". В разделе "Типы файлов" щелкните "Создать видео").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smtClean="0">
                <a:solidFill>
                  <a:prstClr val="black"/>
                </a:solidFill>
              </a:rPr>
              <a:pPr/>
              <a:t>10</a:t>
            </a:fld>
            <a:endParaRPr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150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ru-RU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ru-RU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ru-RU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ru-RU"/>
              <a:t>Образец подзаголовка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ru-RU" sz="2000" baseline="0"/>
            </a:lvl1pPr>
          </a:lstStyle>
          <a:p>
            <a:r>
              <a:rPr kumimoji="0" lang="ru-RU"/>
              <a:t>Эмблема организации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ru-RU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ru-RU" sz="1800"/>
            </a:lvl1pPr>
          </a:lstStyle>
          <a:p>
            <a:r>
              <a:rPr kumimoji="0" lang="ru-RU"/>
              <a:t>Эмблема организации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ru-RU"/>
            </a:lvl1pPr>
          </a:lstStyle>
          <a:p>
            <a:r>
              <a:rPr kumimoji="0" lang="ru-RU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ru-RU" sz="3200">
                <a:latin typeface="+mn-lt"/>
              </a:defRPr>
            </a:lvl1pPr>
            <a:lvl2pPr eaLnBrk="1" latinLnBrk="0" hangingPunct="1">
              <a:defRPr kumimoji="0" lang="ru-RU" sz="2800">
                <a:latin typeface="+mn-lt"/>
              </a:defRPr>
            </a:lvl2pPr>
            <a:lvl3pPr eaLnBrk="1" latinLnBrk="0" hangingPunct="1">
              <a:defRPr kumimoji="0" lang="ru-RU" sz="2400">
                <a:latin typeface="+mn-lt"/>
              </a:defRPr>
            </a:lvl3pPr>
            <a:lvl4pPr eaLnBrk="1" latinLnBrk="0" hangingPunct="1">
              <a:defRPr kumimoji="0" lang="ru-RU" sz="2400">
                <a:latin typeface="+mn-lt"/>
              </a:defRPr>
            </a:lvl4pPr>
            <a:lvl5pPr eaLnBrk="1" latinLnBrk="0" hangingPunct="1">
              <a:defRPr kumimoji="0" lang="ru-RU" sz="2400">
                <a:latin typeface="+mn-lt"/>
              </a:defRPr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ru-RU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ru-RU" sz="2800"/>
            </a:lvl1pPr>
            <a:lvl2pPr eaLnBrk="1" latinLnBrk="0" hangingPunct="1">
              <a:defRPr kumimoji="0" lang="ru-RU" sz="2400"/>
            </a:lvl2pPr>
            <a:lvl3pPr eaLnBrk="1" latinLnBrk="0" hangingPunct="1">
              <a:defRPr kumimoji="0" lang="ru-RU" sz="2000"/>
            </a:lvl3pPr>
            <a:lvl4pPr eaLnBrk="1" latinLnBrk="0" hangingPunct="1">
              <a:defRPr kumimoji="0" lang="ru-RU" sz="1800"/>
            </a:lvl4pPr>
            <a:lvl5pPr eaLnBrk="1" latinLnBrk="0" hangingPunct="1">
              <a:defRPr kumimoji="0" lang="ru-RU" sz="1800"/>
            </a:lvl5pPr>
            <a:lvl6pPr eaLnBrk="1" latinLnBrk="0" hangingPunct="1">
              <a:defRPr kumimoji="0" lang="ru-RU" sz="1800"/>
            </a:lvl6pPr>
            <a:lvl7pPr eaLnBrk="1" latinLnBrk="0" hangingPunct="1">
              <a:defRPr kumimoji="0" lang="ru-RU" sz="1800"/>
            </a:lvl7pPr>
            <a:lvl8pPr eaLnBrk="1" latinLnBrk="0" hangingPunct="1">
              <a:defRPr kumimoji="0" lang="ru-RU" sz="1800"/>
            </a:lvl8pPr>
            <a:lvl9pPr eaLnBrk="1" latinLnBrk="0" hangingPunct="1">
              <a:defRPr kumimoji="0" lang="ru-RU" sz="1800"/>
            </a:lvl9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ru-RU" sz="2800"/>
            </a:lvl1pPr>
            <a:lvl2pPr eaLnBrk="1" latinLnBrk="0" hangingPunct="1">
              <a:defRPr kumimoji="0" lang="ru-RU" sz="2400"/>
            </a:lvl2pPr>
            <a:lvl3pPr eaLnBrk="1" latinLnBrk="0" hangingPunct="1">
              <a:defRPr kumimoji="0" lang="ru-RU" sz="2000"/>
            </a:lvl3pPr>
            <a:lvl4pPr eaLnBrk="1" latinLnBrk="0" hangingPunct="1">
              <a:defRPr kumimoji="0" lang="ru-RU" sz="1800"/>
            </a:lvl4pPr>
            <a:lvl5pPr eaLnBrk="1" latinLnBrk="0" hangingPunct="1">
              <a:defRPr kumimoji="0" lang="ru-RU" sz="1800"/>
            </a:lvl5pPr>
            <a:lvl6pPr eaLnBrk="1" latinLnBrk="0" hangingPunct="1">
              <a:defRPr kumimoji="0" lang="ru-RU" sz="1800"/>
            </a:lvl6pPr>
            <a:lvl7pPr eaLnBrk="1" latinLnBrk="0" hangingPunct="1">
              <a:defRPr kumimoji="0" lang="ru-RU" sz="1800"/>
            </a:lvl7pPr>
            <a:lvl8pPr eaLnBrk="1" latinLnBrk="0" hangingPunct="1">
              <a:defRPr kumimoji="0" lang="ru-RU" sz="1800"/>
            </a:lvl8pPr>
            <a:lvl9pPr eaLnBrk="1" latinLnBrk="0" hangingPunct="1">
              <a:defRPr kumimoji="0" lang="ru-RU" sz="1800"/>
            </a:lvl9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ru-RU"/>
            </a:lvl1pPr>
          </a:lstStyle>
          <a:p>
            <a:pPr eaLnBrk="1" latinLnBrk="0" hangingPunct="1"/>
            <a:r>
              <a:rPr lang="ru-RU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ru-RU" sz="2400" b="1"/>
            </a:lvl1pPr>
            <a:lvl2pPr marL="457200" indent="0" eaLnBrk="1" latinLnBrk="0" hangingPunct="1">
              <a:buNone/>
              <a:defRPr kumimoji="0" lang="ru-RU" sz="2000" b="1"/>
            </a:lvl2pPr>
            <a:lvl3pPr marL="914400" indent="0" eaLnBrk="1" latinLnBrk="0" hangingPunct="1">
              <a:buNone/>
              <a:defRPr kumimoji="0" lang="ru-RU" sz="1800" b="1"/>
            </a:lvl3pPr>
            <a:lvl4pPr marL="1371600" indent="0" eaLnBrk="1" latinLnBrk="0" hangingPunct="1">
              <a:buNone/>
              <a:defRPr kumimoji="0" lang="ru-RU" sz="1600" b="1"/>
            </a:lvl4pPr>
            <a:lvl5pPr marL="1828800" indent="0" eaLnBrk="1" latinLnBrk="0" hangingPunct="1">
              <a:buNone/>
              <a:defRPr kumimoji="0" lang="ru-RU" sz="1600" b="1"/>
            </a:lvl5pPr>
            <a:lvl6pPr marL="2286000" indent="0" eaLnBrk="1" latinLnBrk="0" hangingPunct="1">
              <a:buNone/>
              <a:defRPr kumimoji="0" lang="ru-RU" sz="1600" b="1"/>
            </a:lvl6pPr>
            <a:lvl7pPr marL="2743200" indent="0" eaLnBrk="1" latinLnBrk="0" hangingPunct="1">
              <a:buNone/>
              <a:defRPr kumimoji="0" lang="ru-RU" sz="1600" b="1"/>
            </a:lvl7pPr>
            <a:lvl8pPr marL="3200400" indent="0" eaLnBrk="1" latinLnBrk="0" hangingPunct="1">
              <a:buNone/>
              <a:defRPr kumimoji="0" lang="ru-RU" sz="1600" b="1"/>
            </a:lvl8pPr>
            <a:lvl9pPr marL="3657600" indent="0" eaLnBrk="1" latinLnBrk="0" hangingPunct="1">
              <a:buNone/>
              <a:defRPr kumimoji="0" lang="ru-RU" sz="1600" b="1"/>
            </a:lvl9pPr>
          </a:lstStyle>
          <a:p>
            <a:pPr lvl="0" eaLnBrk="1" latinLnBrk="0" hangingPunct="1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ru-RU" sz="2400"/>
            </a:lvl1pPr>
            <a:lvl2pPr eaLnBrk="1" latinLnBrk="0" hangingPunct="1">
              <a:defRPr kumimoji="0" lang="ru-RU" sz="2000"/>
            </a:lvl2pPr>
            <a:lvl3pPr eaLnBrk="1" latinLnBrk="0" hangingPunct="1">
              <a:defRPr kumimoji="0" lang="ru-RU" sz="1800"/>
            </a:lvl3pPr>
            <a:lvl4pPr eaLnBrk="1" latinLnBrk="0" hangingPunct="1">
              <a:defRPr kumimoji="0" lang="ru-RU" sz="1600"/>
            </a:lvl4pPr>
            <a:lvl5pPr eaLnBrk="1" latinLnBrk="0" hangingPunct="1">
              <a:defRPr kumimoji="0" lang="ru-RU" sz="1600"/>
            </a:lvl5pPr>
            <a:lvl6pPr eaLnBrk="1" latinLnBrk="0" hangingPunct="1">
              <a:defRPr kumimoji="0" lang="ru-RU" sz="1600"/>
            </a:lvl6pPr>
            <a:lvl7pPr eaLnBrk="1" latinLnBrk="0" hangingPunct="1">
              <a:defRPr kumimoji="0" lang="ru-RU" sz="1600"/>
            </a:lvl7pPr>
            <a:lvl8pPr eaLnBrk="1" latinLnBrk="0" hangingPunct="1">
              <a:defRPr kumimoji="0" lang="ru-RU" sz="1600"/>
            </a:lvl8pPr>
            <a:lvl9pPr eaLnBrk="1" latinLnBrk="0" hangingPunct="1">
              <a:defRPr kumimoji="0" lang="ru-RU" sz="1600"/>
            </a:lvl9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ru-RU" sz="2400" b="1"/>
            </a:lvl1pPr>
            <a:lvl2pPr marL="457200" indent="0" eaLnBrk="1" latinLnBrk="0" hangingPunct="1">
              <a:buNone/>
              <a:defRPr kumimoji="0" lang="ru-RU" sz="2000" b="1"/>
            </a:lvl2pPr>
            <a:lvl3pPr marL="914400" indent="0" eaLnBrk="1" latinLnBrk="0" hangingPunct="1">
              <a:buNone/>
              <a:defRPr kumimoji="0" lang="ru-RU" sz="1800" b="1"/>
            </a:lvl3pPr>
            <a:lvl4pPr marL="1371600" indent="0" eaLnBrk="1" latinLnBrk="0" hangingPunct="1">
              <a:buNone/>
              <a:defRPr kumimoji="0" lang="ru-RU" sz="1600" b="1"/>
            </a:lvl4pPr>
            <a:lvl5pPr marL="1828800" indent="0" eaLnBrk="1" latinLnBrk="0" hangingPunct="1">
              <a:buNone/>
              <a:defRPr kumimoji="0" lang="ru-RU" sz="1600" b="1"/>
            </a:lvl5pPr>
            <a:lvl6pPr marL="2286000" indent="0" eaLnBrk="1" latinLnBrk="0" hangingPunct="1">
              <a:buNone/>
              <a:defRPr kumimoji="0" lang="ru-RU" sz="1600" b="1"/>
            </a:lvl6pPr>
            <a:lvl7pPr marL="2743200" indent="0" eaLnBrk="1" latinLnBrk="0" hangingPunct="1">
              <a:buNone/>
              <a:defRPr kumimoji="0" lang="ru-RU" sz="1600" b="1"/>
            </a:lvl7pPr>
            <a:lvl8pPr marL="3200400" indent="0" eaLnBrk="1" latinLnBrk="0" hangingPunct="1">
              <a:buNone/>
              <a:defRPr kumimoji="0" lang="ru-RU" sz="1600" b="1"/>
            </a:lvl8pPr>
            <a:lvl9pPr marL="3657600" indent="0" eaLnBrk="1" latinLnBrk="0" hangingPunct="1">
              <a:buNone/>
              <a:defRPr kumimoji="0" lang="ru-RU" sz="1600" b="1"/>
            </a:lvl9pPr>
          </a:lstStyle>
          <a:p>
            <a:pPr lvl="0" eaLnBrk="1" latinLnBrk="0" hangingPunct="1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ru-RU" sz="2400"/>
            </a:lvl1pPr>
            <a:lvl2pPr eaLnBrk="1" latinLnBrk="0" hangingPunct="1">
              <a:defRPr kumimoji="0" lang="ru-RU" sz="2000"/>
            </a:lvl2pPr>
            <a:lvl3pPr eaLnBrk="1" latinLnBrk="0" hangingPunct="1">
              <a:defRPr kumimoji="0" lang="ru-RU" sz="1800"/>
            </a:lvl3pPr>
            <a:lvl4pPr eaLnBrk="1" latinLnBrk="0" hangingPunct="1">
              <a:defRPr kumimoji="0" lang="ru-RU" sz="1600"/>
            </a:lvl4pPr>
            <a:lvl5pPr eaLnBrk="1" latinLnBrk="0" hangingPunct="1">
              <a:defRPr kumimoji="0" lang="ru-RU" sz="1600"/>
            </a:lvl5pPr>
            <a:lvl6pPr eaLnBrk="1" latinLnBrk="0" hangingPunct="1">
              <a:defRPr kumimoji="0" lang="ru-RU" sz="1600"/>
            </a:lvl6pPr>
            <a:lvl7pPr eaLnBrk="1" latinLnBrk="0" hangingPunct="1">
              <a:defRPr kumimoji="0" lang="ru-RU" sz="1600"/>
            </a:lvl7pPr>
            <a:lvl8pPr eaLnBrk="1" latinLnBrk="0" hangingPunct="1">
              <a:defRPr kumimoji="0" lang="ru-RU" sz="1600"/>
            </a:lvl8pPr>
            <a:lvl9pPr eaLnBrk="1" latinLnBrk="0" hangingPunct="1">
              <a:defRPr kumimoji="0" lang="ru-RU" sz="1600"/>
            </a:lvl9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ru-RU" sz="2000" b="1"/>
            </a:lvl1pPr>
          </a:lstStyle>
          <a:p>
            <a:pPr eaLnBrk="1" latinLnBrk="0" hangingPunct="1"/>
            <a:r>
              <a:rPr lang="ru-RU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ru-RU" sz="3200"/>
            </a:lvl1pPr>
            <a:lvl2pPr eaLnBrk="1" latinLnBrk="0" hangingPunct="1">
              <a:defRPr kumimoji="0" lang="ru-RU" sz="2800"/>
            </a:lvl2pPr>
            <a:lvl3pPr eaLnBrk="1" latinLnBrk="0" hangingPunct="1">
              <a:defRPr kumimoji="0" lang="ru-RU" sz="2400"/>
            </a:lvl3pPr>
            <a:lvl4pPr eaLnBrk="1" latinLnBrk="0" hangingPunct="1">
              <a:defRPr kumimoji="0" lang="ru-RU" sz="2000"/>
            </a:lvl4pPr>
            <a:lvl5pPr eaLnBrk="1" latinLnBrk="0" hangingPunct="1">
              <a:defRPr kumimoji="0" lang="ru-RU" sz="2000"/>
            </a:lvl5pPr>
            <a:lvl6pPr eaLnBrk="1" latinLnBrk="0" hangingPunct="1">
              <a:defRPr kumimoji="0" lang="ru-RU" sz="2000"/>
            </a:lvl6pPr>
            <a:lvl7pPr eaLnBrk="1" latinLnBrk="0" hangingPunct="1">
              <a:defRPr kumimoji="0" lang="ru-RU" sz="2000"/>
            </a:lvl7pPr>
            <a:lvl8pPr eaLnBrk="1" latinLnBrk="0" hangingPunct="1">
              <a:defRPr kumimoji="0" lang="ru-RU" sz="2000"/>
            </a:lvl8pPr>
            <a:lvl9pPr eaLnBrk="1" latinLnBrk="0" hangingPunct="1">
              <a:defRPr kumimoji="0" lang="ru-RU" sz="2000"/>
            </a:lvl9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ru-RU" sz="1400"/>
            </a:lvl1pPr>
            <a:lvl2pPr marL="457200" indent="0" eaLnBrk="1" latinLnBrk="0" hangingPunct="1">
              <a:buNone/>
              <a:defRPr kumimoji="0" lang="ru-RU" sz="1200"/>
            </a:lvl2pPr>
            <a:lvl3pPr marL="914400" indent="0" eaLnBrk="1" latinLnBrk="0" hangingPunct="1">
              <a:buNone/>
              <a:defRPr kumimoji="0" lang="ru-RU" sz="1000"/>
            </a:lvl3pPr>
            <a:lvl4pPr marL="1371600" indent="0" eaLnBrk="1" latinLnBrk="0" hangingPunct="1">
              <a:buNone/>
              <a:defRPr kumimoji="0" lang="ru-RU" sz="900"/>
            </a:lvl4pPr>
            <a:lvl5pPr marL="1828800" indent="0" eaLnBrk="1" latinLnBrk="0" hangingPunct="1">
              <a:buNone/>
              <a:defRPr kumimoji="0" lang="ru-RU" sz="900"/>
            </a:lvl5pPr>
            <a:lvl6pPr marL="2286000" indent="0" eaLnBrk="1" latinLnBrk="0" hangingPunct="1">
              <a:buNone/>
              <a:defRPr kumimoji="0" lang="ru-RU" sz="900"/>
            </a:lvl6pPr>
            <a:lvl7pPr marL="2743200" indent="0" eaLnBrk="1" latinLnBrk="0" hangingPunct="1">
              <a:buNone/>
              <a:defRPr kumimoji="0" lang="ru-RU" sz="900"/>
            </a:lvl7pPr>
            <a:lvl8pPr marL="3200400" indent="0" eaLnBrk="1" latinLnBrk="0" hangingPunct="1">
              <a:buNone/>
              <a:defRPr kumimoji="0" lang="ru-RU" sz="900"/>
            </a:lvl8pPr>
            <a:lvl9pPr marL="3657600" indent="0" eaLnBrk="1" latinLnBrk="0" hangingPunct="1">
              <a:buNone/>
              <a:defRPr kumimoji="0" lang="ru-RU" sz="900"/>
            </a:lvl9pPr>
          </a:lstStyle>
          <a:p>
            <a:pPr lvl="0" eaLnBrk="1" latinLnBrk="0" hangingPunct="1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ru-RU" sz="2000" b="1"/>
            </a:lvl1pPr>
          </a:lstStyle>
          <a:p>
            <a:pPr eaLnBrk="1" latinLnBrk="0" hangingPunct="1"/>
            <a:r>
              <a:rPr lang="ru-RU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ru-RU" sz="3200"/>
            </a:lvl1pPr>
            <a:lvl2pPr marL="457200" indent="0" eaLnBrk="1" latinLnBrk="0" hangingPunct="1">
              <a:buNone/>
              <a:defRPr kumimoji="0" lang="ru-RU" sz="2800"/>
            </a:lvl2pPr>
            <a:lvl3pPr marL="914400" indent="0" eaLnBrk="1" latinLnBrk="0" hangingPunct="1">
              <a:buNone/>
              <a:defRPr kumimoji="0" lang="ru-RU" sz="2400"/>
            </a:lvl3pPr>
            <a:lvl4pPr marL="1371600" indent="0" eaLnBrk="1" latinLnBrk="0" hangingPunct="1">
              <a:buNone/>
              <a:defRPr kumimoji="0" lang="ru-RU" sz="2000"/>
            </a:lvl4pPr>
            <a:lvl5pPr marL="1828800" indent="0" eaLnBrk="1" latinLnBrk="0" hangingPunct="1">
              <a:buNone/>
              <a:defRPr kumimoji="0" lang="ru-RU" sz="2000"/>
            </a:lvl5pPr>
            <a:lvl6pPr marL="2286000" indent="0" eaLnBrk="1" latinLnBrk="0" hangingPunct="1">
              <a:buNone/>
              <a:defRPr kumimoji="0" lang="ru-RU" sz="2000"/>
            </a:lvl6pPr>
            <a:lvl7pPr marL="2743200" indent="0" eaLnBrk="1" latinLnBrk="0" hangingPunct="1">
              <a:buNone/>
              <a:defRPr kumimoji="0" lang="ru-RU" sz="2000"/>
            </a:lvl7pPr>
            <a:lvl8pPr marL="3200400" indent="0" eaLnBrk="1" latinLnBrk="0" hangingPunct="1">
              <a:buNone/>
              <a:defRPr kumimoji="0" lang="ru-RU" sz="2000"/>
            </a:lvl8pPr>
            <a:lvl9pPr marL="3657600" indent="0" eaLnBrk="1" latinLnBrk="0" hangingPunct="1">
              <a:buNone/>
              <a:defRPr kumimoji="0" lang="ru-RU" sz="2000"/>
            </a:lvl9pPr>
          </a:lstStyle>
          <a:p>
            <a:pPr eaLnBrk="1" latinLnBrk="0" hangingPunct="1"/>
            <a:r>
              <a:rPr lang="ru-RU"/>
              <a:t>Вставка рисунка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ru-RU" sz="1400"/>
            </a:lvl1pPr>
            <a:lvl2pPr marL="457200" indent="0" eaLnBrk="1" latinLnBrk="0" hangingPunct="1">
              <a:buNone/>
              <a:defRPr kumimoji="0" lang="ru-RU" sz="1200"/>
            </a:lvl2pPr>
            <a:lvl3pPr marL="914400" indent="0" eaLnBrk="1" latinLnBrk="0" hangingPunct="1">
              <a:buNone/>
              <a:defRPr kumimoji="0" lang="ru-RU" sz="1000"/>
            </a:lvl3pPr>
            <a:lvl4pPr marL="1371600" indent="0" eaLnBrk="1" latinLnBrk="0" hangingPunct="1">
              <a:buNone/>
              <a:defRPr kumimoji="0" lang="ru-RU" sz="900"/>
            </a:lvl4pPr>
            <a:lvl5pPr marL="1828800" indent="0" eaLnBrk="1" latinLnBrk="0" hangingPunct="1">
              <a:buNone/>
              <a:defRPr kumimoji="0" lang="ru-RU" sz="900"/>
            </a:lvl5pPr>
            <a:lvl6pPr marL="2286000" indent="0" eaLnBrk="1" latinLnBrk="0" hangingPunct="1">
              <a:buNone/>
              <a:defRPr kumimoji="0" lang="ru-RU" sz="900"/>
            </a:lvl6pPr>
            <a:lvl7pPr marL="2743200" indent="0" eaLnBrk="1" latinLnBrk="0" hangingPunct="1">
              <a:buNone/>
              <a:defRPr kumimoji="0" lang="ru-RU" sz="900"/>
            </a:lvl7pPr>
            <a:lvl8pPr marL="3200400" indent="0" eaLnBrk="1" latinLnBrk="0" hangingPunct="1">
              <a:buNone/>
              <a:defRPr kumimoji="0" lang="ru-RU" sz="900"/>
            </a:lvl8pPr>
            <a:lvl9pPr marL="3657600" indent="0" eaLnBrk="1" latinLnBrk="0" hangingPunct="1">
              <a:buNone/>
              <a:defRPr kumimoji="0" lang="ru-RU" sz="900"/>
            </a:lvl9pPr>
          </a:lstStyle>
          <a:p>
            <a:pPr lvl="0" eaLnBrk="1" latinLnBrk="0" hangingPunct="1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ru-RU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ru-RU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5600"/>
            <a:ext cx="8194675" cy="1143000"/>
          </a:xfrm>
        </p:spPr>
        <p:txBody>
          <a:bodyPr/>
          <a:lstStyle/>
          <a:p>
            <a:pPr eaLnBrk="1" latinLnBrk="0" hangingPunct="1"/>
            <a:r>
              <a:rPr lang="ru-RU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3100" y="1497013"/>
            <a:ext cx="3975100" cy="4759325"/>
          </a:xfrm>
        </p:spPr>
        <p:txBody>
          <a:bodyPr/>
          <a:lstStyle>
            <a:lvl4pPr eaLnBrk="1" latinLnBrk="0" hangingPunct="1">
              <a:defRPr kumimoji="0" lang="ru-RU" baseline="0"/>
            </a:lvl4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7760" y="1497013"/>
            <a:ext cx="3977640" cy="4759325"/>
          </a:xfrm>
        </p:spPr>
        <p:txBody>
          <a:bodyPr/>
          <a:lstStyle>
            <a:lvl4pPr eaLnBrk="1" latinLnBrk="0" hangingPunct="1">
              <a:defRPr kumimoji="0" lang="ru-RU" baseline="0"/>
            </a:lvl4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ru-RU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олько фо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ru-RU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pPr/>
              <a:t>04.03.2021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ru-RU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ru-RU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pPr/>
              <a:t>‹#›</a:t>
            </a:fld>
            <a:endParaRPr kumimoji="0" lang="ru-RU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62" r:id="rId10"/>
    <p:sldLayoutId id="2147483654" r:id="rId11"/>
    <p:sldLayoutId id="2147483655" r:id="rId12"/>
    <p:sldLayoutId id="2147483663" r:id="rId13"/>
  </p:sldLayoutIdLst>
  <p:transition spd="slow">
    <p:wipe dir="d"/>
  </p:transition>
  <p:txStyles>
    <p:titleStyle>
      <a:lvl1pPr algn="l" defTabSz="914400" rtl="0" eaLnBrk="1" latinLnBrk="0" hangingPunct="1">
        <a:spcBef>
          <a:spcPct val="0"/>
        </a:spcBef>
        <a:buNone/>
        <a:defRPr kumimoji="0" lang="ru-RU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ru-RU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ru-RU"/>
      </a:defPPr>
      <a:lvl1pPr marL="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" TargetMode="External"/><Relationship Id="rId2" Type="http://schemas.openxmlformats.org/officeDocument/2006/relationships/hyperlink" Target="https://toytheater.com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esolcourses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15262" y="1340768"/>
            <a:ext cx="7597073" cy="2736304"/>
          </a:xfrm>
        </p:spPr>
        <p:txBody>
          <a:bodyPr>
            <a:noAutofit/>
          </a:bodyPr>
          <a:lstStyle/>
          <a:p>
            <a:pPr algn="ctr"/>
            <a:r>
              <a:rPr lang="ru-RU" sz="3600" b="0" dirty="0"/>
              <a:t>Дифференцированный и интегрированный подход к обучению английского языка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3962400" y="4869160"/>
            <a:ext cx="4772528" cy="990600"/>
          </a:xfrm>
        </p:spPr>
        <p:txBody>
          <a:bodyPr>
            <a:norm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Каргапольцева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Т.В.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Тарбагатайская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СОШ»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78526" y="980728"/>
            <a:ext cx="8077200" cy="5235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Дифференциация - это форма организации учебной деятельности школьников среднего и старшего возраста, при которой учитываются их склонности, интересы, проявившиеся способности.</a:t>
            </a:r>
            <a:r>
              <a:rPr lang="ru-RU" dirty="0"/>
              <a:t> 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"</a:t>
            </a:r>
            <a:r>
              <a:rPr lang="ru-RU" dirty="0" err="1"/>
              <a:t>different</a:t>
            </a:r>
            <a:r>
              <a:rPr lang="ru-RU" dirty="0"/>
              <a:t>” (лат.) означает разделение, разложение целого на различные части, формы, ступени.</a:t>
            </a:r>
            <a:br>
              <a:rPr lang="ru-RU" dirty="0"/>
            </a:b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5373216"/>
            <a:ext cx="2076450" cy="1752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C5ED74E-2E38-42A9-A389-10AAF2CE0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1124744"/>
            <a:ext cx="8077200" cy="4928931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Интегрированный урок – специально организованный урок. В целом интегрированный урок углубляет представление о предмете, расширяет кругозор, способствует формированию разносторонней личности.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Интегра́ция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(от лат.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integratio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— «соединение») — процесс объединения частей в целое.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3523339"/>
      </p:ext>
    </p:extLst>
  </p:cSld>
  <p:clrMapOvr>
    <a:masterClrMapping/>
  </p:clrMapOvr>
  <p:transition spd="slow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780928"/>
            <a:ext cx="8064896" cy="3757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sz="2800" b="1" dirty="0"/>
              <a:t>Дифференцированный и интегрированный подход к обучению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является трудоемкой организационной формой, сложной для применения на практике, что требует от учителя определенных теоретических знаний, педагогического мастерства, опыта, терпения и желания, регулярного сотрудничества с психологом.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25" y="0"/>
            <a:ext cx="3149770" cy="234888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013588" y="1417638"/>
            <a:ext cx="5019010" cy="466632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endParaRPr lang="ru-RU" sz="72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2000" y="155975"/>
            <a:ext cx="8153401" cy="1642194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Дифференцированный и интегрированный подход может использоваться на: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486723" y="1579100"/>
            <a:ext cx="4038600" cy="4525963"/>
          </a:xfrm>
        </p:spPr>
        <p:txBody>
          <a:bodyPr/>
          <a:lstStyle/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этапе изложения новых знаний, умений;</a:t>
            </a: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этапе закрепления и применения знаний и умений; </a:t>
            </a: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этапе контроля и самоконтроля.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85801" y="6083964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Формы работы: </a:t>
            </a:r>
            <a:r>
              <a:rPr lang="ru-RU" sz="2400" b="1" dirty="0"/>
              <a:t>фронтальная, групповая, индивидуальная</a:t>
            </a:r>
          </a:p>
        </p:txBody>
      </p:sp>
      <p:pic>
        <p:nvPicPr>
          <p:cNvPr id="11" name="Объект 10" descr="59916066.gif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481179"/>
            <a:ext cx="2479551" cy="272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5FCC39-1A70-4C83-94A1-D3E93F123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69632"/>
            <a:ext cx="8077200" cy="711096"/>
          </a:xfrm>
        </p:spPr>
        <p:txBody>
          <a:bodyPr>
            <a:normAutofit fontScale="90000"/>
          </a:bodyPr>
          <a:lstStyle/>
          <a:p>
            <a:r>
              <a:rPr lang="ru-RU" dirty="0"/>
              <a:t>Примеры интегрированных уроков: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20EC8803-00FE-4F07-A4C4-A02FE9006B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8308536"/>
              </p:ext>
            </p:extLst>
          </p:nvPr>
        </p:nvGraphicFramePr>
        <p:xfrm>
          <a:off x="773762" y="1294388"/>
          <a:ext cx="8077200" cy="25520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5440">
                  <a:extLst>
                    <a:ext uri="{9D8B030D-6E8A-4147-A177-3AD203B41FA5}">
                      <a16:colId xmlns:a16="http://schemas.microsoft.com/office/drawing/2014/main" val="1835127001"/>
                    </a:ext>
                  </a:extLst>
                </a:gridCol>
                <a:gridCol w="1615440">
                  <a:extLst>
                    <a:ext uri="{9D8B030D-6E8A-4147-A177-3AD203B41FA5}">
                      <a16:colId xmlns:a16="http://schemas.microsoft.com/office/drawing/2014/main" val="3872185781"/>
                    </a:ext>
                  </a:extLst>
                </a:gridCol>
                <a:gridCol w="1615440">
                  <a:extLst>
                    <a:ext uri="{9D8B030D-6E8A-4147-A177-3AD203B41FA5}">
                      <a16:colId xmlns:a16="http://schemas.microsoft.com/office/drawing/2014/main" val="2516941939"/>
                    </a:ext>
                  </a:extLst>
                </a:gridCol>
                <a:gridCol w="1615440">
                  <a:extLst>
                    <a:ext uri="{9D8B030D-6E8A-4147-A177-3AD203B41FA5}">
                      <a16:colId xmlns:a16="http://schemas.microsoft.com/office/drawing/2014/main" val="2999138721"/>
                    </a:ext>
                  </a:extLst>
                </a:gridCol>
                <a:gridCol w="1615440">
                  <a:extLst>
                    <a:ext uri="{9D8B030D-6E8A-4147-A177-3AD203B41FA5}">
                      <a16:colId xmlns:a16="http://schemas.microsoft.com/office/drawing/2014/main" val="2254380927"/>
                    </a:ext>
                  </a:extLst>
                </a:gridCol>
              </a:tblGrid>
              <a:tr h="2552055">
                <a:tc>
                  <a:txBody>
                    <a:bodyPr/>
                    <a:lstStyle/>
                    <a:p>
                      <a:pPr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 u="none" strike="noStrike">
                          <a:effectLst/>
                        </a:rPr>
                        <a:t>Английский язык и история</a:t>
                      </a:r>
                      <a:endParaRPr lang="ru-RU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 u="none" strike="noStrike" dirty="0">
                          <a:effectLst/>
                        </a:rPr>
                        <a:t>         6 класс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 u="none" strike="noStrike">
                          <a:effectLst/>
                        </a:rPr>
                        <a:t>Открытие Америки</a:t>
                      </a:r>
                      <a:endParaRPr lang="ru-RU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Pts val="1000"/>
                        <a:buFont typeface="Symbol" panose="05050102010706020507" pitchFamily="18" charset="2"/>
                        <a:buChar char="·"/>
                        <a:tabLst>
                          <a:tab pos="457200" algn="l"/>
                        </a:tabLst>
                      </a:pPr>
                      <a:r>
                        <a:rPr lang="ru-RU" sz="1200" u="none" strike="noStrike">
                          <a:effectLst/>
                        </a:rPr>
                        <a:t>Закрепление лексики</a:t>
                      </a:r>
                    </a:p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ru-RU" sz="1200" u="none" strike="noStrike">
                          <a:effectLst/>
                        </a:rPr>
                        <a:t>Учить использовать глаголы в Past Simple</a:t>
                      </a:r>
                      <a:endParaRPr lang="ru-RU" sz="1800" u="none" strike="noStrike">
                        <a:effectLst/>
                      </a:endParaRPr>
                    </a:p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ru-RU" sz="1200" u="none" strike="noStrike">
                          <a:effectLst/>
                        </a:rPr>
                        <a:t>Узнать когда, кем и как была открыта Америка</a:t>
                      </a:r>
                      <a:endParaRPr lang="ru-RU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Pts val="1000"/>
                        <a:buFont typeface="Symbol" panose="05050102010706020507" pitchFamily="18" charset="2"/>
                        <a:buChar char="·"/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Повторение лексики по теме</a:t>
                      </a:r>
                    </a:p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Повторение и употребление глаголов в Прош. Времени</a:t>
                      </a:r>
                      <a:endParaRPr lang="ru-RU" sz="1800" u="none" strike="noStrike" dirty="0">
                        <a:effectLst/>
                      </a:endParaRPr>
                    </a:p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Отработка дат, годов</a:t>
                      </a:r>
                      <a:endParaRPr lang="ru-RU" sz="1800" u="none" strike="noStrike" dirty="0">
                        <a:effectLst/>
                      </a:endParaRPr>
                    </a:p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Работа с текстом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67313655"/>
                  </a:ext>
                </a:extLst>
              </a:tr>
            </a:tbl>
          </a:graphicData>
        </a:graphic>
      </p:graphicFrame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10BABB24-96BC-49D4-91D9-77DA736D21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6090015"/>
              </p:ext>
            </p:extLst>
          </p:nvPr>
        </p:nvGraphicFramePr>
        <p:xfrm>
          <a:off x="773762" y="3846443"/>
          <a:ext cx="8077200" cy="26628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5440">
                  <a:extLst>
                    <a:ext uri="{9D8B030D-6E8A-4147-A177-3AD203B41FA5}">
                      <a16:colId xmlns:a16="http://schemas.microsoft.com/office/drawing/2014/main" val="2853547222"/>
                    </a:ext>
                  </a:extLst>
                </a:gridCol>
                <a:gridCol w="1615440">
                  <a:extLst>
                    <a:ext uri="{9D8B030D-6E8A-4147-A177-3AD203B41FA5}">
                      <a16:colId xmlns:a16="http://schemas.microsoft.com/office/drawing/2014/main" val="2591630138"/>
                    </a:ext>
                  </a:extLst>
                </a:gridCol>
                <a:gridCol w="1615440">
                  <a:extLst>
                    <a:ext uri="{9D8B030D-6E8A-4147-A177-3AD203B41FA5}">
                      <a16:colId xmlns:a16="http://schemas.microsoft.com/office/drawing/2014/main" val="2319600989"/>
                    </a:ext>
                  </a:extLst>
                </a:gridCol>
                <a:gridCol w="1615440">
                  <a:extLst>
                    <a:ext uri="{9D8B030D-6E8A-4147-A177-3AD203B41FA5}">
                      <a16:colId xmlns:a16="http://schemas.microsoft.com/office/drawing/2014/main" val="2446515384"/>
                    </a:ext>
                  </a:extLst>
                </a:gridCol>
                <a:gridCol w="1615440">
                  <a:extLst>
                    <a:ext uri="{9D8B030D-6E8A-4147-A177-3AD203B41FA5}">
                      <a16:colId xmlns:a16="http://schemas.microsoft.com/office/drawing/2014/main" val="11247094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 u="none" strike="noStrike" dirty="0">
                          <a:effectLst/>
                        </a:rPr>
                        <a:t>Английский язык и физика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 u="none" strike="noStrike" dirty="0">
                          <a:effectLst/>
                        </a:rPr>
                        <a:t>           9 класс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 u="none" strike="noStrike">
                          <a:effectLst/>
                        </a:rPr>
                        <a:t>Изобретения и их изобретатели</a:t>
                      </a:r>
                      <a:endParaRPr lang="ru-RU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Pts val="1000"/>
                        <a:buFont typeface="Symbol" panose="05050102010706020507" pitchFamily="18" charset="2"/>
                        <a:buChar char="·"/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Познакомить учащихся с изобретателями англоязычных стран</a:t>
                      </a:r>
                    </a:p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Закрепление лексики по теме «Изобретения и Научно-технический прогресс»</a:t>
                      </a:r>
                      <a:endParaRPr lang="ru-RU" sz="1800" u="none" strike="noStrike" dirty="0">
                        <a:effectLst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Pts val="1000"/>
                        <a:buFont typeface="Symbol" panose="05050102010706020507" pitchFamily="18" charset="2"/>
                        <a:buChar char="·"/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Презентация об ученых – физиках </a:t>
                      </a:r>
                    </a:p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     Наглядная демонстрация опытов, на основе изобретения</a:t>
                      </a:r>
                      <a:endParaRPr lang="ru-RU" sz="1800" u="none" strike="noStrike" dirty="0">
                        <a:effectLst/>
                      </a:endParaRPr>
                    </a:p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    Применение изобретений в быту</a:t>
                      </a:r>
                      <a:endParaRPr lang="ru-RU" sz="1800" u="none" strike="noStrike" dirty="0">
                        <a:effectLst/>
                      </a:endParaRPr>
                    </a:p>
                    <a:p>
                      <a:pPr marL="347472" indent="-347472" algn="l" font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ru-RU" sz="1200" u="none" strike="noStrike" dirty="0">
                          <a:effectLst/>
                        </a:rPr>
                        <a:t>   Урок проводиться совместно с учителем физики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40821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9544544"/>
      </p:ext>
    </p:extLst>
  </p:cSld>
  <p:clrMapOvr>
    <a:masterClrMapping/>
  </p:clrMapOvr>
  <p:transition spd="slow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38">
            <a:extLst>
              <a:ext uri="{FF2B5EF4-FFF2-40B4-BE49-F238E27FC236}">
                <a16:creationId xmlns:a16="http://schemas.microsoft.com/office/drawing/2014/main" id="{0B5218C5-CACD-4039-A1D0-69CA7F5095C7}"/>
              </a:ext>
            </a:extLst>
          </p:cNvPr>
          <p:cNvGrpSpPr>
            <a:grpSpLocks/>
          </p:cNvGrpSpPr>
          <p:nvPr/>
        </p:nvGrpSpPr>
        <p:grpSpPr bwMode="auto">
          <a:xfrm>
            <a:off x="3059112" y="2550894"/>
            <a:ext cx="3457575" cy="1584325"/>
            <a:chOff x="1927" y="1616"/>
            <a:chExt cx="2178" cy="998"/>
          </a:xfrm>
        </p:grpSpPr>
        <p:sp>
          <p:nvSpPr>
            <p:cNvPr id="19489" name="Oval 4" descr="Пергамент">
              <a:extLst>
                <a:ext uri="{FF2B5EF4-FFF2-40B4-BE49-F238E27FC236}">
                  <a16:creationId xmlns:a16="http://schemas.microsoft.com/office/drawing/2014/main" id="{EB1D8164-6306-49D6-AC62-07A2989E9E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7" y="1616"/>
              <a:ext cx="2178" cy="998"/>
            </a:xfrm>
            <a:prstGeom prst="ellipse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90" name="Text Box 5" descr="Пергамент">
              <a:extLst>
                <a:ext uri="{FF2B5EF4-FFF2-40B4-BE49-F238E27FC236}">
                  <a16:creationId xmlns:a16="http://schemas.microsoft.com/office/drawing/2014/main" id="{B42AEE4F-B986-44EC-962F-4B7C89A229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61" y="1933"/>
              <a:ext cx="817" cy="327"/>
            </a:xfrm>
            <a:prstGeom prst="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ru-RU" sz="2800">
                  <a:solidFill>
                    <a:schemeClr val="tx2"/>
                  </a:solidFill>
                </a:rPr>
                <a:t>Schule</a:t>
              </a:r>
              <a:endParaRPr lang="ru-RU" altLang="ru-RU" sz="2800">
                <a:solidFill>
                  <a:schemeClr val="tx2"/>
                </a:solidFill>
              </a:endParaRPr>
            </a:p>
          </p:txBody>
        </p:sp>
        <p:sp>
          <p:nvSpPr>
            <p:cNvPr id="19491" name="Text Box 6" descr="Пергамент">
              <a:extLst>
                <a:ext uri="{FF2B5EF4-FFF2-40B4-BE49-F238E27FC236}">
                  <a16:creationId xmlns:a16="http://schemas.microsoft.com/office/drawing/2014/main" id="{2D37C8FB-7505-4122-819D-1A7B6CE3B2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8" y="1888"/>
              <a:ext cx="907" cy="327"/>
            </a:xfrm>
            <a:prstGeom prst="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ru-RU" sz="2800">
                  <a:solidFill>
                    <a:schemeClr val="hlink"/>
                  </a:solidFill>
                </a:rPr>
                <a:t>School</a:t>
              </a:r>
              <a:endParaRPr lang="ru-RU" altLang="ru-RU" sz="2800">
                <a:solidFill>
                  <a:schemeClr val="hlink"/>
                </a:solidFill>
              </a:endParaRPr>
            </a:p>
          </p:txBody>
        </p:sp>
        <p:sp>
          <p:nvSpPr>
            <p:cNvPr id="19492" name="Line 7" descr="Пергамент">
              <a:extLst>
                <a:ext uri="{FF2B5EF4-FFF2-40B4-BE49-F238E27FC236}">
                  <a16:creationId xmlns:a16="http://schemas.microsoft.com/office/drawing/2014/main" id="{D82ED1C8-9691-4DF8-BA14-6719D1948D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44" y="1616"/>
              <a:ext cx="454" cy="99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9459" name="Line 9">
            <a:extLst>
              <a:ext uri="{FF2B5EF4-FFF2-40B4-BE49-F238E27FC236}">
                <a16:creationId xmlns:a16="http://schemas.microsoft.com/office/drawing/2014/main" id="{076D0B6D-86EE-4246-B988-1341092BA4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64163" y="1484313"/>
            <a:ext cx="503237" cy="10810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0" name="Line 10">
            <a:extLst>
              <a:ext uri="{FF2B5EF4-FFF2-40B4-BE49-F238E27FC236}">
                <a16:creationId xmlns:a16="http://schemas.microsoft.com/office/drawing/2014/main" id="{F762744E-C7CF-4042-ABD5-DAF37E47020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867400" y="2349500"/>
            <a:ext cx="576263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1" name="Line 11">
            <a:extLst>
              <a:ext uri="{FF2B5EF4-FFF2-40B4-BE49-F238E27FC236}">
                <a16:creationId xmlns:a16="http://schemas.microsoft.com/office/drawing/2014/main" id="{B0715E15-641C-482A-8AE4-CD0CA4AE452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516688" y="2997200"/>
            <a:ext cx="935037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2" name="Line 12">
            <a:extLst>
              <a:ext uri="{FF2B5EF4-FFF2-40B4-BE49-F238E27FC236}">
                <a16:creationId xmlns:a16="http://schemas.microsoft.com/office/drawing/2014/main" id="{A76D0E14-4012-484B-B32D-F52A6BEAB06B}"/>
              </a:ext>
            </a:extLst>
          </p:cNvPr>
          <p:cNvSpPr>
            <a:spLocks noChangeShapeType="1"/>
          </p:cNvSpPr>
          <p:nvPr/>
        </p:nvSpPr>
        <p:spPr bwMode="auto">
          <a:xfrm>
            <a:off x="6156325" y="3789363"/>
            <a:ext cx="936625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3" name="Line 13">
            <a:extLst>
              <a:ext uri="{FF2B5EF4-FFF2-40B4-BE49-F238E27FC236}">
                <a16:creationId xmlns:a16="http://schemas.microsoft.com/office/drawing/2014/main" id="{F6756AF2-E708-4E31-B9D9-3A0F9706D2D8}"/>
              </a:ext>
            </a:extLst>
          </p:cNvPr>
          <p:cNvSpPr>
            <a:spLocks noChangeShapeType="1"/>
          </p:cNvSpPr>
          <p:nvPr/>
        </p:nvSpPr>
        <p:spPr bwMode="auto">
          <a:xfrm>
            <a:off x="5435600" y="4076700"/>
            <a:ext cx="936625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4" name="Line 14">
            <a:extLst>
              <a:ext uri="{FF2B5EF4-FFF2-40B4-BE49-F238E27FC236}">
                <a16:creationId xmlns:a16="http://schemas.microsoft.com/office/drawing/2014/main" id="{E2B7EA64-EE8A-4E02-934A-5124628746D4}"/>
              </a:ext>
            </a:extLst>
          </p:cNvPr>
          <p:cNvSpPr>
            <a:spLocks noChangeShapeType="1"/>
          </p:cNvSpPr>
          <p:nvPr/>
        </p:nvSpPr>
        <p:spPr bwMode="auto">
          <a:xfrm>
            <a:off x="5076825" y="4076700"/>
            <a:ext cx="287338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5" name="Line 15">
            <a:extLst>
              <a:ext uri="{FF2B5EF4-FFF2-40B4-BE49-F238E27FC236}">
                <a16:creationId xmlns:a16="http://schemas.microsoft.com/office/drawing/2014/main" id="{62356224-1C56-4E78-B30C-51FE18F82C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195513" y="3933825"/>
            <a:ext cx="1512887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6" name="Line 16">
            <a:extLst>
              <a:ext uri="{FF2B5EF4-FFF2-40B4-BE49-F238E27FC236}">
                <a16:creationId xmlns:a16="http://schemas.microsoft.com/office/drawing/2014/main" id="{277F24B5-2FBF-4A7E-AECA-191DC50C64B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835150" y="3573463"/>
            <a:ext cx="1296988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7" name="Line 17">
            <a:extLst>
              <a:ext uri="{FF2B5EF4-FFF2-40B4-BE49-F238E27FC236}">
                <a16:creationId xmlns:a16="http://schemas.microsoft.com/office/drawing/2014/main" id="{4C2E3467-A779-41DC-A9B2-463FCB86698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547813" y="2708275"/>
            <a:ext cx="1584325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8" name="Line 18">
            <a:extLst>
              <a:ext uri="{FF2B5EF4-FFF2-40B4-BE49-F238E27FC236}">
                <a16:creationId xmlns:a16="http://schemas.microsoft.com/office/drawing/2014/main" id="{6802233A-53D3-4984-AC9E-1E8BA8A9488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627313" y="1989138"/>
            <a:ext cx="1008062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69" name="Line 19">
            <a:extLst>
              <a:ext uri="{FF2B5EF4-FFF2-40B4-BE49-F238E27FC236}">
                <a16:creationId xmlns:a16="http://schemas.microsoft.com/office/drawing/2014/main" id="{B9546197-702B-4774-9DEA-9483EDB50F0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563938" y="1196975"/>
            <a:ext cx="720725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70" name="Line 20">
            <a:extLst>
              <a:ext uri="{FF2B5EF4-FFF2-40B4-BE49-F238E27FC236}">
                <a16:creationId xmlns:a16="http://schemas.microsoft.com/office/drawing/2014/main" id="{C82030C4-0C06-4620-96F1-2C16B7815ED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572000" y="1052513"/>
            <a:ext cx="144463" cy="1512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77" name="Text Box 21">
            <a:extLst>
              <a:ext uri="{FF2B5EF4-FFF2-40B4-BE49-F238E27FC236}">
                <a16:creationId xmlns:a16="http://schemas.microsoft.com/office/drawing/2014/main" id="{8C8CA210-9F55-4CCF-BB8A-5624BD74F3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1190625"/>
            <a:ext cx="1584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Stundenplan</a:t>
            </a:r>
            <a:endParaRPr lang="ru-RU" altLang="ru-RU" sz="1800"/>
          </a:p>
        </p:txBody>
      </p:sp>
      <p:sp>
        <p:nvSpPr>
          <p:cNvPr id="45078" name="Text Box 22">
            <a:extLst>
              <a:ext uri="{FF2B5EF4-FFF2-40B4-BE49-F238E27FC236}">
                <a16:creationId xmlns:a16="http://schemas.microsoft.com/office/drawing/2014/main" id="{A1B3977F-3269-4BC8-B28B-F5D919212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2060575"/>
            <a:ext cx="23764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Lehrer und Schuler</a:t>
            </a:r>
            <a:endParaRPr lang="ru-RU" altLang="ru-RU" sz="1800"/>
          </a:p>
        </p:txBody>
      </p:sp>
      <p:sp>
        <p:nvSpPr>
          <p:cNvPr id="45079" name="Text Box 23">
            <a:extLst>
              <a:ext uri="{FF2B5EF4-FFF2-40B4-BE49-F238E27FC236}">
                <a16:creationId xmlns:a16="http://schemas.microsoft.com/office/drawing/2014/main" id="{CF5A48E5-B985-4B3E-AF04-150D57C22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4025" y="2708275"/>
            <a:ext cx="1800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Schulfacher</a:t>
            </a:r>
            <a:endParaRPr lang="ru-RU" altLang="ru-RU" sz="1800"/>
          </a:p>
        </p:txBody>
      </p:sp>
      <p:sp>
        <p:nvSpPr>
          <p:cNvPr id="45080" name="Text Box 24">
            <a:extLst>
              <a:ext uri="{FF2B5EF4-FFF2-40B4-BE49-F238E27FC236}">
                <a16:creationId xmlns:a16="http://schemas.microsoft.com/office/drawing/2014/main" id="{959864A2-2581-45CD-8C5D-E91CF164F2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9925" y="3644900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Prufungen</a:t>
            </a:r>
            <a:endParaRPr lang="ru-RU" altLang="ru-RU" sz="1800"/>
          </a:p>
        </p:txBody>
      </p:sp>
      <p:sp>
        <p:nvSpPr>
          <p:cNvPr id="45081" name="Text Box 25">
            <a:extLst>
              <a:ext uri="{FF2B5EF4-FFF2-40B4-BE49-F238E27FC236}">
                <a16:creationId xmlns:a16="http://schemas.microsoft.com/office/drawing/2014/main" id="{2A788523-C6BE-402E-BB2C-80B628B1D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4868863"/>
            <a:ext cx="2520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Larm in den Pausen</a:t>
            </a:r>
            <a:endParaRPr lang="ru-RU" altLang="ru-RU" sz="1800"/>
          </a:p>
        </p:txBody>
      </p:sp>
      <p:sp>
        <p:nvSpPr>
          <p:cNvPr id="45082" name="Text Box 26">
            <a:extLst>
              <a:ext uri="{FF2B5EF4-FFF2-40B4-BE49-F238E27FC236}">
                <a16:creationId xmlns:a16="http://schemas.microsoft.com/office/drawing/2014/main" id="{76F0664C-1ECA-4E62-969F-9B30934D86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5589588"/>
            <a:ext cx="17287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Hausaufgaben</a:t>
            </a:r>
            <a:endParaRPr lang="ru-RU" altLang="ru-RU" sz="1800"/>
          </a:p>
        </p:txBody>
      </p:sp>
      <p:sp>
        <p:nvSpPr>
          <p:cNvPr id="45084" name="Text Box 28">
            <a:extLst>
              <a:ext uri="{FF2B5EF4-FFF2-40B4-BE49-F238E27FC236}">
                <a16:creationId xmlns:a16="http://schemas.microsoft.com/office/drawing/2014/main" id="{12AC8158-3DAF-4E19-B975-195B8D266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692150"/>
            <a:ext cx="1223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Studying</a:t>
            </a:r>
            <a:endParaRPr lang="ru-RU" altLang="ru-RU" sz="1800"/>
          </a:p>
        </p:txBody>
      </p:sp>
      <p:sp>
        <p:nvSpPr>
          <p:cNvPr id="45085" name="Text Box 29">
            <a:extLst>
              <a:ext uri="{FF2B5EF4-FFF2-40B4-BE49-F238E27FC236}">
                <a16:creationId xmlns:a16="http://schemas.microsoft.com/office/drawing/2014/main" id="{2E9E91A8-4456-480D-B2F1-D8F27657F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908050"/>
            <a:ext cx="1439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Homework</a:t>
            </a:r>
            <a:endParaRPr lang="ru-RU" altLang="ru-RU" sz="1800"/>
          </a:p>
        </p:txBody>
      </p:sp>
      <p:sp>
        <p:nvSpPr>
          <p:cNvPr id="45086" name="Text Box 30">
            <a:extLst>
              <a:ext uri="{FF2B5EF4-FFF2-40B4-BE49-F238E27FC236}">
                <a16:creationId xmlns:a16="http://schemas.microsoft.com/office/drawing/2014/main" id="{F98D8A5A-58DA-4F5C-B4A4-D0020E37D0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1628775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Teachers</a:t>
            </a:r>
            <a:endParaRPr lang="ru-RU" altLang="ru-RU" sz="1800"/>
          </a:p>
        </p:txBody>
      </p:sp>
      <p:sp>
        <p:nvSpPr>
          <p:cNvPr id="45087" name="Text Box 31">
            <a:extLst>
              <a:ext uri="{FF2B5EF4-FFF2-40B4-BE49-F238E27FC236}">
                <a16:creationId xmlns:a16="http://schemas.microsoft.com/office/drawing/2014/main" id="{0DD8D6EC-2A57-4EA4-B22C-79321CAD1E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420938"/>
            <a:ext cx="12239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Students</a:t>
            </a:r>
            <a:endParaRPr lang="ru-RU" altLang="ru-RU" sz="1800"/>
          </a:p>
        </p:txBody>
      </p:sp>
      <p:sp>
        <p:nvSpPr>
          <p:cNvPr id="45088" name="Text Box 32">
            <a:extLst>
              <a:ext uri="{FF2B5EF4-FFF2-40B4-BE49-F238E27FC236}">
                <a16:creationId xmlns:a16="http://schemas.microsoft.com/office/drawing/2014/main" id="{04E63E05-94E9-420B-BFFD-BEB3E5E08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429000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Knowledge</a:t>
            </a:r>
            <a:endParaRPr lang="ru-RU" altLang="ru-RU" sz="1800"/>
          </a:p>
        </p:txBody>
      </p:sp>
      <p:sp>
        <p:nvSpPr>
          <p:cNvPr id="45089" name="Text Box 33">
            <a:extLst>
              <a:ext uri="{FF2B5EF4-FFF2-40B4-BE49-F238E27FC236}">
                <a16:creationId xmlns:a16="http://schemas.microsoft.com/office/drawing/2014/main" id="{3A03A958-F663-4FB1-99EF-C24912CAC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4292600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Subjects</a:t>
            </a:r>
            <a:endParaRPr lang="ru-RU" altLang="ru-RU" sz="1800"/>
          </a:p>
        </p:txBody>
      </p:sp>
      <p:sp>
        <p:nvSpPr>
          <p:cNvPr id="19483" name="Line 34">
            <a:extLst>
              <a:ext uri="{FF2B5EF4-FFF2-40B4-BE49-F238E27FC236}">
                <a16:creationId xmlns:a16="http://schemas.microsoft.com/office/drawing/2014/main" id="{A3EB777E-31E0-474D-BA50-429D81A6FF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11413" y="4005263"/>
            <a:ext cx="1512887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91" name="Text Box 35">
            <a:extLst>
              <a:ext uri="{FF2B5EF4-FFF2-40B4-BE49-F238E27FC236}">
                <a16:creationId xmlns:a16="http://schemas.microsoft.com/office/drawing/2014/main" id="{7ABA8363-BF73-4264-A1E2-7704B89A5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5084763"/>
            <a:ext cx="14398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Classmates</a:t>
            </a:r>
            <a:endParaRPr lang="ru-RU" altLang="ru-RU" sz="1800"/>
          </a:p>
        </p:txBody>
      </p:sp>
      <p:sp>
        <p:nvSpPr>
          <p:cNvPr id="45092" name="Text Box 36">
            <a:extLst>
              <a:ext uri="{FF2B5EF4-FFF2-40B4-BE49-F238E27FC236}">
                <a16:creationId xmlns:a16="http://schemas.microsoft.com/office/drawing/2014/main" id="{8297BD99-FEB1-4D82-8584-6DA881C4F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5516563"/>
            <a:ext cx="12239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Grades</a:t>
            </a:r>
            <a:endParaRPr lang="ru-RU" altLang="ru-RU" sz="1800"/>
          </a:p>
        </p:txBody>
      </p:sp>
      <p:sp>
        <p:nvSpPr>
          <p:cNvPr id="19486" name="Line 37">
            <a:extLst>
              <a:ext uri="{FF2B5EF4-FFF2-40B4-BE49-F238E27FC236}">
                <a16:creationId xmlns:a16="http://schemas.microsoft.com/office/drawing/2014/main" id="{E2B60C4E-EEB8-4A38-8E85-E144D9A9014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059113" y="4005263"/>
            <a:ext cx="1008062" cy="1511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87" name="Line 39">
            <a:extLst>
              <a:ext uri="{FF2B5EF4-FFF2-40B4-BE49-F238E27FC236}">
                <a16:creationId xmlns:a16="http://schemas.microsoft.com/office/drawing/2014/main" id="{57095F1F-530D-4952-9581-6B921A4B849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995738" y="4076700"/>
            <a:ext cx="215900" cy="1439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096" name="Text Box 40">
            <a:extLst>
              <a:ext uri="{FF2B5EF4-FFF2-40B4-BE49-F238E27FC236}">
                <a16:creationId xmlns:a16="http://schemas.microsoft.com/office/drawing/2014/main" id="{FF49F1DE-91DF-4923-A491-7C3055C9B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5445125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sz="1800"/>
              <a:t>Breaks</a:t>
            </a:r>
            <a:endParaRPr lang="ru-RU" altLang="ru-RU" sz="18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CBFFC6-5C86-4079-BDAD-E1439B5BCEF0}"/>
              </a:ext>
            </a:extLst>
          </p:cNvPr>
          <p:cNvSpPr txBox="1"/>
          <p:nvPr/>
        </p:nvSpPr>
        <p:spPr>
          <a:xfrm>
            <a:off x="1692275" y="110609"/>
            <a:ext cx="6810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Интегрированный урок (английский + немецкий языки)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5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5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45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5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45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45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45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5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7" grpId="0"/>
      <p:bldP spid="45078" grpId="0"/>
      <p:bldP spid="45079" grpId="0"/>
      <p:bldP spid="45080" grpId="0"/>
      <p:bldP spid="45081" grpId="0"/>
      <p:bldP spid="45082" grpId="0"/>
      <p:bldP spid="45084" grpId="0"/>
      <p:bldP spid="45085" grpId="0"/>
      <p:bldP spid="45086" grpId="0"/>
      <p:bldP spid="45087" grpId="0"/>
      <p:bldP spid="45088" grpId="0"/>
      <p:bldP spid="45089" grpId="0"/>
      <p:bldP spid="45091" grpId="0"/>
      <p:bldP spid="450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FB3023-53AD-4F0C-94B9-885903F4D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2708920"/>
            <a:ext cx="8077200" cy="1143000"/>
          </a:xfrm>
        </p:spPr>
        <p:txBody>
          <a:bodyPr/>
          <a:lstStyle/>
          <a:p>
            <a:r>
              <a:rPr lang="ru-RU" dirty="0"/>
              <a:t>Интеграция с уроком технологии</a:t>
            </a:r>
          </a:p>
        </p:txBody>
      </p:sp>
    </p:spTree>
    <p:extLst>
      <p:ext uri="{BB962C8B-B14F-4D97-AF65-F5344CB8AC3E}">
        <p14:creationId xmlns:p14="http://schemas.microsoft.com/office/powerpoint/2010/main" val="819057838"/>
      </p:ext>
    </p:extLst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47AEBC-2424-4087-B1EB-4B0A1D68F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69632"/>
            <a:ext cx="8077200" cy="2223264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Полезные сайты дифференцированного и интегрированного подхода к обучению английского языка: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8D8556-9676-4CDD-9167-1D5688088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420888"/>
            <a:ext cx="8077200" cy="4297363"/>
          </a:xfrm>
        </p:spPr>
        <p:txBody>
          <a:bodyPr>
            <a:normAutofit fontScale="92500"/>
          </a:bodyPr>
          <a:lstStyle/>
          <a:p>
            <a:r>
              <a:rPr lang="en-US" dirty="0">
                <a:hlinkClick r:id="rId2"/>
              </a:rPr>
              <a:t>https://toytheater.com/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Интеграция с уроками музыки, рисованием и с математикой</a:t>
            </a:r>
          </a:p>
          <a:p>
            <a:r>
              <a:rPr lang="en-US" dirty="0">
                <a:hlinkClick r:id="rId3"/>
              </a:rPr>
              <a:t>https://learningapps.org/</a:t>
            </a:r>
            <a:r>
              <a:rPr lang="ru-RU" dirty="0"/>
              <a:t> </a:t>
            </a:r>
          </a:p>
          <a:p>
            <a:r>
              <a:rPr lang="ru-RU" dirty="0"/>
              <a:t>Сайт по всем предметам и для всех классов</a:t>
            </a:r>
          </a:p>
          <a:p>
            <a:r>
              <a:rPr lang="en-US" dirty="0">
                <a:hlinkClick r:id="rId4"/>
              </a:rPr>
              <a:t>https://www.esolcourses.com/</a:t>
            </a:r>
            <a:r>
              <a:rPr lang="ru-RU" dirty="0"/>
              <a:t> </a:t>
            </a:r>
          </a:p>
          <a:p>
            <a:r>
              <a:rPr lang="ru-RU" dirty="0"/>
              <a:t>Хороший сайт с заданиями на разные уровни (даже песни)</a:t>
            </a:r>
          </a:p>
        </p:txBody>
      </p:sp>
    </p:spTree>
    <p:extLst>
      <p:ext uri="{BB962C8B-B14F-4D97-AF65-F5344CB8AC3E}">
        <p14:creationId xmlns:p14="http://schemas.microsoft.com/office/powerpoint/2010/main" val="2858322957"/>
      </p:ext>
    </p:extLst>
  </p:cSld>
  <p:clrMapOvr>
    <a:masterClrMapping/>
  </p:clrMapOvr>
  <p:transition spd="slow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116631"/>
            <a:ext cx="8077200" cy="1401511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Дифференцированный и интегрированный подход к обучению позволяет: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83568" y="1518143"/>
            <a:ext cx="8077200" cy="5328591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улучшить психологический климат на уроках;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-предотвратить пробелы в знаниях, умениях и навыках; 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-выровнять степень подготовки всего класса; </a:t>
            </a:r>
            <a:b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развить способности и интересы обучающихся; </a:t>
            </a:r>
            <a:b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более рационально использовать учебное время каждого;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вовлечь всех обучающихся в активную, напряженную умственную деятельность;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-акцентировать внимание учителя на работе с разными категориями детей;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-повысить качество знаний.</a:t>
            </a:r>
            <a:endParaRPr lang="ru-RU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8800871"/>
      </p:ext>
    </p:extLst>
  </p:cSld>
  <p:clrMapOvr>
    <a:masterClrMapping/>
  </p:clrMapOvr>
  <p:transition spd="slow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B02547B-806B-4BCD-9D8A-CB8F9E8F71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8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976689531"/>
      </p:ext>
    </p:extLst>
  </p:cSld>
  <p:clrMapOvr>
    <a:masterClrMapping/>
  </p:clrMapOvr>
  <p:transition spd="slow">
    <p:wipe dir="d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ezdaKHeWyBnZyZ2cDqRSo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Unk8vjtC9q0JAXtyxsX2O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uzParF19LzvJyR9qw266In"/>
</p:tagLst>
</file>

<file path=ppt/theme/theme1.xml><?xml version="1.0" encoding="utf-8"?>
<a:theme xmlns:a="http://schemas.openxmlformats.org/drawingml/2006/main" name="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</Template>
  <TotalTime>0</TotalTime>
  <Words>710</Words>
  <Application>Microsoft Office PowerPoint</Application>
  <PresentationFormat>Экран (4:3)</PresentationFormat>
  <Paragraphs>101</Paragraphs>
  <Slides>11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Georgia</vt:lpstr>
      <vt:lpstr>Symbol</vt:lpstr>
      <vt:lpstr>Times New Roman</vt:lpstr>
      <vt:lpstr>Training</vt:lpstr>
      <vt:lpstr>Дифференцированный и интегрированный подход к обучению английского языка</vt:lpstr>
      <vt:lpstr>Презентация PowerPoint</vt:lpstr>
      <vt:lpstr>Презентация PowerPoint</vt:lpstr>
      <vt:lpstr>Презентация PowerPoint</vt:lpstr>
      <vt:lpstr>Дифференцированный и интегрированный подход может использоваться на:</vt:lpstr>
      <vt:lpstr>Примеры интегрированных уроков:</vt:lpstr>
      <vt:lpstr>Презентация PowerPoint</vt:lpstr>
      <vt:lpstr>Интеграция с уроком технологии</vt:lpstr>
      <vt:lpstr>Полезные сайты дифференцированного и интегрированного подхода к обучению английского языка:</vt:lpstr>
      <vt:lpstr>Дифференцированный и интегрированный подход к обучению позволяет:</vt:lpstr>
      <vt:lpstr>Презентация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2016-12-12T15:32:19Z</dcterms:created>
  <dcterms:modified xsi:type="dcterms:W3CDTF">2021-03-03T17:09:39Z</dcterms:modified>
</cp:coreProperties>
</file>