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1"/>
  </p:notesMasterIdLst>
  <p:sldIdLst>
    <p:sldId id="268" r:id="rId2"/>
    <p:sldId id="265" r:id="rId3"/>
    <p:sldId id="260" r:id="rId4"/>
    <p:sldId id="284" r:id="rId5"/>
    <p:sldId id="270" r:id="rId6"/>
    <p:sldId id="292" r:id="rId7"/>
    <p:sldId id="306" r:id="rId8"/>
    <p:sldId id="286" r:id="rId9"/>
    <p:sldId id="276" r:id="rId10"/>
    <p:sldId id="261" r:id="rId11"/>
    <p:sldId id="279" r:id="rId12"/>
    <p:sldId id="287" r:id="rId13"/>
    <p:sldId id="288" r:id="rId14"/>
    <p:sldId id="256" r:id="rId15"/>
    <p:sldId id="290" r:id="rId16"/>
    <p:sldId id="291" r:id="rId17"/>
    <p:sldId id="257" r:id="rId18"/>
    <p:sldId id="259" r:id="rId19"/>
    <p:sldId id="293" r:id="rId20"/>
    <p:sldId id="294" r:id="rId21"/>
    <p:sldId id="295" r:id="rId22"/>
    <p:sldId id="296" r:id="rId23"/>
    <p:sldId id="298" r:id="rId24"/>
    <p:sldId id="299" r:id="rId25"/>
    <p:sldId id="278" r:id="rId26"/>
    <p:sldId id="303" r:id="rId27"/>
    <p:sldId id="273" r:id="rId28"/>
    <p:sldId id="304" r:id="rId29"/>
    <p:sldId id="272" r:id="rId30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960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CC7E83-F24E-452E-920E-BC6AA45B3199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2AFC9B3-153B-4E2D-A044-E86C67A52B18}">
      <dgm:prSet phldrT="[Текст]"/>
      <dgm:spPr>
        <a:noFill/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На сайте  «Навигатор системы дополнительного образования Бурятии» опубликована 121 программа. На базе школ работало 82 объединения, в которых занималось 1585 человек, из них 47 объединений (580 человек) от учреждений дополнительного образования «Радуга талантов» и спортивная школа. Реализовались программы по шести основным направленностям:</a:t>
          </a:r>
          <a:endParaRPr lang="ru-RU" dirty="0">
            <a:solidFill>
              <a:schemeClr val="tx1"/>
            </a:solidFill>
          </a:endParaRPr>
        </a:p>
      </dgm:t>
    </dgm:pt>
    <dgm:pt modelId="{65060D0C-07A0-4E45-B290-5B0ACD5282C4}" type="parTrans" cxnId="{E18D5B8C-65E1-4C49-B8F8-707B5D248108}">
      <dgm:prSet/>
      <dgm:spPr/>
      <dgm:t>
        <a:bodyPr/>
        <a:lstStyle/>
        <a:p>
          <a:endParaRPr lang="ru-RU"/>
        </a:p>
      </dgm:t>
    </dgm:pt>
    <dgm:pt modelId="{A8B5C7EC-D5A3-4492-B633-455814BC67CE}" type="sibTrans" cxnId="{E18D5B8C-65E1-4C49-B8F8-707B5D248108}">
      <dgm:prSet/>
      <dgm:spPr/>
      <dgm:t>
        <a:bodyPr/>
        <a:lstStyle/>
        <a:p>
          <a:endParaRPr lang="ru-RU"/>
        </a:p>
      </dgm:t>
    </dgm:pt>
    <dgm:pt modelId="{4BEDD2BA-7567-4843-AC15-CFA4BF3F5C48}">
      <dgm:prSet phldrT="[Текст]" custT="1"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туристско-краеведческое</a:t>
          </a:r>
          <a:endParaRPr lang="ru-RU" sz="1800" dirty="0">
            <a:solidFill>
              <a:schemeClr val="tx1"/>
            </a:solidFill>
          </a:endParaRPr>
        </a:p>
      </dgm:t>
    </dgm:pt>
    <dgm:pt modelId="{BF4859CC-5467-4A34-9619-21B8CE619E42}" type="parTrans" cxnId="{A5239723-6522-480C-BA1B-EFB8C543A042}">
      <dgm:prSet/>
      <dgm:spPr/>
      <dgm:t>
        <a:bodyPr/>
        <a:lstStyle/>
        <a:p>
          <a:endParaRPr lang="ru-RU"/>
        </a:p>
      </dgm:t>
    </dgm:pt>
    <dgm:pt modelId="{02119A69-94D5-4F76-9161-46FF9D931B1D}" type="sibTrans" cxnId="{A5239723-6522-480C-BA1B-EFB8C543A042}">
      <dgm:prSet/>
      <dgm:spPr/>
      <dgm:t>
        <a:bodyPr/>
        <a:lstStyle/>
        <a:p>
          <a:endParaRPr lang="ru-RU"/>
        </a:p>
      </dgm:t>
    </dgm:pt>
    <dgm:pt modelId="{9FB394CA-245B-40DE-8F55-1BA470C8E4B6}">
      <dgm:prSet phldrT="[Текст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спортивное</a:t>
          </a:r>
          <a:endParaRPr lang="ru-RU" sz="1800" dirty="0">
            <a:solidFill>
              <a:schemeClr val="tx1"/>
            </a:solidFill>
          </a:endParaRPr>
        </a:p>
      </dgm:t>
    </dgm:pt>
    <dgm:pt modelId="{D3864662-1D7B-4D6F-9D78-33E6861FAE74}" type="parTrans" cxnId="{EE300B13-1239-4A98-98AA-01781C6C020C}">
      <dgm:prSet/>
      <dgm:spPr/>
      <dgm:t>
        <a:bodyPr/>
        <a:lstStyle/>
        <a:p>
          <a:endParaRPr lang="ru-RU"/>
        </a:p>
      </dgm:t>
    </dgm:pt>
    <dgm:pt modelId="{54E8F2F6-5341-4A87-B27E-D3E9D12646D2}" type="sibTrans" cxnId="{EE300B13-1239-4A98-98AA-01781C6C020C}">
      <dgm:prSet/>
      <dgm:spPr/>
      <dgm:t>
        <a:bodyPr/>
        <a:lstStyle/>
        <a:p>
          <a:endParaRPr lang="ru-RU"/>
        </a:p>
      </dgm:t>
    </dgm:pt>
    <dgm:pt modelId="{6F402C7D-30CE-413A-8380-0DB01200EF20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техническое</a:t>
          </a:r>
          <a:endParaRPr lang="ru-RU" sz="1800" dirty="0">
            <a:solidFill>
              <a:schemeClr val="tx1"/>
            </a:solidFill>
          </a:endParaRPr>
        </a:p>
      </dgm:t>
    </dgm:pt>
    <dgm:pt modelId="{1E5277C2-1DD4-4FF2-999C-D0A0338CED57}" type="parTrans" cxnId="{14681AFF-0422-4991-A907-33EE7C024953}">
      <dgm:prSet/>
      <dgm:spPr/>
      <dgm:t>
        <a:bodyPr/>
        <a:lstStyle/>
        <a:p>
          <a:endParaRPr lang="ru-RU"/>
        </a:p>
      </dgm:t>
    </dgm:pt>
    <dgm:pt modelId="{F5CFEB77-0761-4DC1-9FC0-D85EEDDFED8B}" type="sibTrans" cxnId="{14681AFF-0422-4991-A907-33EE7C024953}">
      <dgm:prSet/>
      <dgm:spPr/>
      <dgm:t>
        <a:bodyPr/>
        <a:lstStyle/>
        <a:p>
          <a:endParaRPr lang="ru-RU"/>
        </a:p>
      </dgm:t>
    </dgm:pt>
    <dgm:pt modelId="{FEED00C1-F006-424C-A531-84482CC12531}">
      <dgm:prSet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социально-педагогическое</a:t>
          </a:r>
          <a:endParaRPr lang="ru-RU" sz="1800" dirty="0">
            <a:solidFill>
              <a:schemeClr val="tx1"/>
            </a:solidFill>
          </a:endParaRPr>
        </a:p>
      </dgm:t>
    </dgm:pt>
    <dgm:pt modelId="{8463C400-4C0F-4227-B9F8-AEDCCC087BBA}" type="parTrans" cxnId="{A730639C-4503-4F31-92F4-5553193F891D}">
      <dgm:prSet/>
      <dgm:spPr/>
      <dgm:t>
        <a:bodyPr/>
        <a:lstStyle/>
        <a:p>
          <a:endParaRPr lang="ru-RU"/>
        </a:p>
      </dgm:t>
    </dgm:pt>
    <dgm:pt modelId="{E8435392-A48E-4E51-B70E-8F26570933E3}" type="sibTrans" cxnId="{A730639C-4503-4F31-92F4-5553193F891D}">
      <dgm:prSet/>
      <dgm:spPr/>
      <dgm:t>
        <a:bodyPr/>
        <a:lstStyle/>
        <a:p>
          <a:endParaRPr lang="ru-RU"/>
        </a:p>
      </dgm:t>
    </dgm:pt>
    <dgm:pt modelId="{0C876B0C-EB1D-4DBC-A231-74F6FF78D611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ru-RU" sz="1800" dirty="0" err="1" smtClean="0">
              <a:solidFill>
                <a:schemeClr val="tx1"/>
              </a:solidFill>
            </a:rPr>
            <a:t>естественно-научное</a:t>
          </a:r>
          <a:endParaRPr lang="ru-RU" sz="1800" dirty="0">
            <a:solidFill>
              <a:schemeClr val="tx1"/>
            </a:solidFill>
          </a:endParaRPr>
        </a:p>
      </dgm:t>
    </dgm:pt>
    <dgm:pt modelId="{4C5392E9-BE8C-41AF-994B-44A13BD8AC0A}" type="parTrans" cxnId="{45A9267A-FDF7-4164-87D1-FBC8C427D2F8}">
      <dgm:prSet/>
      <dgm:spPr/>
      <dgm:t>
        <a:bodyPr/>
        <a:lstStyle/>
        <a:p>
          <a:endParaRPr lang="ru-RU"/>
        </a:p>
      </dgm:t>
    </dgm:pt>
    <dgm:pt modelId="{77B52F23-FDE7-4E3C-8237-8699540E40F3}" type="sibTrans" cxnId="{45A9267A-FDF7-4164-87D1-FBC8C427D2F8}">
      <dgm:prSet/>
      <dgm:spPr/>
      <dgm:t>
        <a:bodyPr/>
        <a:lstStyle/>
        <a:p>
          <a:endParaRPr lang="ru-RU"/>
        </a:p>
      </dgm:t>
    </dgm:pt>
    <dgm:pt modelId="{27C77464-131D-49F3-92F4-52A4B0B2FB39}">
      <dgm:prSet custT="1"/>
      <dgm:spPr>
        <a:solidFill>
          <a:srgbClr val="FFC000"/>
        </a:solidFill>
      </dgm:spPr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художественное</a:t>
          </a:r>
          <a:endParaRPr lang="ru-RU" sz="1800" dirty="0">
            <a:solidFill>
              <a:schemeClr val="tx1"/>
            </a:solidFill>
          </a:endParaRPr>
        </a:p>
      </dgm:t>
    </dgm:pt>
    <dgm:pt modelId="{74C2A708-B921-471F-9B98-CE0E323573F4}" type="parTrans" cxnId="{B9BCE8CE-3973-4382-B6F0-731EB7E0F86E}">
      <dgm:prSet/>
      <dgm:spPr/>
      <dgm:t>
        <a:bodyPr/>
        <a:lstStyle/>
        <a:p>
          <a:endParaRPr lang="ru-RU"/>
        </a:p>
      </dgm:t>
    </dgm:pt>
    <dgm:pt modelId="{096B9EAC-1863-4C52-9036-CB74DDDA49B7}" type="sibTrans" cxnId="{B9BCE8CE-3973-4382-B6F0-731EB7E0F86E}">
      <dgm:prSet/>
      <dgm:spPr/>
      <dgm:t>
        <a:bodyPr/>
        <a:lstStyle/>
        <a:p>
          <a:endParaRPr lang="ru-RU"/>
        </a:p>
      </dgm:t>
    </dgm:pt>
    <dgm:pt modelId="{333A6E7F-AC22-4B64-B147-CF7CAF13C33F}" type="pres">
      <dgm:prSet presAssocID="{81CC7E83-F24E-452E-920E-BC6AA45B3199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B497896-6D52-4913-9FA9-8009E8E34C33}" type="pres">
      <dgm:prSet presAssocID="{A2AFC9B3-153B-4E2D-A044-E86C67A52B18}" presName="roof" presStyleLbl="dkBgShp" presStyleIdx="0" presStyleCnt="2"/>
      <dgm:spPr/>
      <dgm:t>
        <a:bodyPr/>
        <a:lstStyle/>
        <a:p>
          <a:endParaRPr lang="ru-RU"/>
        </a:p>
      </dgm:t>
    </dgm:pt>
    <dgm:pt modelId="{8FCF5B1B-448B-4A0C-8C4A-DB574D8E516B}" type="pres">
      <dgm:prSet presAssocID="{A2AFC9B3-153B-4E2D-A044-E86C67A52B18}" presName="pillars" presStyleCnt="0"/>
      <dgm:spPr/>
    </dgm:pt>
    <dgm:pt modelId="{66AE266C-E155-464D-A64A-C196C95E030F}" type="pres">
      <dgm:prSet presAssocID="{A2AFC9B3-153B-4E2D-A044-E86C67A52B18}" presName="pillar1" presStyleLbl="node1" presStyleIdx="0" presStyleCnt="6" custScaleY="100425" custLinFactNeighborX="-5548" custLinFactNeighborY="-7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9F0F91-11A9-4D11-9BFF-1D461F774C9E}" type="pres">
      <dgm:prSet presAssocID="{9FB394CA-245B-40DE-8F55-1BA470C8E4B6}" presName="pillarX" presStyleLbl="node1" presStyleIdx="1" presStyleCnt="6" custScaleY="102743" custLinFactNeighborX="2001" custLinFactNeighborY="-11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240410-78FF-47A6-BEAE-AA8D43176579}" type="pres">
      <dgm:prSet presAssocID="{27C77464-131D-49F3-92F4-52A4B0B2FB39}" presName="pillarX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400598-BF1A-4448-B0FF-2A841D4EBB4F}" type="pres">
      <dgm:prSet presAssocID="{0C876B0C-EB1D-4DBC-A231-74F6FF78D611}" presName="pillarX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9CA8BB-A154-43DA-AEC5-32EBA31964BC}" type="pres">
      <dgm:prSet presAssocID="{FEED00C1-F006-424C-A531-84482CC12531}" presName="pillarX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123F53-D2FA-4857-892A-796776C824C1}" type="pres">
      <dgm:prSet presAssocID="{6F402C7D-30CE-413A-8380-0DB01200EF20}" presName="pillarX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AA2612-CC83-40F0-82C1-ECEDD4B2C8B1}" type="pres">
      <dgm:prSet presAssocID="{A2AFC9B3-153B-4E2D-A044-E86C67A52B18}" presName="base" presStyleLbl="dkBgShp" presStyleIdx="1" presStyleCnt="2" custFlipVert="0" custScaleY="68530"/>
      <dgm:spPr/>
    </dgm:pt>
  </dgm:ptLst>
  <dgm:cxnLst>
    <dgm:cxn modelId="{E18D5B8C-65E1-4C49-B8F8-707B5D248108}" srcId="{81CC7E83-F24E-452E-920E-BC6AA45B3199}" destId="{A2AFC9B3-153B-4E2D-A044-E86C67A52B18}" srcOrd="0" destOrd="0" parTransId="{65060D0C-07A0-4E45-B290-5B0ACD5282C4}" sibTransId="{A8B5C7EC-D5A3-4492-B633-455814BC67CE}"/>
    <dgm:cxn modelId="{45A9267A-FDF7-4164-87D1-FBC8C427D2F8}" srcId="{A2AFC9B3-153B-4E2D-A044-E86C67A52B18}" destId="{0C876B0C-EB1D-4DBC-A231-74F6FF78D611}" srcOrd="3" destOrd="0" parTransId="{4C5392E9-BE8C-41AF-994B-44A13BD8AC0A}" sibTransId="{77B52F23-FDE7-4E3C-8237-8699540E40F3}"/>
    <dgm:cxn modelId="{C9855888-3A9F-42E6-8B3D-C6DF9D3828E7}" type="presOf" srcId="{81CC7E83-F24E-452E-920E-BC6AA45B3199}" destId="{333A6E7F-AC22-4B64-B147-CF7CAF13C33F}" srcOrd="0" destOrd="0" presId="urn:microsoft.com/office/officeart/2005/8/layout/hList3"/>
    <dgm:cxn modelId="{526D3E21-FCEC-464E-838F-8F660F54D60D}" type="presOf" srcId="{A2AFC9B3-153B-4E2D-A044-E86C67A52B18}" destId="{0B497896-6D52-4913-9FA9-8009E8E34C33}" srcOrd="0" destOrd="0" presId="urn:microsoft.com/office/officeart/2005/8/layout/hList3"/>
    <dgm:cxn modelId="{EE300B13-1239-4A98-98AA-01781C6C020C}" srcId="{A2AFC9B3-153B-4E2D-A044-E86C67A52B18}" destId="{9FB394CA-245B-40DE-8F55-1BA470C8E4B6}" srcOrd="1" destOrd="0" parTransId="{D3864662-1D7B-4D6F-9D78-33E6861FAE74}" sibTransId="{54E8F2F6-5341-4A87-B27E-D3E9D12646D2}"/>
    <dgm:cxn modelId="{A730639C-4503-4F31-92F4-5553193F891D}" srcId="{A2AFC9B3-153B-4E2D-A044-E86C67A52B18}" destId="{FEED00C1-F006-424C-A531-84482CC12531}" srcOrd="4" destOrd="0" parTransId="{8463C400-4C0F-4227-B9F8-AEDCCC087BBA}" sibTransId="{E8435392-A48E-4E51-B70E-8F26570933E3}"/>
    <dgm:cxn modelId="{A5239723-6522-480C-BA1B-EFB8C543A042}" srcId="{A2AFC9B3-153B-4E2D-A044-E86C67A52B18}" destId="{4BEDD2BA-7567-4843-AC15-CFA4BF3F5C48}" srcOrd="0" destOrd="0" parTransId="{BF4859CC-5467-4A34-9619-21B8CE619E42}" sibTransId="{02119A69-94D5-4F76-9161-46FF9D931B1D}"/>
    <dgm:cxn modelId="{14681AFF-0422-4991-A907-33EE7C024953}" srcId="{A2AFC9B3-153B-4E2D-A044-E86C67A52B18}" destId="{6F402C7D-30CE-413A-8380-0DB01200EF20}" srcOrd="5" destOrd="0" parTransId="{1E5277C2-1DD4-4FF2-999C-D0A0338CED57}" sibTransId="{F5CFEB77-0761-4DC1-9FC0-D85EEDDFED8B}"/>
    <dgm:cxn modelId="{347C7CCF-B64D-4A8B-B492-22294684E750}" type="presOf" srcId="{27C77464-131D-49F3-92F4-52A4B0B2FB39}" destId="{44240410-78FF-47A6-BEAE-AA8D43176579}" srcOrd="0" destOrd="0" presId="urn:microsoft.com/office/officeart/2005/8/layout/hList3"/>
    <dgm:cxn modelId="{041446E9-61B2-4F3A-9232-412457348EB6}" type="presOf" srcId="{6F402C7D-30CE-413A-8380-0DB01200EF20}" destId="{DA123F53-D2FA-4857-892A-796776C824C1}" srcOrd="0" destOrd="0" presId="urn:microsoft.com/office/officeart/2005/8/layout/hList3"/>
    <dgm:cxn modelId="{ACC2F1DB-96FA-4610-9C6C-E580228D5ADC}" type="presOf" srcId="{9FB394CA-245B-40DE-8F55-1BA470C8E4B6}" destId="{2F9F0F91-11A9-4D11-9BFF-1D461F774C9E}" srcOrd="0" destOrd="0" presId="urn:microsoft.com/office/officeart/2005/8/layout/hList3"/>
    <dgm:cxn modelId="{A2C4ECEA-5E4F-4ADD-875C-26A41BB619D2}" type="presOf" srcId="{FEED00C1-F006-424C-A531-84482CC12531}" destId="{7F9CA8BB-A154-43DA-AEC5-32EBA31964BC}" srcOrd="0" destOrd="0" presId="urn:microsoft.com/office/officeart/2005/8/layout/hList3"/>
    <dgm:cxn modelId="{23AA5788-9675-4368-81D3-BEFB9F6F055C}" type="presOf" srcId="{0C876B0C-EB1D-4DBC-A231-74F6FF78D611}" destId="{E8400598-BF1A-4448-B0FF-2A841D4EBB4F}" srcOrd="0" destOrd="0" presId="urn:microsoft.com/office/officeart/2005/8/layout/hList3"/>
    <dgm:cxn modelId="{ABD6CAA3-D215-4D0A-9FA8-75322B88ED73}" type="presOf" srcId="{4BEDD2BA-7567-4843-AC15-CFA4BF3F5C48}" destId="{66AE266C-E155-464D-A64A-C196C95E030F}" srcOrd="0" destOrd="0" presId="urn:microsoft.com/office/officeart/2005/8/layout/hList3"/>
    <dgm:cxn modelId="{B9BCE8CE-3973-4382-B6F0-731EB7E0F86E}" srcId="{A2AFC9B3-153B-4E2D-A044-E86C67A52B18}" destId="{27C77464-131D-49F3-92F4-52A4B0B2FB39}" srcOrd="2" destOrd="0" parTransId="{74C2A708-B921-471F-9B98-CE0E323573F4}" sibTransId="{096B9EAC-1863-4C52-9036-CB74DDDA49B7}"/>
    <dgm:cxn modelId="{52B5618F-1B41-4A70-A846-2E15EAABADCD}" type="presParOf" srcId="{333A6E7F-AC22-4B64-B147-CF7CAF13C33F}" destId="{0B497896-6D52-4913-9FA9-8009E8E34C33}" srcOrd="0" destOrd="0" presId="urn:microsoft.com/office/officeart/2005/8/layout/hList3"/>
    <dgm:cxn modelId="{BCC24358-1512-40A2-AB9C-99875C1F8F60}" type="presParOf" srcId="{333A6E7F-AC22-4B64-B147-CF7CAF13C33F}" destId="{8FCF5B1B-448B-4A0C-8C4A-DB574D8E516B}" srcOrd="1" destOrd="0" presId="urn:microsoft.com/office/officeart/2005/8/layout/hList3"/>
    <dgm:cxn modelId="{D63F31B3-D35C-4659-A9B7-A5A287F04FBA}" type="presParOf" srcId="{8FCF5B1B-448B-4A0C-8C4A-DB574D8E516B}" destId="{66AE266C-E155-464D-A64A-C196C95E030F}" srcOrd="0" destOrd="0" presId="urn:microsoft.com/office/officeart/2005/8/layout/hList3"/>
    <dgm:cxn modelId="{2458AACC-9591-440A-A887-D9CFE6C6B097}" type="presParOf" srcId="{8FCF5B1B-448B-4A0C-8C4A-DB574D8E516B}" destId="{2F9F0F91-11A9-4D11-9BFF-1D461F774C9E}" srcOrd="1" destOrd="0" presId="urn:microsoft.com/office/officeart/2005/8/layout/hList3"/>
    <dgm:cxn modelId="{40BA60C6-9E79-4DDD-B6C5-D8E5A8A1B3DA}" type="presParOf" srcId="{8FCF5B1B-448B-4A0C-8C4A-DB574D8E516B}" destId="{44240410-78FF-47A6-BEAE-AA8D43176579}" srcOrd="2" destOrd="0" presId="urn:microsoft.com/office/officeart/2005/8/layout/hList3"/>
    <dgm:cxn modelId="{7D7BB15B-EE41-4E2E-999C-33B7955ACE08}" type="presParOf" srcId="{8FCF5B1B-448B-4A0C-8C4A-DB574D8E516B}" destId="{E8400598-BF1A-4448-B0FF-2A841D4EBB4F}" srcOrd="3" destOrd="0" presId="urn:microsoft.com/office/officeart/2005/8/layout/hList3"/>
    <dgm:cxn modelId="{6F0381B5-3C78-413B-8812-29FC42B23F37}" type="presParOf" srcId="{8FCF5B1B-448B-4A0C-8C4A-DB574D8E516B}" destId="{7F9CA8BB-A154-43DA-AEC5-32EBA31964BC}" srcOrd="4" destOrd="0" presId="urn:microsoft.com/office/officeart/2005/8/layout/hList3"/>
    <dgm:cxn modelId="{52A98FE5-68F4-4035-AB40-BD8760686F32}" type="presParOf" srcId="{8FCF5B1B-448B-4A0C-8C4A-DB574D8E516B}" destId="{DA123F53-D2FA-4857-892A-796776C824C1}" srcOrd="5" destOrd="0" presId="urn:microsoft.com/office/officeart/2005/8/layout/hList3"/>
    <dgm:cxn modelId="{DC7786F1-E0E7-43CF-B4D1-D06E6103AA17}" type="presParOf" srcId="{333A6E7F-AC22-4B64-B147-CF7CAF13C33F}" destId="{D4AA2612-CC83-40F0-82C1-ECEDD4B2C8B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B497896-6D52-4913-9FA9-8009E8E34C33}">
      <dsp:nvSpPr>
        <dsp:cNvPr id="0" name=""/>
        <dsp:cNvSpPr/>
      </dsp:nvSpPr>
      <dsp:spPr>
        <a:xfrm>
          <a:off x="0" y="30477"/>
          <a:ext cx="8229600" cy="16602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solidFill>
                <a:schemeClr val="tx1"/>
              </a:solidFill>
            </a:rPr>
            <a:t>На сайте  «Навигатор системы дополнительного образования Бурятии» опубликована 121 программа. На базе школ работало 82 объединения, в которых занималось 1585 человек, из них 47 объединений (580 человек) от учреждений дополнительного образования «Радуга талантов» и спортивная школа. Реализовались программы по шести основным направленностям:</a:t>
          </a:r>
          <a:endParaRPr lang="ru-RU" sz="1900" kern="1200" dirty="0">
            <a:solidFill>
              <a:schemeClr val="tx1"/>
            </a:solidFill>
          </a:endParaRPr>
        </a:p>
      </dsp:txBody>
      <dsp:txXfrm>
        <a:off x="0" y="30477"/>
        <a:ext cx="8229600" cy="1660222"/>
      </dsp:txXfrm>
    </dsp:sp>
    <dsp:sp modelId="{66AE266C-E155-464D-A64A-C196C95E030F}">
      <dsp:nvSpPr>
        <dsp:cNvPr id="0" name=""/>
        <dsp:cNvSpPr/>
      </dsp:nvSpPr>
      <dsp:spPr>
        <a:xfrm>
          <a:off x="0" y="1656201"/>
          <a:ext cx="1370260" cy="3501284"/>
        </a:xfrm>
        <a:prstGeom prst="rect">
          <a:avLst/>
        </a:prstGeom>
        <a:solidFill>
          <a:schemeClr val="tx1">
            <a:lumMod val="50000"/>
            <a:lumOff val="5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туристско-краеведческое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0" y="1656201"/>
        <a:ext cx="1370260" cy="3501284"/>
      </dsp:txXfrm>
    </dsp:sp>
    <dsp:sp modelId="{2F9F0F91-11A9-4D11-9BFF-1D461F774C9E}">
      <dsp:nvSpPr>
        <dsp:cNvPr id="0" name=""/>
        <dsp:cNvSpPr/>
      </dsp:nvSpPr>
      <dsp:spPr>
        <a:xfrm>
          <a:off x="1401697" y="1602474"/>
          <a:ext cx="1370260" cy="3582101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спортивное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1401697" y="1602474"/>
        <a:ext cx="1370260" cy="3582101"/>
      </dsp:txXfrm>
    </dsp:sp>
    <dsp:sp modelId="{44240410-78FF-47A6-BEAE-AA8D43176579}">
      <dsp:nvSpPr>
        <dsp:cNvPr id="0" name=""/>
        <dsp:cNvSpPr/>
      </dsp:nvSpPr>
      <dsp:spPr>
        <a:xfrm>
          <a:off x="2744539" y="1690700"/>
          <a:ext cx="1370260" cy="3486467"/>
        </a:xfrm>
        <a:prstGeom prst="rect">
          <a:avLst/>
        </a:prstGeom>
        <a:solidFill>
          <a:srgbClr val="FFC0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художественное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2744539" y="1690700"/>
        <a:ext cx="1370260" cy="3486467"/>
      </dsp:txXfrm>
    </dsp:sp>
    <dsp:sp modelId="{E8400598-BF1A-4448-B0FF-2A841D4EBB4F}">
      <dsp:nvSpPr>
        <dsp:cNvPr id="0" name=""/>
        <dsp:cNvSpPr/>
      </dsp:nvSpPr>
      <dsp:spPr>
        <a:xfrm>
          <a:off x="4114800" y="1690700"/>
          <a:ext cx="1370260" cy="3486467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solidFill>
                <a:schemeClr val="tx1"/>
              </a:solidFill>
            </a:rPr>
            <a:t>естественно-научное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4114800" y="1690700"/>
        <a:ext cx="1370260" cy="3486467"/>
      </dsp:txXfrm>
    </dsp:sp>
    <dsp:sp modelId="{7F9CA8BB-A154-43DA-AEC5-32EBA31964BC}">
      <dsp:nvSpPr>
        <dsp:cNvPr id="0" name=""/>
        <dsp:cNvSpPr/>
      </dsp:nvSpPr>
      <dsp:spPr>
        <a:xfrm>
          <a:off x="5485060" y="1690700"/>
          <a:ext cx="1370260" cy="3486467"/>
        </a:xfrm>
        <a:prstGeom prst="rect">
          <a:avLst/>
        </a:prstGeom>
        <a:solidFill>
          <a:schemeClr val="accent3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социально-педагогическое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5485060" y="1690700"/>
        <a:ext cx="1370260" cy="3486467"/>
      </dsp:txXfrm>
    </dsp:sp>
    <dsp:sp modelId="{DA123F53-D2FA-4857-892A-796776C824C1}">
      <dsp:nvSpPr>
        <dsp:cNvPr id="0" name=""/>
        <dsp:cNvSpPr/>
      </dsp:nvSpPr>
      <dsp:spPr>
        <a:xfrm>
          <a:off x="6855321" y="1690700"/>
          <a:ext cx="1370260" cy="3486467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техническое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6855321" y="1690700"/>
        <a:ext cx="1370260" cy="3486467"/>
      </dsp:txXfrm>
    </dsp:sp>
    <dsp:sp modelId="{D4AA2612-CC83-40F0-82C1-ECEDD4B2C8B1}">
      <dsp:nvSpPr>
        <dsp:cNvPr id="0" name=""/>
        <dsp:cNvSpPr/>
      </dsp:nvSpPr>
      <dsp:spPr>
        <a:xfrm>
          <a:off x="0" y="5238122"/>
          <a:ext cx="8229600" cy="265475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295752-BD87-4CB4-AA0C-58360F50AFDD}" type="datetimeFigureOut">
              <a:rPr lang="ru-RU" smtClean="0"/>
              <a:pPr/>
              <a:t>25.08.2020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743400-E17D-4697-ADD8-38AA34CDAE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53827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743400-E17D-4697-ADD8-38AA34CDAEBA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75166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fld id="{34956579-A1D2-46E8-A766-CCBA56558019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xmlns="" val="2145970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fld id="{96982E25-6725-4D68-87BF-A58CCBAD6259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4701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4EE88-520D-472E-8E60-76048647415F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994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6843E-3FA8-4A86-89A8-5A20416CEC0C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1544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800DF-CF70-4DC7-B7C4-FCE3A4F9F092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32438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013D7-7ADD-41A7-8517-07EFAE25333E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586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066E8-08B3-439D-8B31-3CA84AF5C8D9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08615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D0A79-993C-46A0-A5A4-7A1142D52C2E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2947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259F0-2ECD-4326-B19D-89B59014825C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5420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C85E7-D7A0-4520-A47D-12A1F84BFB46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1158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C85E7-D7A0-4520-A47D-12A1F84BFB46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4326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C85E7-D7A0-4520-A47D-12A1F84BFB46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7902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C85E7-D7A0-4520-A47D-12A1F84BFB46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094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C85E7-D7A0-4520-A47D-12A1F84BFB46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694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C85E7-D7A0-4520-A47D-12A1F84BFB46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6891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D9F8E-6422-433D-8F1F-3CDEFD76A484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10171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7FD84-73A0-4906-9CA1-868CA1EBA336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1057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48C85E7-D7A0-4520-A47D-12A1F84BFB46}" type="datetime1">
              <a:rPr lang="ru-RU" smtClean="0"/>
              <a:pPr/>
              <a:t>25.08.2020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0B550B0-A89C-4B25-BF38-1EF31EA77A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33803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rg.ru/2020/08/10/ministr-prosveshcheniia-rasskazal-rg-chto-zhdet-shkoly-v-novom-uchebnom-godu.html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rg.ru/2020/08/06/kak-shkoly-budut-vospityvat-detej-po-novym-programmam.html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edu.gov.ru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jpeg"/><Relationship Id="rId5" Type="http://schemas.openxmlformats.org/officeDocument/2006/relationships/hyperlink" Target="https://rg.ru/2020/08/10/eksperty-u-kazhdogo-piatogo-uchitelia-ne-hvataet-navykov-distancionnoj-raboty.html" TargetMode="External"/><Relationship Id="rId4" Type="http://schemas.openxmlformats.org/officeDocument/2006/relationships/image" Target="https://e.profkiosk.ru/service_tbn2/resize/zoom/70x0/ty-l_-.png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Августовская конференция работников образования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2967335"/>
            <a:ext cx="8064896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kumimoji="0" lang="ru-RU" sz="2800" b="1" i="0" u="none" strike="noStrike" cap="none" spc="0" normalizeH="0" baseline="0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Перспективы развития районной системы образования муниципального образования </a:t>
            </a:r>
            <a:r>
              <a:rPr kumimoji="0" lang="ru-RU" sz="2800" b="1" i="0" u="none" strike="noStrike" cap="none" spc="0" normalizeH="0" baseline="0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800" b="1" i="0" u="none" strike="noStrike" cap="none" spc="0" normalizeH="0" baseline="0" dirty="0" err="1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Тарбагатайский</a:t>
            </a:r>
            <a:r>
              <a:rPr kumimoji="0" lang="ru-RU" sz="2800" b="1" i="0" u="none" strike="noStrike" cap="none" spc="0" normalizeH="0" baseline="0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район</a:t>
            </a:r>
            <a:r>
              <a:rPr kumimoji="0" lang="ru-RU" sz="2800" b="1" i="0" u="none" strike="noStrike" cap="none" spc="0" normalizeH="0" baseline="0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800" b="1" i="0" u="none" strike="noStrike" cap="none" spc="0" normalizeH="0" baseline="0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рамках реализации национальных проектов</a:t>
            </a:r>
            <a:endParaRPr lang="ru-RU" sz="2800" b="1" cap="none" spc="0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39952" y="5877272"/>
            <a:ext cx="9819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4F81BD">
                    <a:lumMod val="75000"/>
                  </a:srgb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2020г.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23320" y="192608"/>
            <a:ext cx="6120680" cy="67413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 smtClean="0"/>
              <a:t>Министр </a:t>
            </a:r>
            <a:r>
              <a:rPr lang="ru-RU" sz="1600" dirty="0"/>
              <a:t>просвещения Сергей Кравцов в эфире телеканала «Россия 24» огласил главный запрет в новом учебном году: во всех школах до конца года будут отменены массовые мероприятия.</a:t>
            </a:r>
          </a:p>
          <a:p>
            <a:pPr marL="0" indent="0">
              <a:buNone/>
            </a:pPr>
            <a:r>
              <a:rPr lang="ru-RU" sz="1600" dirty="0"/>
              <a:t>Учебные заведения начнут свою работу традиционно с 1 сентября в очном формате, однако для всех учреждений будут действовать новые санитарно-эпидемиологические правила.</a:t>
            </a:r>
          </a:p>
          <a:p>
            <a:pPr marL="0" indent="0">
              <a:buNone/>
            </a:pPr>
            <a:r>
              <a:rPr lang="ru-RU" sz="1600" dirty="0" smtClean="0"/>
              <a:t>Федеральная </a:t>
            </a:r>
            <a:r>
              <a:rPr lang="ru-RU" sz="1600" dirty="0"/>
              <a:t>служба опубликовала разъясняющее письмо для регионов, где подробно описано, как должна проходить учебная деятельность в новом году. Перечень мер комплексный, он включает в себя:</a:t>
            </a:r>
          </a:p>
          <a:p>
            <a:pPr lvl="0">
              <a:buFont typeface="Wingdings" pitchFamily="2" charset="2"/>
              <a:buChar char="Ø"/>
            </a:pPr>
            <a:r>
              <a:rPr lang="ru-RU" sz="1600" dirty="0"/>
              <a:t>проведение праздничных линеек по классам или параллелям на открытом воздухе;</a:t>
            </a:r>
          </a:p>
          <a:p>
            <a:pPr lvl="0">
              <a:buFont typeface="Wingdings" pitchFamily="2" charset="2"/>
              <a:buChar char="Ø"/>
            </a:pPr>
            <a:r>
              <a:rPr lang="ru-RU" sz="1600" dirty="0"/>
              <a:t>ежедневные утренние фильтры: всем входящим в здание школы будут измерять температуру, учеников с признаками ОРВИ на занятие не допустят;</a:t>
            </a:r>
          </a:p>
          <a:p>
            <a:pPr lvl="0">
              <a:buFont typeface="Wingdings" pitchFamily="2" charset="2"/>
              <a:buChar char="Ø"/>
            </a:pPr>
            <a:r>
              <a:rPr lang="ru-RU" sz="1600" dirty="0"/>
              <a:t>использование всех входов в здание, чтобы не допускать утром скопления учеников; усиление мер дезинфекции;</a:t>
            </a:r>
          </a:p>
          <a:p>
            <a:pPr lvl="0">
              <a:buFont typeface="Wingdings" pitchFamily="2" charset="2"/>
              <a:buChar char="Ø"/>
            </a:pPr>
            <a:r>
              <a:rPr lang="ru-RU" sz="1600" dirty="0"/>
              <a:t>запрет на проведение массовых мероприятий; закрепление за каждым классом отдельного кабинета, покидать его дети смогут только на уроках, требующих специального оборудования, например, физики или информатики;</a:t>
            </a:r>
          </a:p>
          <a:p>
            <a:pPr lvl="0">
              <a:buFont typeface="Wingdings" pitchFamily="2" charset="2"/>
              <a:buChar char="Ø"/>
            </a:pPr>
            <a:r>
              <a:rPr lang="ru-RU" sz="1600" dirty="0"/>
              <a:t>специально разработанное расписание уроков и график посещения столовой с целью минимизации контактов школьников.</a:t>
            </a:r>
          </a:p>
          <a:p>
            <a:pPr>
              <a:buNone/>
            </a:pPr>
            <a:endParaRPr lang="ru-RU" sz="1400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2529" name="Рисунок 2" descr="Сергей Кравцов рассказал о главном запрете в новом учебном год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222" y="3531318"/>
            <a:ext cx="2799196" cy="15218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cdnimg.rg.ru/pril/article/193/40/89/10p_niz_new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416419"/>
            <a:ext cx="4238798" cy="2691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115616" y="332656"/>
            <a:ext cx="7571184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t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первый же учебный день пройдет Всероссийский урок,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посвященный 75-летию Победы  в Великой Отечественной войне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содержание которого будет важно и полезно для учащихся всех возрастов.</a:t>
            </a:r>
          </a:p>
          <a:p>
            <a:pPr marL="0" marR="0" lvl="0" indent="0" algn="just" defTabSz="914400" rtl="0" eaLnBrk="1" fontAlgn="t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поручению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Цыденова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А.С.,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Главы Республики Бурятия, вторым уроком пройдет урок «О безопасном  поведении школьников в условиях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Covid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19»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0"/>
            <a:ext cx="7704667" cy="1529681"/>
          </a:xfrm>
        </p:spPr>
        <p:txBody>
          <a:bodyPr/>
          <a:lstStyle/>
          <a:p>
            <a:r>
              <a:rPr lang="ru-RU" dirty="0" smtClean="0"/>
              <a:t>Предварительные итоги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9333" y="1412776"/>
            <a:ext cx="7704667" cy="4194391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endParaRPr lang="ru-RU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ru-RU" sz="5100" dirty="0"/>
              <a:t>организация дистанционного обучения позволила обеспечить безопасность учащихся и учителей в условиях пандемии;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ru-RU" sz="5100" dirty="0"/>
              <a:t>переход на дистанционное обучение потребовал дополнительных трудозатрат со стороны педагогов;</a:t>
            </a:r>
          </a:p>
          <a:p>
            <a:pPr lvl="0" fontAlgn="t">
              <a:buFont typeface="Wingdings" panose="05000000000000000000" pitchFamily="2" charset="2"/>
              <a:buChar char="ü"/>
            </a:pPr>
            <a:r>
              <a:rPr lang="ru-RU" sz="5100" dirty="0"/>
              <a:t>дистанционное обучение поставило новые сложные задачи перед учащимися и их родителями.</a:t>
            </a:r>
            <a:r>
              <a:rPr lang="ru-RU" sz="5100" b="1" dirty="0"/>
              <a:t> </a:t>
            </a:r>
            <a:endParaRPr lang="ru-RU" sz="5100" dirty="0"/>
          </a:p>
          <a:p>
            <a:pPr lvl="0" fontAlgn="t">
              <a:buFont typeface="Wingdings" panose="05000000000000000000" pitchFamily="2" charset="2"/>
              <a:buChar char="ü"/>
            </a:pPr>
            <a:r>
              <a:rPr lang="ru-RU" sz="5100" dirty="0"/>
              <a:t>переход на домашнее обучение показал, что в сельских школах не хватает оборудования.</a:t>
            </a:r>
          </a:p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5601" name="Рисунок 9" descr="Фото: Пресс-служба министерства просвещения РФ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457200"/>
            <a:ext cx="4255403" cy="2827784"/>
          </a:xfrm>
          <a:prstGeom prst="rect">
            <a:avLst/>
          </a:prstGeom>
          <a:noFill/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0" y="2419350"/>
            <a:ext cx="9144000" cy="0"/>
          </a:xfrm>
          <a:prstGeom prst="rect">
            <a:avLst/>
          </a:prstGeom>
          <a:solidFill>
            <a:srgbClr val="F2F2F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3642836"/>
            <a:ext cx="8064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ru-RU" sz="2400" dirty="0" smtClean="0"/>
              <a:t>«Принято решение, что в рамках нацпроекта "Образование" мы оснастим все сельские школы необходимым лабораторным оборудованием по физике, химии и биологии.  Это будет сделано в течение трех лет»</a:t>
            </a:r>
          </a:p>
          <a:p>
            <a:pPr algn="r" fontAlgn="t"/>
            <a:endParaRPr lang="ru-RU" sz="2400" dirty="0" smtClean="0"/>
          </a:p>
          <a:p>
            <a:pPr algn="r" fontAlgn="t"/>
            <a:r>
              <a:rPr lang="ru-RU" sz="2400" dirty="0" smtClean="0"/>
              <a:t> </a:t>
            </a:r>
            <a:r>
              <a:rPr lang="ru-RU" sz="2400" i="1" dirty="0" smtClean="0"/>
              <a:t>Сергей Кравцов</a:t>
            </a:r>
            <a:endParaRPr lang="ru-RU" sz="2400" i="1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19011716"/>
              </p:ext>
            </p:extLst>
          </p:nvPr>
        </p:nvGraphicFramePr>
        <p:xfrm>
          <a:off x="1" y="-6"/>
          <a:ext cx="9144000" cy="6858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053"/>
                <a:gridCol w="2291746"/>
                <a:gridCol w="3168352"/>
                <a:gridCol w="1296144"/>
                <a:gridCol w="1008112"/>
                <a:gridCol w="899593"/>
              </a:tblGrid>
              <a:tr h="338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Наименование контрагента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Виды работ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Всего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МБ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РБ</a:t>
                      </a:r>
                    </a:p>
                  </a:txBody>
                  <a:tcPr marL="68580" marR="68580" marT="0" marB="0"/>
                </a:tc>
              </a:tr>
              <a:tr h="1767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731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МБОУ 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  <a:cs typeface="Times New Roman"/>
                        </a:rPr>
                        <a:t>Нижнежиримская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 ООШ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Электромонтажные работы, установка мойки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300552,00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15027,60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285524,40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767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Установка плафонов в дошкольной группе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86696,00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86696,00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53462"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МБОУ "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  <a:cs typeface="Times New Roman"/>
                        </a:rPr>
                        <a:t>Тарбагатайская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 СОШ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Ремонт хозяйственного блока (кровля, стены, полы, отопление)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973515,00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48675,75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924839,25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767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Капитальный ремонт гаража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422534,00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422534,00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767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Ремонт кабинетов (ремонт полов, окон) 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347284,00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347284,00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767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Ремонт кабинетов (ремонт полов,стен, окон)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200000,00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200000,00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76731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МБОУ "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  <a:cs typeface="Times New Roman"/>
                        </a:rPr>
                        <a:t>Большекуналейская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 СОШ"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Капитальный ремонт полов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150000,00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7500,00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142500,00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384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Ремонт системы водоснабжения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291150,00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291150,00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38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МБДОУ Детский сад Ласточка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Капитальный ремонт кровли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1022000,00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51100,00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970900,00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5346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МБОУ "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  <a:cs typeface="Times New Roman"/>
                        </a:rPr>
                        <a:t>Куйтунская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 СОШ"</a:t>
                      </a: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Капитальный ремонт спортзала (ремонт системы отопления</a:t>
                      </a: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2540000,00</a:t>
                      </a: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40000,00</a:t>
                      </a: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2500000,00</a:t>
                      </a: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534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Ремонт системы отопления (устройство выгребной ямы)</a:t>
                      </a: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1580000,00</a:t>
                      </a: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1580000,00</a:t>
                      </a: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534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МБОУ "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  <a:cs typeface="Times New Roman"/>
                        </a:rPr>
                        <a:t>Десятниковская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 СОШ"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Капитальный ремонт кабинетов (ремонт перекрытия, потолков, стен)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980660,40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980660,40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76731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МБОУДО "ЦДОД Радуга талантов"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Ремонт системы отопления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150000,00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150000,00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767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Ремонт филиала в с.Нижний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1152836,00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57647,80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1095124,20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76731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МБДОО Детский сад "Филиппок"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Ремонт противопожарных дверей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300000,00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300000,00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767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Ремонт межкомнатных дверей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150000,00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150000,00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076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МБОУ "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  <a:cs typeface="Times New Roman"/>
                        </a:rPr>
                        <a:t>Верхнежиримская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 СОШ"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Ремонт системы отопления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155313,00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155313,00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38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МБОУ "Селенгинская СОШ"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Ремонт эл. проводки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37686,54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37686,54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8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МБОУ "Надеенская НОШ"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Ремонт 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  <a:cs typeface="Times New Roman"/>
                        </a:rPr>
                        <a:t>эл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. проводки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27325,59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27325,59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767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МБОО "Заводская СОШ"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Электромонтажные работы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645296,00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645296,00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097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МБОУ "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  <a:cs typeface="Times New Roman"/>
                        </a:rPr>
                        <a:t>Верхнесаянтуйская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 НОШ"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Создание ПСД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150000,00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150000,00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38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МБОУ "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  <a:cs typeface="Times New Roman"/>
                        </a:rPr>
                        <a:t>Вознесеновская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 НОШ"</a:t>
                      </a: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Создание ПСД</a:t>
                      </a: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150000,00</a:t>
                      </a: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150000,00</a:t>
                      </a: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986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  <a:cs typeface="Times New Roman"/>
                        </a:rPr>
                        <a:t>Нижнесаянтуйская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Точка роста (ремонт кабинета)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200 000,00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200 000,00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767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Итого</a:t>
                      </a: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12 012 848,53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6 093 960,68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5 918 887,85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Заголовок 1"/>
          <p:cNvSpPr txBox="1">
            <a:spLocks noGrp="1"/>
          </p:cNvSpPr>
          <p:nvPr>
            <p:ph type="ctrTitle"/>
          </p:nvPr>
        </p:nvSpPr>
        <p:spPr>
          <a:xfrm>
            <a:off x="1691680" y="1916833"/>
            <a:ext cx="6981825" cy="720080"/>
          </a:xfrm>
        </p:spPr>
        <p:txBody>
          <a:bodyPr anchor="t">
            <a:normAutofit fontScale="90000"/>
          </a:bodyPr>
          <a:lstStyle/>
          <a:p>
            <a:pPr algn="l" eaLnBrk="1" hangingPunct="1"/>
            <a:r>
              <a:rPr lang="ru-RU" sz="2200" dirty="0" smtClean="0">
                <a:latin typeface="Arial" pitchFamily="34" charset="0"/>
                <a:cs typeface="Arial" pitchFamily="34" charset="0"/>
              </a:rPr>
              <a:t>О создании федеральной сети Центров образования цифрового и гуманитарного профилей «Точка роста» </a:t>
            </a:r>
          </a:p>
        </p:txBody>
      </p:sp>
      <p:pic>
        <p:nvPicPr>
          <p:cNvPr id="13316" name="Рисунок 8" descr="Рисунок 8"/>
          <p:cNvPicPr>
            <a:picLocks noChangeAspect="1"/>
          </p:cNvPicPr>
          <p:nvPr/>
        </p:nvPicPr>
        <p:blipFill>
          <a:blip r:embed="rId2" cstate="print"/>
          <a:srcRect l="27307" t="8943" r="20023" b="77235"/>
          <a:stretch>
            <a:fillRect/>
          </a:stretch>
        </p:blipFill>
        <p:spPr bwMode="auto">
          <a:xfrm>
            <a:off x="1115616" y="0"/>
            <a:ext cx="4256088" cy="210661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39" name="Параллелограмм 10"/>
          <p:cNvSpPr/>
          <p:nvPr/>
        </p:nvSpPr>
        <p:spPr>
          <a:xfrm rot="19365124">
            <a:off x="-754063" y="4356100"/>
            <a:ext cx="2652713" cy="14716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9017" y="0"/>
                </a:lnTo>
                <a:lnTo>
                  <a:pt x="21600" y="0"/>
                </a:lnTo>
                <a:lnTo>
                  <a:pt x="12583" y="21600"/>
                </a:lnTo>
                <a:close/>
              </a:path>
            </a:pathLst>
          </a:custGeom>
          <a:solidFill>
            <a:srgbClr val="FF0000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Calibri"/>
              </a:defRPr>
            </a:pPr>
            <a:endParaRPr kern="0">
              <a:solidFill>
                <a:srgbClr val="FFFFFF"/>
              </a:solidFill>
              <a:latin typeface="+mn-lt"/>
              <a:cs typeface="+mn-cs"/>
              <a:sym typeface="Calibri"/>
            </a:endParaRPr>
          </a:p>
        </p:txBody>
      </p:sp>
      <p:sp>
        <p:nvSpPr>
          <p:cNvPr id="13318" name="Прямоугольник 1"/>
          <p:cNvSpPr>
            <a:spLocks noChangeArrowheads="1"/>
          </p:cNvSpPr>
          <p:nvPr/>
        </p:nvSpPr>
        <p:spPr bwMode="auto">
          <a:xfrm>
            <a:off x="2411760" y="2564904"/>
            <a:ext cx="6481986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cs typeface="Calibri" pitchFamily="34" charset="0"/>
              </a:rPr>
              <a:t>мероприятие: </a:t>
            </a:r>
          </a:p>
          <a:p>
            <a:pPr algn="ctr"/>
            <a:r>
              <a:rPr lang="ru-RU" sz="2000" dirty="0">
                <a:cs typeface="Calibri" pitchFamily="34" charset="0"/>
              </a:rPr>
              <a:t>«Обновление материально-технической базы для формирования у обучающихся современных технологических и гуманитарных навыков»  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4457700" y="606425"/>
            <a:ext cx="4356100" cy="917575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45718" tIns="45718" rIns="45718" bIns="45718" anchor="b">
            <a:normAutofit/>
          </a:bodyPr>
          <a:lstStyle/>
          <a:p>
            <a:pPr algn="ctr" defTabSz="657225">
              <a:lnSpc>
                <a:spcPct val="70000"/>
              </a:lnSpc>
            </a:pPr>
            <a:r>
              <a:rPr lang="ru-RU" b="1">
                <a:solidFill>
                  <a:srgbClr val="333E48"/>
                </a:solidFill>
                <a:latin typeface="Arial" pitchFamily="34" charset="0"/>
                <a:sym typeface="Arial" pitchFamily="34" charset="0"/>
              </a:rPr>
              <a:t>Федеральный проект  </a:t>
            </a:r>
            <a:br>
              <a:rPr lang="ru-RU" b="1">
                <a:solidFill>
                  <a:srgbClr val="333E48"/>
                </a:solidFill>
                <a:latin typeface="Arial" pitchFamily="34" charset="0"/>
                <a:sym typeface="Arial" pitchFamily="34" charset="0"/>
              </a:rPr>
            </a:br>
            <a:r>
              <a:rPr lang="ru-RU" b="1">
                <a:solidFill>
                  <a:srgbClr val="333E48"/>
                </a:solidFill>
                <a:latin typeface="Arial" pitchFamily="34" charset="0"/>
                <a:sym typeface="Arial" pitchFamily="34" charset="0"/>
              </a:rPr>
              <a:t>«Современная школа» национального проекта «Образование</a:t>
            </a:r>
          </a:p>
        </p:txBody>
      </p:sp>
      <p:sp>
        <p:nvSpPr>
          <p:cNvPr id="13320" name="TextBox 7"/>
          <p:cNvSpPr>
            <a:spLocks noGrp="1"/>
          </p:cNvSpPr>
          <p:nvPr>
            <p:ph type="sldNum" sz="quarter" idx="10"/>
          </p:nvPr>
        </p:nvSpPr>
        <p:spPr>
          <a:xfrm>
            <a:off x="8858250" y="6362700"/>
            <a:ext cx="209550" cy="369888"/>
          </a:xfrm>
          <a:noFill/>
        </p:spPr>
        <p:txBody>
          <a:bodyPr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F46F895-5476-4669-A39E-314F2D2BB2B4}" type="slidenum">
              <a:rPr lang="ru-RU" sz="1800" smtClean="0">
                <a:solidFill>
                  <a:srgbClr val="FF0000"/>
                </a:solidFill>
                <a:sym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ru-RU" sz="1800" smtClean="0">
              <a:solidFill>
                <a:srgbClr val="FF0000"/>
              </a:solidFill>
              <a:sym typeface="Calibri" pitchFamily="34" charset="0"/>
            </a:endParaRPr>
          </a:p>
        </p:txBody>
      </p:sp>
      <p:pic>
        <p:nvPicPr>
          <p:cNvPr id="1026" name="Picture 2" descr="Входная групп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564904"/>
            <a:ext cx="2195736" cy="2927648"/>
          </a:xfrm>
          <a:prstGeom prst="rect">
            <a:avLst/>
          </a:prstGeom>
          <a:noFill/>
        </p:spPr>
      </p:pic>
      <p:pic>
        <p:nvPicPr>
          <p:cNvPr id="1027" name="Picture 3" descr="Входная группа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3789040"/>
            <a:ext cx="2462014" cy="2448272"/>
          </a:xfrm>
          <a:prstGeom prst="rect">
            <a:avLst/>
          </a:prstGeom>
          <a:noFill/>
        </p:spPr>
      </p:pic>
      <p:pic>
        <p:nvPicPr>
          <p:cNvPr id="1028" name="Picture 4" descr="Учебный кабинет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4463021"/>
            <a:ext cx="1800200" cy="2394979"/>
          </a:xfrm>
          <a:prstGeom prst="rect">
            <a:avLst/>
          </a:prstGeom>
          <a:noFill/>
        </p:spPr>
      </p:pic>
      <p:pic>
        <p:nvPicPr>
          <p:cNvPr id="1029" name="Picture 5" descr="Помещение для проектной деятельности (4)"/>
          <p:cNvPicPr>
            <a:picLocks noChangeAspect="1" noChangeArrowheads="1"/>
          </p:cNvPicPr>
          <p:nvPr/>
        </p:nvPicPr>
        <p:blipFill>
          <a:blip r:embed="rId6" cstate="print">
            <a:lum bright="20000" contrast="20000"/>
          </a:blip>
          <a:srcRect/>
          <a:stretch>
            <a:fillRect/>
          </a:stretch>
        </p:blipFill>
        <p:spPr bwMode="auto">
          <a:xfrm>
            <a:off x="4427984" y="4869160"/>
            <a:ext cx="2548880" cy="191166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82133" y="836711"/>
            <a:ext cx="8161867" cy="5271461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2800" dirty="0"/>
              <a:t>В целях обеспечения </a:t>
            </a:r>
            <a:r>
              <a:rPr lang="ru-RU" sz="2800" dirty="0" err="1"/>
              <a:t>антиковидных</a:t>
            </a:r>
            <a:r>
              <a:rPr lang="ru-RU" sz="2800" dirty="0"/>
              <a:t> мероприятий закуплено </a:t>
            </a:r>
            <a:endParaRPr lang="ru-RU" sz="2800" dirty="0" smtClean="0"/>
          </a:p>
          <a:p>
            <a:pPr marL="0" indent="1071563">
              <a:buNone/>
            </a:pPr>
            <a:r>
              <a:rPr lang="ru-RU" sz="2800" dirty="0" smtClean="0"/>
              <a:t>37 </a:t>
            </a:r>
            <a:r>
              <a:rPr lang="ru-RU" sz="2800" dirty="0"/>
              <a:t>термометров (297 </a:t>
            </a:r>
            <a:r>
              <a:rPr lang="ru-RU" sz="2800" dirty="0" smtClean="0"/>
              <a:t>940,0 </a:t>
            </a:r>
            <a:r>
              <a:rPr lang="ru-RU" sz="2800" dirty="0" err="1" smtClean="0"/>
              <a:t>руб</a:t>
            </a:r>
            <a:r>
              <a:rPr lang="ru-RU" sz="2800" dirty="0"/>
              <a:t>), </a:t>
            </a:r>
            <a:endParaRPr lang="ru-RU" sz="2800" dirty="0" smtClean="0"/>
          </a:p>
          <a:p>
            <a:pPr marL="0" indent="1071563">
              <a:buNone/>
            </a:pPr>
            <a:r>
              <a:rPr lang="ru-RU" sz="2800" dirty="0" smtClean="0"/>
              <a:t>17 </a:t>
            </a:r>
            <a:r>
              <a:rPr lang="ru-RU" sz="2800" dirty="0" err="1"/>
              <a:t>рециркуляторов</a:t>
            </a:r>
            <a:r>
              <a:rPr lang="ru-RU" sz="2800" dirty="0"/>
              <a:t> (477 </a:t>
            </a:r>
            <a:r>
              <a:rPr lang="ru-RU" sz="2800" dirty="0" smtClean="0"/>
              <a:t>614,0 </a:t>
            </a:r>
            <a:r>
              <a:rPr lang="ru-RU" sz="2800" dirty="0" err="1" smtClean="0"/>
              <a:t>руб</a:t>
            </a:r>
            <a:r>
              <a:rPr lang="ru-RU" sz="2800" dirty="0"/>
              <a:t>), </a:t>
            </a:r>
            <a:endParaRPr lang="ru-RU" sz="2800" dirty="0" smtClean="0"/>
          </a:p>
          <a:p>
            <a:pPr marL="0" indent="1071563">
              <a:buNone/>
            </a:pPr>
            <a:r>
              <a:rPr lang="ru-RU" sz="2800" dirty="0" smtClean="0"/>
              <a:t>маски  </a:t>
            </a:r>
            <a:r>
              <a:rPr lang="ru-RU" sz="2800" dirty="0"/>
              <a:t>(79 793, 0 </a:t>
            </a:r>
            <a:r>
              <a:rPr lang="ru-RU" sz="2800" dirty="0" err="1"/>
              <a:t>руб</a:t>
            </a:r>
            <a:r>
              <a:rPr lang="ru-RU" sz="2800" dirty="0"/>
              <a:t>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dirty="0"/>
              <a:t>На противопожарные мероприятия 906,0 </a:t>
            </a:r>
            <a:r>
              <a:rPr lang="ru-RU" sz="2800" dirty="0" err="1"/>
              <a:t>тыс</a:t>
            </a:r>
            <a:r>
              <a:rPr lang="ru-RU" sz="2800" dirty="0"/>
              <a:t> руб.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dirty="0"/>
              <a:t>Во всех ОУ проведена дератизация помещений 183794,8 </a:t>
            </a:r>
            <a:r>
              <a:rPr lang="ru-RU" sz="2800" dirty="0" err="1"/>
              <a:t>руб</a:t>
            </a:r>
            <a:endParaRPr lang="ru-RU" sz="2800" dirty="0"/>
          </a:p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АВГУСТ 2020\FullSizeRender-24-08-20-03-37-1.jpg"/>
          <p:cNvPicPr>
            <a:picLocks noChangeAspect="1" noChangeArrowheads="1"/>
          </p:cNvPicPr>
          <p:nvPr/>
        </p:nvPicPr>
        <p:blipFill rotWithShape="1">
          <a:blip r:embed="rId2" cstate="print"/>
          <a:srcRect l="1688" t="7982" b="6211"/>
          <a:stretch/>
        </p:blipFill>
        <p:spPr bwMode="auto">
          <a:xfrm>
            <a:off x="755576" y="2348881"/>
            <a:ext cx="8388424" cy="309634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203102" y="141765"/>
            <a:ext cx="748883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 smtClean="0"/>
              <a:t>С 1 сентября школьников ждет важная новинка - </a:t>
            </a:r>
            <a:r>
              <a:rPr lang="ru-RU" sz="2400" u="sng" dirty="0" smtClean="0"/>
              <a:t>бесплатное горячее питание </a:t>
            </a:r>
            <a:r>
              <a:rPr lang="ru-RU" sz="2400" dirty="0" smtClean="0"/>
              <a:t>для всех учеников начальной школы </a:t>
            </a:r>
            <a:endParaRPr lang="ru-RU" sz="240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то: Виктор Драчев/ТАСС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088" y="424990"/>
            <a:ext cx="3275856" cy="2283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4283968" y="436570"/>
            <a:ext cx="475252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89325" algn="l"/>
                <a:tab pos="4298950" algn="l"/>
                <a:tab pos="519906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На территории муниципального образования «Тарбагатайский район» проживает  2824 ребенка от 0 до 8 лет (2018г. - 2431, 2019 г. - 2840).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792088" y="3263863"/>
            <a:ext cx="8244408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	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Реализуют образовательную программу дошкольного образования 5 дошкольных образовательных учреждений, дошкольные группы при 8 школах с охватом 774 ребенка и 2 индивидуальных предпринимателя, осуществляющие присмотр и уход за детьми дошкольного возраста на 76 мест. Охват составил от числа проживающих 27,4%,  и 55% от числа стоящих в очереди.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	Строительство детского сада на 150 мест в СП «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Саянтуйское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» лишь частично снимет данную проблему.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33053" t="25575" r="32560" b="12845"/>
          <a:stretch/>
        </p:blipFill>
        <p:spPr bwMode="auto">
          <a:xfrm>
            <a:off x="1121947" y="115820"/>
            <a:ext cx="3733673" cy="3961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Прямоугольник 4"/>
          <p:cNvSpPr>
            <a:spLocks noChangeArrowheads="1"/>
          </p:cNvSpPr>
          <p:nvPr/>
        </p:nvSpPr>
        <p:spPr bwMode="auto">
          <a:xfrm>
            <a:off x="1589402" y="4082122"/>
            <a:ext cx="27987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>
                <a:latin typeface="Trebuchet MS" pitchFamily="34" charset="0"/>
                <a:hlinkClick r:id="rId3"/>
              </a:rPr>
              <a:t>https://docs.edu.gov.ru/</a:t>
            </a:r>
            <a:endParaRPr lang="ru-RU" b="1" dirty="0">
              <a:latin typeface="Trebuchet MS" pitchFamily="34" charset="0"/>
            </a:endParaRPr>
          </a:p>
        </p:txBody>
      </p:sp>
      <p:pic>
        <p:nvPicPr>
          <p:cNvPr id="35844" name="Picture 3"/>
          <p:cNvPicPr>
            <a:picLocks noChangeAspect="1" noChangeArrowheads="1"/>
          </p:cNvPicPr>
          <p:nvPr/>
        </p:nvPicPr>
        <p:blipFill>
          <a:blip r:embed="rId4" cstate="print"/>
          <a:srcRect l="20110" t="13435" r="53261" b="73129"/>
          <a:stretch>
            <a:fillRect/>
          </a:stretch>
        </p:blipFill>
        <p:spPr bwMode="auto">
          <a:xfrm>
            <a:off x="1589402" y="4565815"/>
            <a:ext cx="2528929" cy="718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111750" y="17760"/>
            <a:ext cx="4032250" cy="6978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600" b="1" dirty="0">
                <a:solidFill>
                  <a:srgbClr val="0070C0"/>
                </a:solidFill>
                <a:ea typeface="Calibri" pitchFamily="34" charset="0"/>
                <a:cs typeface="Calibri" pitchFamily="34" charset="0"/>
              </a:rPr>
              <a:t>Победители</a:t>
            </a:r>
            <a:r>
              <a:rPr lang="ru-RU" sz="1400" dirty="0">
                <a:ea typeface="Calibri" pitchFamily="34" charset="0"/>
                <a:cs typeface="Calibri" pitchFamily="34" charset="0"/>
              </a:rPr>
              <a:t> конкурсного отбора на получение грантов 2019 года из федерального бюджета </a:t>
            </a:r>
          </a:p>
          <a:p>
            <a:pPr algn="ctr"/>
            <a:r>
              <a:rPr lang="ru-RU" sz="1400" dirty="0">
                <a:ea typeface="Calibri" pitchFamily="34" charset="0"/>
                <a:cs typeface="Calibri" pitchFamily="34" charset="0"/>
              </a:rPr>
              <a:t>конкурса</a:t>
            </a:r>
          </a:p>
          <a:p>
            <a:endParaRPr lang="ru-RU" sz="1400" dirty="0">
              <a:ea typeface="Calibri" pitchFamily="34" charset="0"/>
              <a:cs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400" dirty="0">
                <a:ea typeface="Calibri" pitchFamily="34" charset="0"/>
                <a:cs typeface="Calibri" pitchFamily="34" charset="0"/>
              </a:rPr>
              <a:t>Консультационная служба «Доверие без границ» </a:t>
            </a:r>
            <a:r>
              <a:rPr lang="ru-RU" sz="1400" dirty="0">
                <a:solidFill>
                  <a:srgbClr val="0070C0"/>
                </a:solidFill>
                <a:ea typeface="Calibri" pitchFamily="34" charset="0"/>
                <a:cs typeface="Calibri" pitchFamily="34" charset="0"/>
              </a:rPr>
              <a:t>Муниципальное дошкольное образовательное учреждение Детский сад «Рябинка» </a:t>
            </a:r>
            <a:r>
              <a:rPr lang="ru-RU" sz="1400" dirty="0" err="1">
                <a:solidFill>
                  <a:srgbClr val="0070C0"/>
                </a:solidFill>
                <a:ea typeface="Calibri" pitchFamily="34" charset="0"/>
                <a:cs typeface="Calibri" pitchFamily="34" charset="0"/>
              </a:rPr>
              <a:t>Иволгинского</a:t>
            </a:r>
            <a:r>
              <a:rPr lang="ru-RU" sz="1400" dirty="0">
                <a:solidFill>
                  <a:srgbClr val="0070C0"/>
                </a:solidFill>
                <a:ea typeface="Calibri" pitchFamily="34" charset="0"/>
                <a:cs typeface="Calibri" pitchFamily="34" charset="0"/>
              </a:rPr>
              <a:t> района РБ, грант в размере </a:t>
            </a:r>
            <a:r>
              <a:rPr lang="ru-RU" sz="1600" b="1" dirty="0">
                <a:solidFill>
                  <a:srgbClr val="0070C0"/>
                </a:solidFill>
                <a:ea typeface="Calibri" pitchFamily="34" charset="0"/>
                <a:cs typeface="Calibri" pitchFamily="34" charset="0"/>
              </a:rPr>
              <a:t>7735,4 тыс. руб.</a:t>
            </a:r>
          </a:p>
          <a:p>
            <a:endParaRPr lang="ru-RU" sz="1400" dirty="0">
              <a:ea typeface="Calibri" pitchFamily="34" charset="0"/>
              <a:cs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400" dirty="0">
                <a:ea typeface="Calibri" pitchFamily="34" charset="0"/>
                <a:cs typeface="Calibri" pitchFamily="34" charset="0"/>
              </a:rPr>
              <a:t>Служба оказания психолого-педагогической, методической и консультативной помощи семьям, имеющих детей «Родительская гостиная</a:t>
            </a:r>
            <a:r>
              <a:rPr lang="ru-RU" sz="1400" dirty="0">
                <a:solidFill>
                  <a:srgbClr val="0070C0"/>
                </a:solidFill>
                <a:ea typeface="Calibri" pitchFamily="34" charset="0"/>
                <a:cs typeface="Calibri" pitchFamily="34" charset="0"/>
              </a:rPr>
              <a:t>» Частное дошкольное образовательное учреждение «Центр  развития ребенка – Детский сад «Вундеркинд» РБ, грант в размере </a:t>
            </a:r>
            <a:r>
              <a:rPr lang="ru-RU" sz="1600" b="1" dirty="0">
                <a:solidFill>
                  <a:srgbClr val="0070C0"/>
                </a:solidFill>
                <a:ea typeface="Calibri" pitchFamily="34" charset="0"/>
                <a:cs typeface="Calibri" pitchFamily="34" charset="0"/>
              </a:rPr>
              <a:t>7577,5 тыс. руб.</a:t>
            </a:r>
          </a:p>
          <a:p>
            <a:endParaRPr lang="ru-RU" sz="1400" dirty="0">
              <a:ea typeface="Calibri" pitchFamily="34" charset="0"/>
              <a:cs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400" dirty="0">
                <a:ea typeface="Calibri" pitchFamily="34" charset="0"/>
                <a:cs typeface="Calibri" pitchFamily="34" charset="0"/>
              </a:rPr>
              <a:t>Консультационно-методический центр «Территория Открытых возможностей» на базе </a:t>
            </a:r>
            <a:r>
              <a:rPr lang="ru-RU" sz="1400" dirty="0">
                <a:solidFill>
                  <a:srgbClr val="0070C0"/>
                </a:solidFill>
                <a:ea typeface="Calibri" pitchFamily="34" charset="0"/>
                <a:cs typeface="Calibri" pitchFamily="34" charset="0"/>
              </a:rPr>
              <a:t>Муниципального учреждения Детского сада «Солнышко» </a:t>
            </a:r>
            <a:r>
              <a:rPr lang="ru-RU" sz="1400" dirty="0" err="1">
                <a:solidFill>
                  <a:srgbClr val="0070C0"/>
                </a:solidFill>
                <a:ea typeface="Calibri" pitchFamily="34" charset="0"/>
                <a:cs typeface="Calibri" pitchFamily="34" charset="0"/>
              </a:rPr>
              <a:t>Закаменского</a:t>
            </a:r>
            <a:r>
              <a:rPr lang="ru-RU" sz="1400" dirty="0">
                <a:solidFill>
                  <a:srgbClr val="0070C0"/>
                </a:solidFill>
                <a:ea typeface="Calibri" pitchFamily="34" charset="0"/>
                <a:cs typeface="Calibri" pitchFamily="34" charset="0"/>
              </a:rPr>
              <a:t> района РБ, грант в размере </a:t>
            </a:r>
            <a:r>
              <a:rPr lang="ru-RU" sz="1600" b="1" dirty="0">
                <a:solidFill>
                  <a:srgbClr val="0070C0"/>
                </a:solidFill>
                <a:ea typeface="Calibri" pitchFamily="34" charset="0"/>
                <a:cs typeface="Calibri" pitchFamily="34" charset="0"/>
              </a:rPr>
              <a:t>7735,4 тыс. руб.</a:t>
            </a:r>
          </a:p>
          <a:p>
            <a:endParaRPr lang="ru-RU" sz="1400" dirty="0">
              <a:ea typeface="Calibri" pitchFamily="34" charset="0"/>
              <a:cs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400" dirty="0">
                <a:ea typeface="Calibri" pitchFamily="34" charset="0"/>
                <a:cs typeface="Calibri" pitchFamily="34" charset="0"/>
              </a:rPr>
              <a:t>Служба непрерывного психолого-педагогического сопровождения «Активная среда» </a:t>
            </a:r>
            <a:r>
              <a:rPr lang="ru-RU" sz="1400" b="1" dirty="0">
                <a:solidFill>
                  <a:srgbClr val="FF0000"/>
                </a:solidFill>
                <a:ea typeface="Calibri" pitchFamily="34" charset="0"/>
                <a:cs typeface="Calibri" pitchFamily="34" charset="0"/>
              </a:rPr>
              <a:t>Муниципальное учреждение Детский сад «Колосок» </a:t>
            </a:r>
            <a:r>
              <a:rPr lang="ru-RU" sz="1400" b="1" dirty="0" err="1">
                <a:solidFill>
                  <a:srgbClr val="FF0000"/>
                </a:solidFill>
                <a:ea typeface="Calibri" pitchFamily="34" charset="0"/>
                <a:cs typeface="Calibri" pitchFamily="34" charset="0"/>
              </a:rPr>
              <a:t>Тарбагатайского</a:t>
            </a:r>
            <a:r>
              <a:rPr lang="ru-RU" sz="1400" b="1" dirty="0">
                <a:solidFill>
                  <a:srgbClr val="FF0000"/>
                </a:solidFill>
                <a:ea typeface="Calibri" pitchFamily="34" charset="0"/>
                <a:cs typeface="Calibri" pitchFamily="34" charset="0"/>
              </a:rPr>
              <a:t> района, грант в размере </a:t>
            </a:r>
            <a:r>
              <a:rPr lang="ru-RU" sz="1600" b="1" dirty="0">
                <a:solidFill>
                  <a:srgbClr val="FF0000"/>
                </a:solidFill>
                <a:ea typeface="Calibri" pitchFamily="34" charset="0"/>
                <a:cs typeface="Calibri" pitchFamily="34" charset="0"/>
              </a:rPr>
              <a:t>8338,7 тыс. руб.</a:t>
            </a:r>
            <a:r>
              <a:rPr lang="ru-RU" sz="1600" b="1" dirty="0">
                <a:solidFill>
                  <a:srgbClr val="FF0000"/>
                </a:solidFill>
                <a:latin typeface="Trebuchet MS" pitchFamily="34" charset="0"/>
              </a:rPr>
              <a:t> </a:t>
            </a:r>
            <a:endParaRPr lang="ru-RU" sz="1400" b="1" dirty="0">
              <a:solidFill>
                <a:srgbClr val="FF0000"/>
              </a:solidFill>
              <a:ea typeface="Calibri" pitchFamily="34" charset="0"/>
              <a:cs typeface="Calibri" pitchFamily="34" charset="0"/>
            </a:endParaRPr>
          </a:p>
          <a:p>
            <a:endParaRPr lang="ru-RU" sz="1000" dirty="0">
              <a:latin typeface="Trebuchet MS" pitchFamily="34" charset="0"/>
            </a:endParaRPr>
          </a:p>
          <a:p>
            <a:endParaRPr lang="ru-RU" sz="1000" dirty="0">
              <a:latin typeface="Trebuchet MS" pitchFamily="34" charset="0"/>
            </a:endParaRPr>
          </a:p>
          <a:p>
            <a:endParaRPr lang="ru-RU" sz="1000" dirty="0">
              <a:latin typeface="Trebuchet MS" pitchFamily="34" charset="0"/>
            </a:endParaRPr>
          </a:p>
        </p:txBody>
      </p:sp>
      <p:sp>
        <p:nvSpPr>
          <p:cNvPr id="35846" name="Прямоугольник 6"/>
          <p:cNvSpPr>
            <a:spLocks noChangeArrowheads="1"/>
          </p:cNvSpPr>
          <p:nvPr/>
        </p:nvSpPr>
        <p:spPr bwMode="auto">
          <a:xfrm>
            <a:off x="1043608" y="5517623"/>
            <a:ext cx="4068142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70C0"/>
                </a:solidFill>
                <a:latin typeface="Trebuchet MS" pitchFamily="34" charset="0"/>
              </a:rPr>
              <a:t>Общая сумма финансирования на 2019 год:</a:t>
            </a:r>
          </a:p>
          <a:p>
            <a:pPr algn="ctr"/>
            <a:r>
              <a:rPr lang="ru-RU" sz="1400" b="1" dirty="0">
                <a:solidFill>
                  <a:srgbClr val="0070C0"/>
                </a:solidFill>
                <a:latin typeface="Trebuchet MS" pitchFamily="34" charset="0"/>
              </a:rPr>
              <a:t>32 681,0 тыс. руб., в </a:t>
            </a:r>
            <a:r>
              <a:rPr lang="ru-RU" sz="1400" b="1" dirty="0" err="1">
                <a:solidFill>
                  <a:srgbClr val="0070C0"/>
                </a:solidFill>
                <a:latin typeface="Trebuchet MS" pitchFamily="34" charset="0"/>
              </a:rPr>
              <a:t>т.ч</a:t>
            </a:r>
            <a:r>
              <a:rPr lang="ru-RU" sz="1400" b="1" dirty="0">
                <a:solidFill>
                  <a:srgbClr val="0070C0"/>
                </a:solidFill>
                <a:latin typeface="Trebuchet MS" pitchFamily="34" charset="0"/>
              </a:rPr>
              <a:t>. из федерального бюджета 31 387,0 тыс. руб., из республиканского – 640,0 тыс. руб.</a:t>
            </a:r>
            <a:endParaRPr lang="ru-RU" sz="1400" b="1" dirty="0">
              <a:solidFill>
                <a:srgbClr val="0070C0"/>
              </a:solidFill>
              <a:ea typeface="Calibri" pitchFamily="34" charset="0"/>
              <a:cs typeface="Calibri" pitchFamily="34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95923" y="403162"/>
            <a:ext cx="4681962" cy="5712908"/>
          </a:xfrm>
        </p:spPr>
        <p:txBody>
          <a:bodyPr>
            <a:normAutofit fontScale="92500"/>
          </a:bodyPr>
          <a:lstStyle/>
          <a:p>
            <a:r>
              <a:rPr lang="ru-RU" sz="2200" dirty="0" smtClean="0"/>
              <a:t>В 2019 году проведена независимая оценка качества условий образовательной деятельности организаций, осуществляющих образовательную деятельность  в сфере дошкольного образования в МО «Тарбагатайский район». </a:t>
            </a:r>
          </a:p>
          <a:p>
            <a:r>
              <a:rPr lang="ru-RU" sz="2200" dirty="0" smtClean="0"/>
              <a:t>В общереспубликанском рейтинге по итогам  независимой оценки качества условий образовательной деятельности МО «Тарбагатайский район» занял  позицию 7.  </a:t>
            </a:r>
          </a:p>
          <a:p>
            <a:r>
              <a:rPr lang="ru-RU" sz="2200" dirty="0" smtClean="0"/>
              <a:t> Все организации района по результатам независимой оценки качества условий образовательной деятельности получили оценки </a:t>
            </a:r>
            <a:r>
              <a:rPr lang="ru-RU" sz="2200" b="1" dirty="0" smtClean="0">
                <a:solidFill>
                  <a:srgbClr val="0070C0"/>
                </a:solidFill>
              </a:rPr>
              <a:t>«хорошо».  </a:t>
            </a:r>
          </a:p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11560" y="2276872"/>
            <a:ext cx="3456384" cy="3384376"/>
          </a:xfrm>
          <a:prstGeom prst="roundRect">
            <a:avLst>
              <a:gd name="adj" fmla="val 10000"/>
            </a:avLst>
          </a:prstGeom>
          <a:blipFill rotWithShape="0">
            <a:blip r:embed="rId2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95536" y="2666974"/>
            <a:ext cx="4275558" cy="4191026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ru-RU" dirty="0" smtClean="0"/>
              <a:t>В рамках реализации мероприятий по внедрению цифровой образовательной среды национального проекта «Образование» в 2019-2020 году  8 школ района была подключены к сети Интернет со скоростью 50 Мбит/с: </a:t>
            </a:r>
          </a:p>
          <a:p>
            <a:pPr algn="r">
              <a:buFont typeface="Arial" panose="020B0604020202020204" pitchFamily="34" charset="0"/>
              <a:buChar char="•"/>
            </a:pPr>
            <a:r>
              <a:rPr lang="ru-RU" dirty="0" err="1" smtClean="0"/>
              <a:t>Верхнежиримская</a:t>
            </a:r>
            <a:r>
              <a:rPr lang="ru-RU" dirty="0" smtClean="0"/>
              <a:t> </a:t>
            </a:r>
            <a:r>
              <a:rPr lang="ru-RU" dirty="0"/>
              <a:t>СОШ  (6 ПК</a:t>
            </a:r>
            <a:r>
              <a:rPr lang="ru-RU" dirty="0" smtClean="0"/>
              <a:t>);</a:t>
            </a:r>
          </a:p>
          <a:p>
            <a:pPr algn="r">
              <a:buFont typeface="Arial" panose="020B0604020202020204" pitchFamily="34" charset="0"/>
              <a:buChar char="•"/>
            </a:pPr>
            <a:r>
              <a:rPr lang="ru-RU" dirty="0" err="1" smtClean="0"/>
              <a:t>Нижнежиримская</a:t>
            </a:r>
            <a:r>
              <a:rPr lang="ru-RU" dirty="0" smtClean="0"/>
              <a:t> </a:t>
            </a:r>
            <a:r>
              <a:rPr lang="ru-RU" dirty="0"/>
              <a:t>ООШ (1 ПК); </a:t>
            </a:r>
            <a:endParaRPr lang="ru-RU" dirty="0" smtClean="0"/>
          </a:p>
          <a:p>
            <a:pPr algn="r">
              <a:buFont typeface="Arial" panose="020B0604020202020204" pitchFamily="34" charset="0"/>
              <a:buChar char="•"/>
            </a:pPr>
            <a:r>
              <a:rPr lang="ru-RU" dirty="0" err="1" smtClean="0"/>
              <a:t>Барыкинская</a:t>
            </a:r>
            <a:r>
              <a:rPr lang="ru-RU" dirty="0" smtClean="0"/>
              <a:t> </a:t>
            </a:r>
            <a:r>
              <a:rPr lang="ru-RU" dirty="0"/>
              <a:t>ООШ (1 ПК); </a:t>
            </a:r>
            <a:endParaRPr lang="ru-RU" dirty="0" smtClean="0"/>
          </a:p>
          <a:p>
            <a:pPr algn="r">
              <a:buFont typeface="Arial" panose="020B0604020202020204" pitchFamily="34" charset="0"/>
              <a:buChar char="•"/>
            </a:pPr>
            <a:r>
              <a:rPr lang="ru-RU" dirty="0" err="1" smtClean="0"/>
              <a:t>Пестеревская</a:t>
            </a:r>
            <a:r>
              <a:rPr lang="ru-RU" dirty="0" smtClean="0"/>
              <a:t> </a:t>
            </a:r>
            <a:r>
              <a:rPr lang="ru-RU" dirty="0"/>
              <a:t>ООШ (1 ПК); </a:t>
            </a:r>
            <a:endParaRPr lang="ru-RU" dirty="0" smtClean="0"/>
          </a:p>
          <a:p>
            <a:pPr algn="r">
              <a:buFont typeface="Arial" panose="020B0604020202020204" pitchFamily="34" charset="0"/>
              <a:buChar char="•"/>
            </a:pPr>
            <a:r>
              <a:rPr lang="ru-RU" dirty="0" err="1" smtClean="0"/>
              <a:t>Большекуналейская</a:t>
            </a:r>
            <a:r>
              <a:rPr lang="ru-RU" dirty="0" smtClean="0"/>
              <a:t> </a:t>
            </a:r>
            <a:r>
              <a:rPr lang="ru-RU" dirty="0"/>
              <a:t>СОШ  (1 ПК</a:t>
            </a:r>
            <a:r>
              <a:rPr lang="ru-RU" dirty="0" smtClean="0"/>
              <a:t>);</a:t>
            </a:r>
          </a:p>
          <a:p>
            <a:pPr algn="r"/>
            <a:r>
              <a:rPr lang="ru-RU" dirty="0" err="1" smtClean="0"/>
              <a:t>Десятниковская</a:t>
            </a:r>
            <a:r>
              <a:rPr lang="ru-RU" dirty="0" smtClean="0"/>
              <a:t> </a:t>
            </a:r>
            <a:r>
              <a:rPr lang="ru-RU" dirty="0"/>
              <a:t>СОШ (2 ПК</a:t>
            </a:r>
            <a:r>
              <a:rPr lang="ru-RU" dirty="0" smtClean="0"/>
              <a:t>);</a:t>
            </a:r>
          </a:p>
          <a:p>
            <a:pPr algn="r">
              <a:buFont typeface="Arial" panose="020B0604020202020204" pitchFamily="34" charset="0"/>
              <a:buChar char="•"/>
            </a:pPr>
            <a:r>
              <a:rPr lang="ru-RU" dirty="0" smtClean="0"/>
              <a:t> </a:t>
            </a:r>
            <a:r>
              <a:rPr lang="ru-RU" dirty="0" err="1"/>
              <a:t>Куйтунская</a:t>
            </a:r>
            <a:r>
              <a:rPr lang="ru-RU" dirty="0"/>
              <a:t> СОШ (3 ПК</a:t>
            </a:r>
            <a:r>
              <a:rPr lang="ru-RU" dirty="0" smtClean="0"/>
              <a:t>)</a:t>
            </a:r>
          </a:p>
          <a:p>
            <a:pPr algn="r">
              <a:buFont typeface="Arial" panose="020B0604020202020204" pitchFamily="34" charset="0"/>
              <a:buChar char="•"/>
            </a:pPr>
            <a:r>
              <a:rPr lang="ru-RU" dirty="0" err="1" smtClean="0"/>
              <a:t>Селенгинская</a:t>
            </a:r>
            <a:r>
              <a:rPr lang="ru-RU" dirty="0" smtClean="0"/>
              <a:t> </a:t>
            </a:r>
            <a:r>
              <a:rPr lang="ru-RU" dirty="0"/>
              <a:t>СОШ ( 6 </a:t>
            </a:r>
            <a:r>
              <a:rPr lang="ru-RU" dirty="0" smtClean="0"/>
              <a:t>ПК)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800227" y="2666974"/>
            <a:ext cx="4041775" cy="18002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Данные мероприятия проводятся за счет средств республиканского бюджета. К 2021 году должны быть обеспечены абсолютно все ОУ.</a:t>
            </a: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13</a:t>
            </a:fld>
            <a:endParaRPr lang="ru-RU"/>
          </a:p>
        </p:txBody>
      </p:sp>
      <p:pic>
        <p:nvPicPr>
          <p:cNvPr id="8" name="Picture 3" descr="https://e.profkiosk.ru/service_tbn2/resize/zoom/70x0/ty-l_-.png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1043608" y="432050"/>
            <a:ext cx="1844824" cy="1844824"/>
          </a:xfrm>
          <a:prstGeom prst="rect">
            <a:avLst/>
          </a:prstGeom>
          <a:noFill/>
        </p:spPr>
      </p:pic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3707904" y="31940"/>
            <a:ext cx="489696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проект </a:t>
            </a: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Цифровая школа</a:t>
            </a: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3096766" y="570549"/>
            <a:ext cx="550810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В системе образования района внедрены и используются различные  информационные  системы: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Times New Roman" pitchFamily="18" charset="0"/>
              </a:rPr>
              <a:t>ИС «Е-Услуги», ИС «Сетевой город. Образование», Республиканские информационные 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Times New Roman" pitchFamily="18" charset="0"/>
              </a:rPr>
              <a:t>системы ЕГЭ и ОГЭ, ФИС ФРДО, ИС «Олимпиадное движение РБ», ИС «Навигатор»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Times New Roman" pitchFamily="18" charset="0"/>
            </a:endParaRPr>
          </a:p>
        </p:txBody>
      </p:sp>
      <p:pic>
        <p:nvPicPr>
          <p:cNvPr id="9" name="Содержимое 3" descr="Фото: Владимир Федоренко/ РИА Новости">
            <a:hlinkClick r:id="rId5"/>
          </p:cNvPr>
          <p:cNvPicPr>
            <a:picLocks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4354592"/>
            <a:ext cx="3744838" cy="2250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cdnimg.rg.ru/pril/article/193/40/89/10-polos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9143999" cy="48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386483" y="82429"/>
            <a:ext cx="776550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России появится государственный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суперсервис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ГИС "Моя школа". </a:t>
            </a:r>
          </a:p>
          <a:p>
            <a:pPr marL="0" marR="0" lvl="0" indent="0" algn="ctr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нем - электронные дневники и журналы, запись в детсады и школы, результаты ЕГЭ и олимпиад. А еще огромная база проверенного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контента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 помощь учителям для работы в классе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Регионы получат доступ к федеральным сервисам.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2133" y="-157053"/>
            <a:ext cx="7704667" cy="1385665"/>
          </a:xfrm>
        </p:spPr>
        <p:txBody>
          <a:bodyPr>
            <a:normAutofit/>
          </a:bodyPr>
          <a:lstStyle/>
          <a:p>
            <a:r>
              <a:rPr lang="ru-RU" sz="2400" dirty="0" smtClean="0"/>
              <a:t> 1 сентября 2020  за парты в районе сядут 2682учащихся, из них 345 первоклассников</a:t>
            </a: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82133" y="972170"/>
            <a:ext cx="3854555" cy="926936"/>
          </a:xfrm>
        </p:spPr>
        <p:txBody>
          <a:bodyPr>
            <a:noAutofit/>
          </a:bodyPr>
          <a:lstStyle/>
          <a:p>
            <a:pPr algn="ctr"/>
            <a:r>
              <a:rPr lang="ru-RU" sz="1600" dirty="0" smtClean="0"/>
              <a:t> </a:t>
            </a:r>
            <a:r>
              <a:rPr lang="ru-RU" sz="1600" dirty="0" smtClean="0">
                <a:solidFill>
                  <a:srgbClr val="FF0000"/>
                </a:solidFill>
              </a:rPr>
              <a:t>Единая  система  оценки  качества  образования,  в  которую  входят ВПР, ОГЭ, ЕГЭ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27584" y="2708920"/>
            <a:ext cx="3960280" cy="174591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400" dirty="0" smtClean="0"/>
              <a:t>По итогам ВПР – 2019 МБОУ «</a:t>
            </a:r>
            <a:r>
              <a:rPr lang="ru-RU" sz="1400" dirty="0" err="1" smtClean="0"/>
              <a:t>Тарбагатайская</a:t>
            </a:r>
            <a:r>
              <a:rPr lang="ru-RU" sz="1400" dirty="0" smtClean="0"/>
              <a:t> СОШ», МБОУ «</a:t>
            </a:r>
            <a:r>
              <a:rPr lang="ru-RU" sz="1400" dirty="0" err="1" smtClean="0"/>
              <a:t>Селенгинская</a:t>
            </a:r>
            <a:r>
              <a:rPr lang="ru-RU" sz="1400" dirty="0" smtClean="0"/>
              <a:t> СОШ», МБОУ «</a:t>
            </a:r>
            <a:r>
              <a:rPr lang="ru-RU" sz="1400" dirty="0" err="1" smtClean="0"/>
              <a:t>Верхнежиримская</a:t>
            </a:r>
            <a:r>
              <a:rPr lang="ru-RU" sz="1400" dirty="0" smtClean="0"/>
              <a:t> СОШ» были отнесены к школам с признаками необъективности результатов ВПР в 2018-2019 </a:t>
            </a:r>
            <a:r>
              <a:rPr lang="ru-RU" sz="1400" dirty="0" err="1" smtClean="0"/>
              <a:t>уч.году</a:t>
            </a:r>
            <a:r>
              <a:rPr lang="ru-RU" sz="1400" dirty="0" smtClean="0"/>
              <a:t> по предметам «математика», «русский язык»  в 5 классах</a:t>
            </a:r>
            <a:r>
              <a:rPr lang="ru-RU" sz="2000" dirty="0" smtClean="0"/>
              <a:t>.</a:t>
            </a:r>
          </a:p>
          <a:p>
            <a:pPr marL="0" indent="0">
              <a:buNone/>
            </a:pPr>
            <a:endParaRPr lang="ru-RU" sz="20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21768" y="1126899"/>
            <a:ext cx="3888432" cy="5010346"/>
          </a:xfrm>
        </p:spPr>
        <p:txBody>
          <a:bodyPr>
            <a:normAutofit fontScale="47500" lnSpcReduction="20000"/>
          </a:bodyPr>
          <a:lstStyle/>
          <a:p>
            <a:pPr marL="71438" lvl="1" indent="0" algn="just">
              <a:buNone/>
            </a:pPr>
            <a:r>
              <a:rPr lang="ru-RU" sz="4200" dirty="0" smtClean="0"/>
              <a:t>Уже в сентябре в 250 школах России стартует проект "500+". На помощь отстающим школам будут направлены федеральные ресурсы для  их обеспечения современной техникой.  Проект позволит организовать в регионе творческие педагогические лаборатории по школьным предметам, чтобы повысить мастерство учителей, внедрить исследовательскую и творческую работу. И что самое важное - проект "500+" войдет в нацпроект "Образование". </a:t>
            </a:r>
          </a:p>
          <a:p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15</a:t>
            </a:fld>
            <a:endParaRPr lang="ru-RU"/>
          </a:p>
        </p:txBody>
      </p:sp>
      <p:pic>
        <p:nvPicPr>
          <p:cNvPr id="2050" name="Picture 2" descr="F:\АВГУСТ 2020\FullSizeRender-24-08-20-03-37.jpg"/>
          <p:cNvPicPr>
            <a:picLocks noChangeAspect="1" noChangeArrowheads="1"/>
          </p:cNvPicPr>
          <p:nvPr/>
        </p:nvPicPr>
        <p:blipFill rotWithShape="1">
          <a:blip r:embed="rId2" cstate="print"/>
          <a:srcRect l="6198" t="6368" r="4138" b="13311"/>
          <a:stretch/>
        </p:blipFill>
        <p:spPr bwMode="auto">
          <a:xfrm>
            <a:off x="2388973" y="4851301"/>
            <a:ext cx="5265590" cy="194421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4528" y="33189"/>
            <a:ext cx="6509840" cy="443483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>Итоговая аттестация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27984" y="260648"/>
            <a:ext cx="4608512" cy="6408712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ru-RU" sz="5100" b="1" dirty="0" smtClean="0"/>
              <a:t>11 класс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900" dirty="0" smtClean="0"/>
              <a:t>из 43 выпускников текущего года получил «незачет» на основном этапе 1 выпускников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900" dirty="0" smtClean="0"/>
              <a:t>приняли участие в ЕГЭ 32 выпускника текущего года из 4 общеобразовательных учреждений, 10 выпускников отказались от сдачи ЕГЭ году в основной период проведено 84 </a:t>
            </a:r>
            <a:r>
              <a:rPr lang="ru-RU" sz="2900" dirty="0" err="1" smtClean="0"/>
              <a:t>человеко-экзамена</a:t>
            </a:r>
            <a:endParaRPr lang="ru-RU" sz="2900" dirty="0" smtClean="0"/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900" dirty="0" smtClean="0"/>
              <a:t>Максимально высокие баллы  получили в 2020 году выпускники: </a:t>
            </a:r>
          </a:p>
          <a:p>
            <a:pPr marL="0" algn="just">
              <a:buNone/>
            </a:pPr>
            <a:r>
              <a:rPr lang="ru-RU" sz="2900" dirty="0" smtClean="0"/>
              <a:t>МБОУ «</a:t>
            </a:r>
            <a:r>
              <a:rPr lang="ru-RU" sz="2900" dirty="0" err="1" smtClean="0"/>
              <a:t>Селенгинская</a:t>
            </a:r>
            <a:r>
              <a:rPr lang="ru-RU" sz="2900" dirty="0" smtClean="0"/>
              <a:t> СОШ»: </a:t>
            </a:r>
            <a:endParaRPr lang="ru-RU" sz="2900" dirty="0" smtClean="0"/>
          </a:p>
          <a:p>
            <a:pPr marL="0" algn="just">
              <a:buNone/>
            </a:pPr>
            <a:r>
              <a:rPr lang="ru-RU" sz="2900" dirty="0" smtClean="0"/>
              <a:t>русский </a:t>
            </a:r>
            <a:r>
              <a:rPr lang="ru-RU" sz="2900" dirty="0" smtClean="0"/>
              <a:t>язык- Емельянова Анастасия(98</a:t>
            </a:r>
            <a:r>
              <a:rPr lang="ru-RU" sz="2900" dirty="0" smtClean="0"/>
              <a:t>) учитель Гордеева Т.С., </a:t>
            </a:r>
          </a:p>
          <a:p>
            <a:pPr marL="0" algn="just">
              <a:buNone/>
            </a:pPr>
            <a:r>
              <a:rPr lang="ru-RU" sz="2900" dirty="0" smtClean="0"/>
              <a:t>история- </a:t>
            </a:r>
            <a:r>
              <a:rPr lang="ru-RU" sz="2900" dirty="0" smtClean="0"/>
              <a:t>Емельянова Анастасия(85</a:t>
            </a:r>
            <a:r>
              <a:rPr lang="ru-RU" sz="2900" dirty="0" smtClean="0"/>
              <a:t>) учитель </a:t>
            </a:r>
            <a:r>
              <a:rPr lang="ru-RU" sz="2900" dirty="0" err="1" smtClean="0"/>
              <a:t>Болонева</a:t>
            </a:r>
            <a:r>
              <a:rPr lang="ru-RU" sz="2900" dirty="0" smtClean="0"/>
              <a:t> Н.Ф.</a:t>
            </a:r>
            <a:endParaRPr lang="ru-RU" sz="2900" dirty="0" smtClean="0"/>
          </a:p>
          <a:p>
            <a:pPr algn="just">
              <a:buNone/>
            </a:pPr>
            <a:r>
              <a:rPr lang="ru-RU" sz="2900" dirty="0" smtClean="0"/>
              <a:t>МБОУ «</a:t>
            </a:r>
            <a:r>
              <a:rPr lang="ru-RU" sz="2900" dirty="0" err="1" smtClean="0"/>
              <a:t>Тарбагатайская</a:t>
            </a:r>
            <a:r>
              <a:rPr lang="ru-RU" sz="2900" dirty="0" smtClean="0"/>
              <a:t> СОШ»:  </a:t>
            </a:r>
            <a:endParaRPr lang="ru-RU" sz="2900" dirty="0" smtClean="0"/>
          </a:p>
          <a:p>
            <a:pPr algn="just">
              <a:buNone/>
            </a:pPr>
            <a:r>
              <a:rPr lang="ru-RU" sz="2900" dirty="0" smtClean="0"/>
              <a:t>русский </a:t>
            </a:r>
            <a:r>
              <a:rPr lang="ru-RU" sz="2900" dirty="0" smtClean="0"/>
              <a:t>язык – Вишнякова Елена (96</a:t>
            </a:r>
            <a:r>
              <a:rPr lang="ru-RU" sz="2900" dirty="0" smtClean="0"/>
              <a:t>), </a:t>
            </a:r>
            <a:r>
              <a:rPr lang="ru-RU" sz="2900" dirty="0" smtClean="0"/>
              <a:t>Медведева Екатерина(89</a:t>
            </a:r>
            <a:r>
              <a:rPr lang="ru-RU" sz="2900" dirty="0" smtClean="0"/>
              <a:t>), </a:t>
            </a:r>
            <a:r>
              <a:rPr lang="ru-RU" sz="2900" dirty="0" smtClean="0"/>
              <a:t>учитель </a:t>
            </a:r>
            <a:r>
              <a:rPr lang="ru-RU" sz="2900" dirty="0" err="1" smtClean="0"/>
              <a:t>Чебунина</a:t>
            </a:r>
            <a:r>
              <a:rPr lang="ru-RU" sz="2900" dirty="0" smtClean="0"/>
              <a:t> А.Я., </a:t>
            </a:r>
            <a:endParaRPr lang="ru-RU" sz="2900" dirty="0" smtClean="0"/>
          </a:p>
          <a:p>
            <a:pPr algn="just">
              <a:buNone/>
            </a:pPr>
            <a:r>
              <a:rPr lang="ru-RU" sz="2900" dirty="0" smtClean="0"/>
              <a:t>математика </a:t>
            </a:r>
            <a:r>
              <a:rPr lang="ru-RU" sz="2900" dirty="0" smtClean="0"/>
              <a:t>профильная- </a:t>
            </a:r>
            <a:r>
              <a:rPr lang="ru-RU" sz="2900" dirty="0" err="1" smtClean="0"/>
              <a:t>Тайбинов</a:t>
            </a:r>
            <a:r>
              <a:rPr lang="ru-RU" sz="2900" dirty="0" smtClean="0"/>
              <a:t> Владимир(78</a:t>
            </a:r>
            <a:r>
              <a:rPr lang="ru-RU" sz="2900" dirty="0" smtClean="0"/>
              <a:t>), учитель </a:t>
            </a:r>
            <a:r>
              <a:rPr lang="ru-RU" sz="2900" dirty="0" err="1" smtClean="0"/>
              <a:t>Покацкая</a:t>
            </a:r>
            <a:r>
              <a:rPr lang="ru-RU" sz="2900" dirty="0" smtClean="0"/>
              <a:t> А.Ф., </a:t>
            </a:r>
          </a:p>
          <a:p>
            <a:pPr algn="just">
              <a:buNone/>
            </a:pPr>
            <a:r>
              <a:rPr lang="ru-RU" sz="2900" dirty="0" smtClean="0"/>
              <a:t>физика- </a:t>
            </a:r>
            <a:r>
              <a:rPr lang="ru-RU" sz="2900" dirty="0" smtClean="0"/>
              <a:t>Медведева Екатерина(70</a:t>
            </a:r>
            <a:r>
              <a:rPr lang="ru-RU" sz="2900" dirty="0" smtClean="0"/>
              <a:t>), учитель  Иванова О.И.,</a:t>
            </a:r>
          </a:p>
          <a:p>
            <a:pPr algn="just">
              <a:buNone/>
            </a:pPr>
            <a:r>
              <a:rPr lang="ru-RU" sz="2900" dirty="0" smtClean="0"/>
              <a:t>обществознание- </a:t>
            </a:r>
            <a:r>
              <a:rPr lang="ru-RU" sz="2900" dirty="0" smtClean="0"/>
              <a:t>Вишнякова Елена(81), </a:t>
            </a:r>
            <a:r>
              <a:rPr lang="ru-RU" sz="2900" dirty="0" smtClean="0"/>
              <a:t>учитель </a:t>
            </a:r>
            <a:r>
              <a:rPr lang="ru-RU" sz="2900" dirty="0" err="1" smtClean="0"/>
              <a:t>Ромашевская</a:t>
            </a:r>
            <a:r>
              <a:rPr lang="ru-RU" sz="2900" dirty="0" smtClean="0"/>
              <a:t> Н.Л.</a:t>
            </a:r>
          </a:p>
          <a:p>
            <a:pPr algn="just">
              <a:buNone/>
            </a:pPr>
            <a:r>
              <a:rPr lang="ru-RU" sz="2900" dirty="0" smtClean="0"/>
              <a:t>информатика </a:t>
            </a:r>
            <a:r>
              <a:rPr lang="ru-RU" sz="2900" dirty="0" smtClean="0"/>
              <a:t>и ИКТ- </a:t>
            </a:r>
            <a:r>
              <a:rPr lang="ru-RU" sz="2900" dirty="0" err="1" smtClean="0"/>
              <a:t>Тайбинов</a:t>
            </a:r>
            <a:r>
              <a:rPr lang="ru-RU" sz="2900" dirty="0" smtClean="0"/>
              <a:t> Владимир(83</a:t>
            </a:r>
            <a:r>
              <a:rPr lang="ru-RU" sz="2900" dirty="0" smtClean="0"/>
              <a:t>), учитель Иванова О.И.</a:t>
            </a:r>
            <a:endParaRPr lang="ru-RU" sz="2900" dirty="0" smtClean="0"/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900" dirty="0" smtClean="0"/>
              <a:t>По сравнению с прошлым годом увеличился  средний баллах по основным предметам выпускников </a:t>
            </a:r>
            <a:r>
              <a:rPr lang="en-US" sz="2900" dirty="0" smtClean="0"/>
              <a:t>XI</a:t>
            </a:r>
            <a:r>
              <a:rPr lang="ru-RU" sz="2900" dirty="0" smtClean="0"/>
              <a:t> классов по русскому языку, географии, физике,  биологии.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900" dirty="0" smtClean="0"/>
              <a:t>В Бурятии 15 выпускников остались без результатов ЕГЭ из-за шпаргалок, в том числе 1 выпускник  МБОУ «</a:t>
            </a:r>
            <a:r>
              <a:rPr lang="ru-RU" sz="2900" dirty="0" err="1" smtClean="0"/>
              <a:t>Тарбагатайской</a:t>
            </a:r>
            <a:r>
              <a:rPr lang="ru-RU" sz="2900" dirty="0" smtClean="0"/>
              <a:t> СОШ».</a:t>
            </a:r>
            <a:endParaRPr lang="ru-RU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620688"/>
            <a:ext cx="3744416" cy="4608512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1500" b="1" dirty="0" smtClean="0"/>
              <a:t>9 класс</a:t>
            </a:r>
          </a:p>
          <a:p>
            <a:pPr algn="just">
              <a:buFont typeface="Wingdings" pitchFamily="2" charset="2"/>
              <a:buChar char="ü"/>
            </a:pPr>
            <a:r>
              <a:rPr lang="ru-RU" sz="1500" dirty="0" smtClean="0"/>
              <a:t>В 2019-2020  учебном году к итоговой аттестации за курс основной школы  подлежало 210 учащихся.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1500" dirty="0" smtClean="0"/>
              <a:t> Все учащиеся успешно сдали итоговое собеседование по русскому языку </a:t>
            </a:r>
          </a:p>
          <a:p>
            <a:pPr algn="just">
              <a:buFont typeface="Wingdings" pitchFamily="2" charset="2"/>
              <a:buChar char="ü"/>
            </a:pPr>
            <a:r>
              <a:rPr lang="ru-RU" sz="1500" dirty="0" smtClean="0"/>
              <a:t>Основные государственные экзамены были отменены и учащиеся аттестованы за курс основного общего образования по итогам годовых оценок. </a:t>
            </a:r>
          </a:p>
          <a:p>
            <a:pPr algn="just">
              <a:buFont typeface="Wingdings" pitchFamily="2" charset="2"/>
              <a:buChar char="ü"/>
            </a:pPr>
            <a:r>
              <a:rPr lang="ru-RU" sz="1500" dirty="0" smtClean="0"/>
              <a:t>Аттестаты с отличием получили  5 учащихся: МБОУ «</a:t>
            </a:r>
            <a:r>
              <a:rPr lang="ru-RU" sz="1500" dirty="0" err="1" smtClean="0"/>
              <a:t>Десятниковская</a:t>
            </a:r>
            <a:r>
              <a:rPr lang="ru-RU" sz="1500" dirty="0" smtClean="0"/>
              <a:t> СОШ» - 1, МБОУ «</a:t>
            </a:r>
            <a:r>
              <a:rPr lang="ru-RU" sz="1500" dirty="0" err="1" smtClean="0"/>
              <a:t>Тарбагатайская</a:t>
            </a:r>
            <a:r>
              <a:rPr lang="ru-RU" sz="1500" dirty="0" smtClean="0"/>
              <a:t> СОШ» - 1; МБОУ «</a:t>
            </a:r>
            <a:r>
              <a:rPr lang="ru-RU" sz="1500" dirty="0" err="1" smtClean="0"/>
              <a:t>Нижнесаянтуйская</a:t>
            </a:r>
            <a:r>
              <a:rPr lang="ru-RU" sz="1500" dirty="0" smtClean="0"/>
              <a:t> СОШ» -3.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1500" dirty="0" smtClean="0"/>
              <a:t>99,5% </a:t>
            </a:r>
            <a:r>
              <a:rPr lang="ru-RU" sz="1500" dirty="0" err="1" smtClean="0"/>
              <a:t>обучащавшихся</a:t>
            </a:r>
            <a:r>
              <a:rPr lang="ru-RU" sz="1500" dirty="0" smtClean="0"/>
              <a:t> получили аттестаты за курс основного общего образования.(1 </a:t>
            </a:r>
            <a:r>
              <a:rPr lang="ru-RU" sz="1500" dirty="0" err="1" smtClean="0"/>
              <a:t>Селенгинская</a:t>
            </a:r>
            <a:r>
              <a:rPr lang="ru-RU" sz="1500" dirty="0" smtClean="0"/>
              <a:t> </a:t>
            </a:r>
            <a:r>
              <a:rPr lang="ru-RU" sz="1500" dirty="0" err="1" smtClean="0"/>
              <a:t>сош</a:t>
            </a:r>
            <a:r>
              <a:rPr lang="ru-RU" sz="1500" dirty="0" smtClean="0"/>
              <a:t>)</a:t>
            </a:r>
          </a:p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05099296"/>
              </p:ext>
            </p:extLst>
          </p:nvPr>
        </p:nvGraphicFramePr>
        <p:xfrm>
          <a:off x="1403648" y="13876"/>
          <a:ext cx="7499176" cy="61285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4794"/>
                <a:gridCol w="1874794"/>
                <a:gridCol w="1874794"/>
                <a:gridCol w="1874794"/>
              </a:tblGrid>
              <a:tr h="3275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2019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2020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751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Times New Roman"/>
                          <a:ea typeface="Calibri"/>
                          <a:cs typeface="Times New Roman"/>
                        </a:rPr>
                        <a:t>м</a:t>
                      </a:r>
                      <a:r>
                        <a:rPr lang="ru-RU" sz="1600" b="0" dirty="0" smtClean="0">
                          <a:latin typeface="Times New Roman"/>
                          <a:ea typeface="Calibri"/>
                          <a:cs typeface="Times New Roman"/>
                        </a:rPr>
                        <a:t>атематика </a:t>
                      </a:r>
                      <a:r>
                        <a:rPr lang="ru-RU" sz="1600" b="0" dirty="0">
                          <a:latin typeface="Times New Roman"/>
                          <a:ea typeface="Calibri"/>
                          <a:cs typeface="Times New Roman"/>
                        </a:rPr>
                        <a:t>(П)</a:t>
                      </a:r>
                      <a:endParaRPr lang="ru-RU" sz="16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По Республике: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48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75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Тарбагатайский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Calibri"/>
                          <a:ea typeface="Calibri"/>
                          <a:cs typeface="Times New Roman"/>
                        </a:rPr>
                        <a:t>50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Calibri"/>
                          <a:ea typeface="Calibri"/>
                          <a:cs typeface="Times New Roman"/>
                        </a:rPr>
                        <a:t>43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</a:tr>
              <a:tr h="32751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latin typeface="Times New Roman"/>
                          <a:ea typeface="Calibri"/>
                          <a:cs typeface="Times New Roman"/>
                        </a:rPr>
                        <a:t>русский </a:t>
                      </a:r>
                      <a:r>
                        <a:rPr lang="ru-RU" sz="1600" b="0" dirty="0">
                          <a:latin typeface="Times New Roman"/>
                          <a:ea typeface="Calibri"/>
                          <a:cs typeface="Times New Roman"/>
                        </a:rPr>
                        <a:t>язык</a:t>
                      </a:r>
                      <a:endParaRPr lang="ru-RU" sz="16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По Республике: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65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69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275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Тарбагатайский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highlight>
                            <a:srgbClr val="FFFF00"/>
                          </a:highlight>
                          <a:latin typeface="Calibri"/>
                          <a:ea typeface="Calibri"/>
                          <a:cs typeface="Times New Roman"/>
                        </a:rPr>
                        <a:t>61,8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highlight>
                            <a:srgbClr val="FFFF00"/>
                          </a:highlight>
                          <a:latin typeface="Calibri"/>
                          <a:ea typeface="Calibri"/>
                          <a:cs typeface="Times New Roman"/>
                        </a:rPr>
                        <a:t>66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2751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география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По Республике: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51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54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</a:tr>
              <a:tr h="3275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Тарбагатайский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highlight>
                            <a:srgbClr val="FFFF00"/>
                          </a:highlight>
                          <a:latin typeface="Calibri"/>
                          <a:ea typeface="Calibri"/>
                          <a:cs typeface="Times New Roman"/>
                        </a:rPr>
                        <a:t>54,5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Calibri"/>
                          <a:ea typeface="Calibri"/>
                          <a:cs typeface="Times New Roman"/>
                        </a:rPr>
                        <a:t>63</a:t>
                      </a:r>
                      <a:endParaRPr lang="ru-RU" sz="16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</a:tr>
              <a:tr h="32751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физика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По Республике: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42,97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49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75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Тарбагатайский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highlight>
                            <a:srgbClr val="FFFF00"/>
                          </a:highlight>
                          <a:latin typeface="Calibri"/>
                          <a:ea typeface="Calibri"/>
                          <a:cs typeface="Times New Roman"/>
                        </a:rPr>
                        <a:t>40,5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Calibri"/>
                          <a:ea typeface="Calibri"/>
                          <a:cs typeface="Times New Roman"/>
                        </a:rPr>
                        <a:t>51</a:t>
                      </a:r>
                      <a:endParaRPr lang="ru-RU" sz="16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580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история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По Республике: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50,8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53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2351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Тарбагатайский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Calibri"/>
                          <a:ea typeface="Calibri"/>
                          <a:cs typeface="Times New Roman"/>
                        </a:rPr>
                        <a:t>63,1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Calibri"/>
                          <a:ea typeface="Calibri"/>
                          <a:cs typeface="Times New Roman"/>
                        </a:rPr>
                        <a:t>49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</a:tr>
              <a:tr h="32751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обществознание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По Республике: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48,08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49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275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Тарбагатайский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Calibri"/>
                          <a:ea typeface="Calibri"/>
                          <a:cs typeface="Times New Roman"/>
                        </a:rPr>
                        <a:t>51,6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Calibri"/>
                          <a:ea typeface="Calibri"/>
                          <a:cs typeface="Times New Roman"/>
                        </a:rPr>
                        <a:t>43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</a:tr>
              <a:tr h="32751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биология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По Республике: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45,12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48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75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Тарбагатайский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highlight>
                            <a:srgbClr val="FFFF00"/>
                          </a:highlight>
                          <a:latin typeface="Calibri"/>
                          <a:ea typeface="Calibri"/>
                          <a:cs typeface="Times New Roman"/>
                        </a:rPr>
                        <a:t>42,7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highlight>
                            <a:srgbClr val="FFFF00"/>
                          </a:highlight>
                          <a:latin typeface="Calibri"/>
                          <a:ea typeface="Calibri"/>
                          <a:cs typeface="Times New Roman"/>
                        </a:rPr>
                        <a:t>46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751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информатика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По Республике: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55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75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Тарбагатайский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Calibri"/>
                          <a:ea typeface="Calibri"/>
                          <a:cs typeface="Times New Roman"/>
                        </a:rPr>
                        <a:t>72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Calibri"/>
                          <a:ea typeface="Calibri"/>
                          <a:cs typeface="Times New Roman"/>
                        </a:rPr>
                        <a:t>41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</a:tr>
              <a:tr h="32751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химия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По Республике: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45,39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45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275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Тарбагатайский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Calibri"/>
                          <a:ea typeface="Calibri"/>
                          <a:cs typeface="Times New Roman"/>
                        </a:rPr>
                        <a:t>42,5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Calibri"/>
                          <a:ea typeface="Calibri"/>
                          <a:cs typeface="Times New Roman"/>
                        </a:rPr>
                        <a:t>42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4312"/>
            <a:ext cx="7704667" cy="809601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Всероссийская олимпиада школьников</a:t>
            </a:r>
            <a:endParaRPr lang="ru-RU" sz="28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982133" y="823913"/>
            <a:ext cx="7704667" cy="5773439"/>
          </a:xfrm>
        </p:spPr>
        <p:txBody>
          <a:bodyPr>
            <a:normAutofit fontScale="92500"/>
          </a:bodyPr>
          <a:lstStyle/>
          <a:p>
            <a:pPr algn="just"/>
            <a:r>
              <a:rPr lang="ru-RU" dirty="0" smtClean="0"/>
              <a:t>В муниципальном этапе олимпиады приняли участие  380 участников, из которых 27 победитель и 65 призёров</a:t>
            </a:r>
          </a:p>
          <a:p>
            <a:pPr algn="just"/>
            <a:r>
              <a:rPr lang="ru-RU" dirty="0" smtClean="0"/>
              <a:t>Участниками  регионального  этапа  Всероссийской олимпиады школьников  в  2019  году  стали 10 человек</a:t>
            </a:r>
            <a:r>
              <a:rPr lang="ru-RU" b="1" dirty="0" smtClean="0"/>
              <a:t>-(</a:t>
            </a:r>
            <a:r>
              <a:rPr lang="ru-RU" dirty="0" smtClean="0"/>
              <a:t>русский язык (1 участник);     обществознание (1 участник); -ОБЖ (1 участник); -физическая культура (4 участника); -английский язык (2 участника), -экономика (1 участник). </a:t>
            </a:r>
          </a:p>
          <a:p>
            <a:pPr algn="just"/>
            <a:r>
              <a:rPr lang="ru-RU" dirty="0" smtClean="0"/>
              <a:t>Призером Олимпиады стала </a:t>
            </a:r>
            <a:r>
              <a:rPr lang="ru-RU" dirty="0" err="1" smtClean="0"/>
              <a:t>Шматко</a:t>
            </a:r>
            <a:r>
              <a:rPr lang="ru-RU" dirty="0" smtClean="0"/>
              <a:t> Ксения Андреевна, учащаяся 9  класса МБОУ «</a:t>
            </a:r>
            <a:r>
              <a:rPr lang="ru-RU" dirty="0" err="1" smtClean="0"/>
              <a:t>Тарбагатайская</a:t>
            </a:r>
            <a:r>
              <a:rPr lang="ru-RU" dirty="0" smtClean="0"/>
              <a:t> СОШ» по предмету «Физическая культура (девушки), заняв третье место.</a:t>
            </a:r>
          </a:p>
          <a:p>
            <a:pPr algn="just"/>
            <a:r>
              <a:rPr lang="ru-RU" dirty="0" smtClean="0"/>
              <a:t> В десятку лучших участников вошли 5 учеников  по предметам: русский язык, физическая культура, английский язык. </a:t>
            </a:r>
          </a:p>
          <a:p>
            <a:endParaRPr lang="ru-RU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6980" y="332656"/>
            <a:ext cx="7704667" cy="955575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Основные задачи  на новый учебный год: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196752"/>
            <a:ext cx="8054363" cy="4797152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обеспечить внедрение новых технологий и форм работы с одаренными детьми;</a:t>
            </a:r>
          </a:p>
          <a:p>
            <a:pPr algn="just"/>
            <a:r>
              <a:rPr lang="ru-RU" dirty="0" smtClean="0"/>
              <a:t>закрепление за каждым отличником педагога для подготовки его к олимпиадам;</a:t>
            </a:r>
          </a:p>
          <a:p>
            <a:pPr algn="just"/>
            <a:r>
              <a:rPr lang="ru-RU" dirty="0" smtClean="0"/>
              <a:t>обеспечить реализацию мер по повышению качества предметного образования на основе результатов всех оценочных процедур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7704667" cy="1027583"/>
          </a:xfrm>
        </p:spPr>
        <p:txBody>
          <a:bodyPr/>
          <a:lstStyle/>
          <a:p>
            <a:r>
              <a:rPr lang="ru-RU" sz="2800" dirty="0" smtClean="0"/>
              <a:t>«Успех каждого ребенка» 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82133" y="1412775"/>
            <a:ext cx="7704667" cy="4695397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 smtClean="0"/>
              <a:t>Основным показателем успешной реализации направления является обеспечение доступного качественного дополнительного образования для каждого ребенка в возрасте 5-18 лет, в том числе по годам: </a:t>
            </a:r>
          </a:p>
          <a:p>
            <a:pPr marL="1528763" indent="-457200" algn="just">
              <a:buFont typeface="Wingdings" panose="05000000000000000000" pitchFamily="2" charset="2"/>
              <a:buChar char="ü"/>
            </a:pPr>
            <a:r>
              <a:rPr lang="ru-RU" b="1" dirty="0" smtClean="0"/>
              <a:t>в 2019 − 73%; </a:t>
            </a:r>
          </a:p>
          <a:p>
            <a:pPr marL="1528763" lvl="2" indent="-457200">
              <a:buFont typeface="Wingdings" panose="05000000000000000000" pitchFamily="2" charset="2"/>
              <a:buChar char="ü"/>
            </a:pPr>
            <a:r>
              <a:rPr lang="ru-RU" sz="2600" b="1" dirty="0" smtClean="0"/>
              <a:t>в 2020 – 75%; </a:t>
            </a:r>
          </a:p>
          <a:p>
            <a:pPr marL="1528763" lvl="2" indent="-457200">
              <a:buFont typeface="Wingdings" panose="05000000000000000000" pitchFamily="2" charset="2"/>
              <a:buChar char="ü"/>
            </a:pPr>
            <a:r>
              <a:rPr lang="ru-RU" sz="2600" b="1" dirty="0" smtClean="0"/>
              <a:t>в 2021 − 76 %; </a:t>
            </a:r>
          </a:p>
          <a:p>
            <a:pPr marL="1528763" lvl="2" indent="-457200">
              <a:buFont typeface="Wingdings" panose="05000000000000000000" pitchFamily="2" charset="2"/>
              <a:buChar char="ü"/>
            </a:pPr>
            <a:r>
              <a:rPr lang="ru-RU" sz="2600" b="1" dirty="0" smtClean="0"/>
              <a:t>в 2022 − 77%; </a:t>
            </a:r>
          </a:p>
          <a:p>
            <a:pPr marL="1528763" lvl="2" indent="-457200">
              <a:buFont typeface="Wingdings" panose="05000000000000000000" pitchFamily="2" charset="2"/>
              <a:buChar char="ü"/>
            </a:pPr>
            <a:r>
              <a:rPr lang="ru-RU" sz="2600" b="1" dirty="0" smtClean="0"/>
              <a:t>в 2023 − 78,5 %; </a:t>
            </a:r>
          </a:p>
          <a:p>
            <a:pPr marL="1528763" lvl="2" indent="-457200">
              <a:buFont typeface="Wingdings" panose="05000000000000000000" pitchFamily="2" charset="2"/>
              <a:buChar char="ü"/>
            </a:pPr>
            <a:r>
              <a:rPr lang="ru-RU" sz="2600" b="1" dirty="0" smtClean="0"/>
              <a:t>в 2024 − 80%.</a:t>
            </a:r>
            <a:endParaRPr lang="ru-RU" sz="2600" b="1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82156" y="274638"/>
            <a:ext cx="4804643" cy="3298378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/>
              <a:t>В 2020 году по данным Росстата в районе проживает 4224 человека в возрасте с 5 до 18 лет (2019 год – 3480 человек, увеличение на 744 человека). 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411" y="3284984"/>
            <a:ext cx="8229600" cy="339925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/>
              <a:t>	В школах и детских садах обучается 2738 человек от 5 до 18 лет. Фактический охват на 01.06. 2020 года составляет  2215 человек. Это </a:t>
            </a:r>
            <a:r>
              <a:rPr lang="ru-RU" sz="2800" dirty="0" smtClean="0">
                <a:solidFill>
                  <a:srgbClr val="FF0000"/>
                </a:solidFill>
              </a:rPr>
              <a:t>52,4%</a:t>
            </a:r>
            <a:r>
              <a:rPr lang="ru-RU" sz="2800" dirty="0" smtClean="0"/>
              <a:t> от числа проживающих и </a:t>
            </a:r>
            <a:r>
              <a:rPr lang="ru-RU" sz="2800" dirty="0" smtClean="0">
                <a:solidFill>
                  <a:srgbClr val="FF0000"/>
                </a:solidFill>
              </a:rPr>
              <a:t>77,2%</a:t>
            </a:r>
            <a:r>
              <a:rPr lang="ru-RU" sz="2800" dirty="0" smtClean="0"/>
              <a:t> от числа обучающихся</a:t>
            </a:r>
            <a:endParaRPr lang="ru-RU" sz="280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21</a:t>
            </a:fld>
            <a:endParaRPr lang="ru-RU"/>
          </a:p>
        </p:txBody>
      </p:sp>
      <p:pic>
        <p:nvPicPr>
          <p:cNvPr id="1028" name="Picture 4" descr="Дети и самоизоляция: как сохранить здоровье и активность - МК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2411" y="1556792"/>
            <a:ext cx="2838549" cy="212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68474568"/>
              </p:ext>
            </p:extLst>
          </p:nvPr>
        </p:nvGraphicFramePr>
        <p:xfrm>
          <a:off x="827584" y="404664"/>
          <a:ext cx="8229600" cy="5534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698122"/>
            <a:ext cx="8532440" cy="5793507"/>
          </a:xfrm>
        </p:spPr>
        <p:txBody>
          <a:bodyPr>
            <a:noAutofit/>
          </a:bodyPr>
          <a:lstStyle/>
          <a:p>
            <a:pPr algn="just"/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Театральная студия «Арлекин» приняли  участие в районном этапе Всероссийской акции «Блокадный хлеб», спектакль «Я еще не хочу умирать»</a:t>
            </a:r>
          </a:p>
          <a:p>
            <a:pPr algn="just"/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Вокальная студия «Волшебный микрофон» – победители районного этапа Всероссийского конкурса юных чтецов «Живая классика» и участницы Регионального этапа конкурса, победительницы районной акции «Стихи победы», дипломанты 2 степени районного </a:t>
            </a:r>
            <a:r>
              <a:rPr lang="ru-RU" sz="1400" dirty="0" err="1" smtClean="0">
                <a:solidFill>
                  <a:schemeClr val="accent1">
                    <a:lumMod val="75000"/>
                  </a:schemeClr>
                </a:solidFill>
              </a:rPr>
              <a:t>интернет-конкурса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 «Песня Победы», участники районного конкурса   «Песни, спетые душой». </a:t>
            </a:r>
          </a:p>
          <a:p>
            <a:pPr algn="just"/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Объединение «Палитра» участники Всероссийских творческих конкурсов: «Пейзажи родного края», «Мы встречаем Новый год», «Вечная память ветеранам», «Люби и знай свой край», дипломантами 1 степени во Всероссийском творческом конкурсе к 75-летию Победы «Вечная память ветеранам». </a:t>
            </a:r>
          </a:p>
          <a:p>
            <a:pPr algn="just"/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Хореографическая студия  «Радуга» - участницы </a:t>
            </a:r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</a:rPr>
              <a:t>X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 Международный </a:t>
            </a:r>
            <a:r>
              <a:rPr lang="ru-RU" sz="1400" dirty="0" err="1" smtClean="0">
                <a:solidFill>
                  <a:schemeClr val="accent1">
                    <a:lumMod val="75000"/>
                  </a:schemeClr>
                </a:solidFill>
              </a:rPr>
              <a:t>онлайн-конкурс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 для хореографических коллективов « Вдохновение», </a:t>
            </a:r>
          </a:p>
          <a:p>
            <a:pPr algn="just"/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Объединение «Импульс» - дипломанты 3 степени Всероссийского творческого конкурса «Горизонты педагогики». </a:t>
            </a:r>
          </a:p>
          <a:p>
            <a:pPr algn="just"/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Объединения «А старина живет…» стали участницами Республиканской </a:t>
            </a:r>
            <a:r>
              <a:rPr lang="ru-RU" sz="1400" dirty="0" err="1" smtClean="0">
                <a:solidFill>
                  <a:schemeClr val="accent1">
                    <a:lumMod val="75000"/>
                  </a:schemeClr>
                </a:solidFill>
              </a:rPr>
              <a:t>Интернет-олимпиады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 по патриотическому воспитанию и краеведению «Великая Победа: что мы знаем о войне…».  В </a:t>
            </a:r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</a:rPr>
              <a:t>VI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 Республиканском детско-юношеском туристическом конкурсе «Юный путешественник», посвященный Году памяти и славы в РФ  получили диплом  3 степени в номинации «Юный экскурсовод».	</a:t>
            </a:r>
          </a:p>
          <a:p>
            <a:pPr algn="just"/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фольклорный коллектив «Наследие» 2 место регионального этапа номинации «Фольклор» в региональном этапе Всероссийского фестиваля «Наследники традиций» </a:t>
            </a:r>
          </a:p>
          <a:p>
            <a:pPr algn="just"/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Хореографическая  студия «Азбука танца» дипломанты 1 степени  Межрегионального </a:t>
            </a:r>
            <a:r>
              <a:rPr lang="ru-RU" sz="1400" dirty="0" err="1" smtClean="0">
                <a:solidFill>
                  <a:schemeClr val="accent1">
                    <a:lumMod val="75000"/>
                  </a:schemeClr>
                </a:solidFill>
              </a:rPr>
              <a:t>онлайн-конкурс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 «</a:t>
            </a:r>
            <a:r>
              <a:rPr lang="ru-RU" sz="1400" dirty="0" err="1" smtClean="0">
                <a:solidFill>
                  <a:schemeClr val="accent1">
                    <a:lumMod val="75000"/>
                  </a:schemeClr>
                </a:solidFill>
              </a:rPr>
              <a:t>Танец-Победы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», проходившего в мае 2020 года. </a:t>
            </a:r>
          </a:p>
          <a:p>
            <a:pPr algn="just"/>
            <a:r>
              <a:rPr lang="ru-RU" sz="1400" dirty="0" smtClean="0"/>
              <a:t>1280 обучающихся района приняли  участие в районных соревнованиях по различным видам спорта (легкой атлетике, баскетболу, футболу, лыжным гонкам). 238 призовых мест заняли учащиеся школ, 345 – воспитанники спортивной школы. В Республиканских и других соревнованиях с выездом за пределы </a:t>
            </a:r>
            <a:r>
              <a:rPr lang="ru-RU" sz="1400" dirty="0" err="1" smtClean="0"/>
              <a:t>Тарбагатайского</a:t>
            </a:r>
            <a:r>
              <a:rPr lang="ru-RU" sz="1400" dirty="0" smtClean="0"/>
              <a:t> района участвовали 92 спортсмена, где заняли 45 призовых мест. </a:t>
            </a:r>
          </a:p>
          <a:p>
            <a:endParaRPr lang="ru-RU" sz="1400" dirty="0" smtClean="0">
              <a:solidFill>
                <a:srgbClr val="FF0000"/>
              </a:solidFill>
            </a:endParaRPr>
          </a:p>
          <a:p>
            <a:endParaRPr lang="ru-RU" sz="140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2976" y="335254"/>
            <a:ext cx="6131024" cy="6522746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/>
              <a:t>Для решения проблемы материально-технического обеспечения сформирована заявка на создание 1486 новых мест дополнительного образования детей. В Республиканском Конкурсе дополнительных программ  отмечены программы ДЮСШ, ЦДОД «Радуга талантов», МБОУ «</a:t>
            </a:r>
            <a:r>
              <a:rPr lang="ru-RU" sz="2000" dirty="0" err="1" smtClean="0"/>
              <a:t>Тарбагатайская</a:t>
            </a:r>
            <a:r>
              <a:rPr lang="ru-RU" sz="2000" dirty="0" smtClean="0"/>
              <a:t> СОШ», МБОУ «</a:t>
            </a:r>
            <a:r>
              <a:rPr lang="ru-RU" sz="2000" dirty="0" err="1" smtClean="0"/>
              <a:t>Нижнесаянтуйская</a:t>
            </a:r>
            <a:r>
              <a:rPr lang="ru-RU" sz="2000" dirty="0" smtClean="0"/>
              <a:t> СОШ», МБОО «Заводская СОШ». Учреждения получат кабинеты на сумму </a:t>
            </a:r>
            <a:r>
              <a:rPr lang="ru-RU" sz="2000" b="1" dirty="0" smtClean="0"/>
              <a:t>10 061 472 </a:t>
            </a:r>
            <a:r>
              <a:rPr lang="ru-RU" sz="2000" dirty="0" smtClean="0"/>
              <a:t>рубля.  </a:t>
            </a:r>
          </a:p>
          <a:p>
            <a:pPr algn="just"/>
            <a:r>
              <a:rPr lang="ru-RU" sz="2000" dirty="0" smtClean="0"/>
              <a:t>С 1.09.2020 начинают работу филиалы ЦДТ и ДЮСШ в с.Нижний </a:t>
            </a:r>
            <a:r>
              <a:rPr lang="ru-RU" sz="2000" dirty="0" err="1" smtClean="0"/>
              <a:t>Саянтуй</a:t>
            </a:r>
            <a:r>
              <a:rPr lang="ru-RU" sz="2000" dirty="0" smtClean="0"/>
              <a:t>. Район выделил 1,5млн. </a:t>
            </a:r>
            <a:r>
              <a:rPr lang="ru-RU" sz="2000" dirty="0" err="1" smtClean="0"/>
              <a:t>руб</a:t>
            </a:r>
            <a:r>
              <a:rPr lang="ru-RU" sz="2000" dirty="0" smtClean="0"/>
              <a:t> на оборудование филиала.</a:t>
            </a:r>
          </a:p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24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55576" y="2492896"/>
            <a:ext cx="2230586" cy="1872208"/>
          </a:xfrm>
          <a:prstGeom prst="roundRect">
            <a:avLst>
              <a:gd name="adj" fmla="val 10000"/>
            </a:avLst>
          </a:prstGeom>
          <a:blipFill rotWithShape="0">
            <a:blip r:embed="rId2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АВГУСТ 2020\FullSizeRender-24-08-20-03-36-2.jpg"/>
          <p:cNvPicPr>
            <a:picLocks noChangeAspect="1" noChangeArrowheads="1"/>
          </p:cNvPicPr>
          <p:nvPr/>
        </p:nvPicPr>
        <p:blipFill rotWithShape="1">
          <a:blip r:embed="rId2" cstate="print"/>
          <a:srcRect l="12557" t="9185" r="5824" b="19636"/>
          <a:stretch/>
        </p:blipFill>
        <p:spPr bwMode="auto">
          <a:xfrm>
            <a:off x="916106" y="3140968"/>
            <a:ext cx="7887851" cy="268707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844007" y="404665"/>
            <a:ext cx="42490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В сентябре вступает в силу закон о воспитании в школах. Закон выводит на новый уровень такие понятия, как формирование чувства патриотизма, гражданственности подрастающего поколения</a:t>
            </a:r>
            <a:endParaRPr lang="ru-RU" sz="2000" dirty="0"/>
          </a:p>
        </p:txBody>
      </p:sp>
      <p:pic>
        <p:nvPicPr>
          <p:cNvPr id="5" name="Содержимое 3" descr="Подготовлены рекомендации по разработке образовательных программ для пятиклассников с ОВЗ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419" y="471449"/>
            <a:ext cx="4248472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АВГУСТ 2020\FullSizeRender-24-08-20-03-36-1.jpg"/>
          <p:cNvPicPr>
            <a:picLocks noChangeAspect="1" noChangeArrowheads="1"/>
          </p:cNvPicPr>
          <p:nvPr/>
        </p:nvPicPr>
        <p:blipFill rotWithShape="1">
          <a:blip r:embed="rId2" cstate="print"/>
          <a:srcRect l="8451" t="12450" r="4219" b="5371"/>
          <a:stretch/>
        </p:blipFill>
        <p:spPr bwMode="auto">
          <a:xfrm>
            <a:off x="1007603" y="3711205"/>
            <a:ext cx="7524889" cy="2670123"/>
          </a:xfrm>
          <a:prstGeom prst="rect">
            <a:avLst/>
          </a:prstGeom>
          <a:noFill/>
        </p:spPr>
      </p:pic>
      <p:pic>
        <p:nvPicPr>
          <p:cNvPr id="4" name="Рисунок 4" descr=" Фото: iStock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7603" y="692696"/>
            <a:ext cx="3237057" cy="216024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355976" y="620688"/>
            <a:ext cx="4572000" cy="286232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algn="just"/>
            <a:r>
              <a:rPr lang="ru-RU" dirty="0" smtClean="0"/>
              <a:t>По поручению В.В.Путина, Президента РФ, с первого сентября все классные руководители в стране начнут получать федеральную выплату в 5 тысяч рублей. Причем не важно, сколько детей в классе - 25 или всего лишь пять. Абсолютно все классные руководители будут получать эту ежемесячную надбавку. Все региональные выплаты за классное руководство должны быть сохранены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71600" y="67705"/>
            <a:ext cx="8172400" cy="20621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/>
              <a:t>Численность педагогических работников составляет  225 человек, из них 197 учителей. </a:t>
            </a:r>
          </a:p>
          <a:p>
            <a:pPr lvl="1" algn="just"/>
            <a:r>
              <a:rPr lang="ru-RU" sz="1600" dirty="0" smtClean="0"/>
              <a:t>80,7% учителей имеют высшее профессиональное образование, </a:t>
            </a:r>
          </a:p>
          <a:p>
            <a:pPr lvl="1" algn="just"/>
            <a:r>
              <a:rPr lang="ru-RU" sz="1600" dirty="0" smtClean="0"/>
              <a:t>19,2% - среднее профессиональное образование.</a:t>
            </a:r>
          </a:p>
          <a:p>
            <a:pPr algn="just"/>
            <a:r>
              <a:rPr lang="ru-RU" sz="1600" dirty="0" smtClean="0"/>
              <a:t> Средний возраст педагогов 45 лет. </a:t>
            </a:r>
          </a:p>
          <a:p>
            <a:pPr algn="just"/>
            <a:r>
              <a:rPr lang="ru-RU" sz="1600" dirty="0" smtClean="0"/>
              <a:t>Число педагогических работников с первой квалификационной категорией составляет – 72 педагогов (36,5%), высшая квалификационная категория -  43 человек (21,8%), соответствие занимаемой должности – 47(24,3%), количество работников «без категорий» - 35 человек(17%). </a:t>
            </a:r>
            <a:endParaRPr lang="ru-RU" sz="1600" dirty="0"/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971600" y="2557355"/>
            <a:ext cx="7704856" cy="255454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  <a:tabLst>
                <a:tab pos="628650" algn="l"/>
              </a:tabLst>
            </a:pPr>
            <a:r>
              <a:rPr lang="ru-RU" sz="1600" dirty="0" smtClean="0">
                <a:ea typeface="Calibri" pitchFamily="34" charset="0"/>
                <a:cs typeface="Times New Roman" pitchFamily="18" charset="0"/>
              </a:rPr>
              <a:t>Профессионального конкурса «Учитель будущего», участие в полуфинале, г.Владивосток, к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оманды из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МБОУ «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Тарбагатайская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СОШ» и МБОУ «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Селенгинская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СОШ».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  <a:tabLst>
                <a:tab pos="62865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Муниципальный этап Конкурса «Педагог-2020», посвященный 75-летию Победы в Великой Отечественной войне, приняли участие 4 педагога, победитель стала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Кожемякина Ирина Семеновна, учитель математики МБОУ «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Нижнесаянтуйская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СОШ». 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  <a:tabLst>
                <a:tab pos="62865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Муниципальном конкурсе педагогического мастерства «Педагогический дебют – 2020» приняли участие  шесть молодых педагогов. 1 место -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Дунаева Галина Сергеевна, учитель начальных классов МБОУ «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Нижнесаянтуйская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СОШ».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614"/>
            <a:ext cx="7704667" cy="1027583"/>
          </a:xfrm>
        </p:spPr>
        <p:txBody>
          <a:bodyPr/>
          <a:lstStyle/>
          <a:p>
            <a:r>
              <a:rPr lang="ru-RU" dirty="0" smtClean="0"/>
              <a:t>Что нового?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82133" y="1032197"/>
            <a:ext cx="7704667" cy="3404915"/>
          </a:xfrm>
        </p:spPr>
        <p:txBody>
          <a:bodyPr>
            <a:normAutofit fontScale="70000" lnSpcReduction="20000"/>
          </a:bodyPr>
          <a:lstStyle/>
          <a:p>
            <a:pPr fontAlgn="t"/>
            <a:r>
              <a:rPr lang="ru-RU" dirty="0" smtClean="0"/>
              <a:t>В новом учебном году начнутся выплаты по программе "Земский учитель". </a:t>
            </a:r>
          </a:p>
          <a:p>
            <a:r>
              <a:rPr lang="ru-RU" dirty="0" smtClean="0"/>
              <a:t>Президент подписал закон, дающий возможность студентам педагогических специальностей уже с четвертого курса вести уроки в школе. </a:t>
            </a:r>
          </a:p>
          <a:p>
            <a:pPr fontAlgn="t"/>
            <a:r>
              <a:rPr lang="ru-RU" dirty="0" smtClean="0"/>
              <a:t>В сентябре 2021 года начнется апробация новой системы аттестации учителей в школах, внедрение новых должностей и квалификационных категорий: учитель-методист, учитель-наставник..</a:t>
            </a:r>
          </a:p>
          <a:p>
            <a:pPr fontAlgn="t"/>
            <a:r>
              <a:rPr lang="ru-RU" dirty="0" smtClean="0"/>
              <a:t>Министерство просвещения приступает к созданию системы </a:t>
            </a:r>
            <a:r>
              <a:rPr lang="ru-RU" u="sng" dirty="0" smtClean="0"/>
              <a:t>отраслевой</a:t>
            </a:r>
            <a:r>
              <a:rPr lang="ru-RU" dirty="0" smtClean="0"/>
              <a:t> оплаты труда педагогов, которая позволила бы обеспечить условия для постоянного поддержания и роста зарплат учителей. </a:t>
            </a:r>
          </a:p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28</a:t>
            </a:fld>
            <a:endParaRPr lang="ru-RU"/>
          </a:p>
        </p:txBody>
      </p:sp>
      <p:pic>
        <p:nvPicPr>
          <p:cNvPr id="5" name="Picture 2" descr="F:\АВГУСТ 2020\FullSizeRender-24-08-20-03-36.jpg"/>
          <p:cNvPicPr>
            <a:picLocks noChangeAspect="1" noChangeArrowheads="1"/>
          </p:cNvPicPr>
          <p:nvPr/>
        </p:nvPicPr>
        <p:blipFill rotWithShape="1">
          <a:blip r:embed="rId2" cstate="print"/>
          <a:srcRect l="2800" t="9057" b="9438"/>
          <a:stretch/>
        </p:blipFill>
        <p:spPr bwMode="auto">
          <a:xfrm>
            <a:off x="1043608" y="4077072"/>
            <a:ext cx="7499176" cy="194421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9697" name="Рисунок 16" descr=" Фото: Юрий Смитюк/ТАС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4846" y="220638"/>
            <a:ext cx="6315075" cy="4210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466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50B0-A89C-4B25-BF38-1EF31EA77A9B}" type="slidenum">
              <a:rPr lang="ru-RU" smtClean="0"/>
              <a:pPr/>
              <a:t>29</a:t>
            </a:fld>
            <a:endParaRPr lang="ru-RU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197968" y="4614714"/>
            <a:ext cx="748883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Поздравляю вас с наступающим Днем знаний! Хочется пожелать, чтобы новый учебный год стал для всех нас годом исполнения поставленных задач, творческих свершений и побед, годом целенаправленной  работы  в  соответствии  с  выбранными приоритетами!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Спасибо за внимание!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744</TotalTime>
  <Words>2542</Words>
  <Application>Microsoft Office PowerPoint</Application>
  <PresentationFormat>Экран (4:3)</PresentationFormat>
  <Paragraphs>355</Paragraphs>
  <Slides>29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Параллакс</vt:lpstr>
      <vt:lpstr>Августовская конференция работников образования</vt:lpstr>
      <vt:lpstr>Слайд 2</vt:lpstr>
      <vt:lpstr>Слайд 3</vt:lpstr>
      <vt:lpstr>Предварительные итоги</vt:lpstr>
      <vt:lpstr>Слайд 5</vt:lpstr>
      <vt:lpstr>Слайд 6</vt:lpstr>
      <vt:lpstr>О создании федеральной сети Центров образования цифрового и гуманитарного профилей «Точка роста» 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 1 сентября 2020  за парты в районе сядут 2682учащихся, из них 345 первоклассников</vt:lpstr>
      <vt:lpstr>Итоговая аттестация</vt:lpstr>
      <vt:lpstr>Слайд 17</vt:lpstr>
      <vt:lpstr>Всероссийская олимпиада школьников</vt:lpstr>
      <vt:lpstr>Основные задачи  на новый учебный год:</vt:lpstr>
      <vt:lpstr>«Успех каждого ребенка» </vt:lpstr>
      <vt:lpstr>В 2020 году по данным Росстата в районе проживает 4224 человека в возрасте с 5 до 18 лет (2019 год – 3480 человек, увеличение на 744 человека). </vt:lpstr>
      <vt:lpstr>Слайд 22</vt:lpstr>
      <vt:lpstr>Слайд 23</vt:lpstr>
      <vt:lpstr>Слайд 24</vt:lpstr>
      <vt:lpstr>Слайд 25</vt:lpstr>
      <vt:lpstr>Слайд 26</vt:lpstr>
      <vt:lpstr>Слайд 27</vt:lpstr>
      <vt:lpstr>Что нового? 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80</cp:revision>
  <dcterms:created xsi:type="dcterms:W3CDTF">2020-08-23T09:18:57Z</dcterms:created>
  <dcterms:modified xsi:type="dcterms:W3CDTF">2020-08-25T02:54:07Z</dcterms:modified>
</cp:coreProperties>
</file>