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5" r:id="rId7"/>
    <p:sldId id="267" r:id="rId8"/>
    <p:sldId id="268" r:id="rId9"/>
    <p:sldId id="269" r:id="rId10"/>
    <p:sldId id="270" r:id="rId11"/>
    <p:sldId id="272" r:id="rId12"/>
    <p:sldId id="261" r:id="rId13"/>
    <p:sldId id="271" r:id="rId14"/>
    <p:sldId id="264" r:id="rId15"/>
    <p:sldId id="263" r:id="rId16"/>
    <p:sldId id="266" r:id="rId17"/>
    <p:sldId id="262" r:id="rId18"/>
    <p:sldId id="273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3300"/>
    <a:srgbClr val="8E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D94053-BA92-4096-979F-D4CB427C033A}" type="datetimeFigureOut">
              <a:rPr lang="ru-RU" smtClean="0"/>
              <a:pPr/>
              <a:t>25.08.2020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57E72A-3C0E-49C4-B1E0-260640FDE70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57E72A-3C0E-49C4-B1E0-260640FDE70E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44DEB-D995-429F-A62B-AAB03A4CBD6C}" type="datetimeFigureOut">
              <a:rPr lang="ru-RU" smtClean="0"/>
              <a:pPr/>
              <a:t>25.08.2020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BCD55-75AE-4AB4-855B-CBAB2B3223F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44DEB-D995-429F-A62B-AAB03A4CBD6C}" type="datetimeFigureOut">
              <a:rPr lang="ru-RU" smtClean="0"/>
              <a:pPr/>
              <a:t>25.08.2020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BCD55-75AE-4AB4-855B-CBAB2B3223F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44DEB-D995-429F-A62B-AAB03A4CBD6C}" type="datetimeFigureOut">
              <a:rPr lang="ru-RU" smtClean="0"/>
              <a:pPr/>
              <a:t>25.08.2020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BCD55-75AE-4AB4-855B-CBAB2B3223F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44DEB-D995-429F-A62B-AAB03A4CBD6C}" type="datetimeFigureOut">
              <a:rPr lang="ru-RU" smtClean="0"/>
              <a:pPr/>
              <a:t>25.08.2020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BCD55-75AE-4AB4-855B-CBAB2B3223F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44DEB-D995-429F-A62B-AAB03A4CBD6C}" type="datetimeFigureOut">
              <a:rPr lang="ru-RU" smtClean="0"/>
              <a:pPr/>
              <a:t>25.08.2020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BCD55-75AE-4AB4-855B-CBAB2B3223F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44DEB-D995-429F-A62B-AAB03A4CBD6C}" type="datetimeFigureOut">
              <a:rPr lang="ru-RU" smtClean="0"/>
              <a:pPr/>
              <a:t>25.08.2020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BCD55-75AE-4AB4-855B-CBAB2B3223F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44DEB-D995-429F-A62B-AAB03A4CBD6C}" type="datetimeFigureOut">
              <a:rPr lang="ru-RU" smtClean="0"/>
              <a:pPr/>
              <a:t>25.08.2020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BCD55-75AE-4AB4-855B-CBAB2B3223F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44DEB-D995-429F-A62B-AAB03A4CBD6C}" type="datetimeFigureOut">
              <a:rPr lang="ru-RU" smtClean="0"/>
              <a:pPr/>
              <a:t>25.08.2020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BCD55-75AE-4AB4-855B-CBAB2B3223F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44DEB-D995-429F-A62B-AAB03A4CBD6C}" type="datetimeFigureOut">
              <a:rPr lang="ru-RU" smtClean="0"/>
              <a:pPr/>
              <a:t>25.08.2020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BCD55-75AE-4AB4-855B-CBAB2B3223F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44DEB-D995-429F-A62B-AAB03A4CBD6C}" type="datetimeFigureOut">
              <a:rPr lang="ru-RU" smtClean="0"/>
              <a:pPr/>
              <a:t>25.08.2020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BCD55-75AE-4AB4-855B-CBAB2B3223F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44DEB-D995-429F-A62B-AAB03A4CBD6C}" type="datetimeFigureOut">
              <a:rPr lang="ru-RU" smtClean="0"/>
              <a:pPr/>
              <a:t>25.08.2020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BCD55-75AE-4AB4-855B-CBAB2B3223F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744DEB-D995-429F-A62B-AAB03A4CBD6C}" type="datetimeFigureOut">
              <a:rPr lang="ru-RU" smtClean="0"/>
              <a:pPr/>
              <a:t>25.08.2020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1BCD55-75AE-4AB4-855B-CBAB2B3223F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jpeg"/><Relationship Id="rId3" Type="http://schemas.openxmlformats.org/officeDocument/2006/relationships/image" Target="../media/image48.jpeg"/><Relationship Id="rId7" Type="http://schemas.openxmlformats.org/officeDocument/2006/relationships/image" Target="../media/image52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image" Target="../media/image49.jpeg"/><Relationship Id="rId9" Type="http://schemas.openxmlformats.org/officeDocument/2006/relationships/image" Target="../media/image5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2.jpeg"/><Relationship Id="rId4" Type="http://schemas.openxmlformats.org/officeDocument/2006/relationships/image" Target="../media/image6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7.jpeg"/><Relationship Id="rId5" Type="http://schemas.openxmlformats.org/officeDocument/2006/relationships/image" Target="../media/image66.jpeg"/><Relationship Id="rId4" Type="http://schemas.openxmlformats.org/officeDocument/2006/relationships/image" Target="../media/image6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1.jpeg"/><Relationship Id="rId4" Type="http://schemas.openxmlformats.org/officeDocument/2006/relationships/image" Target="../media/image7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5.jpeg"/><Relationship Id="rId4" Type="http://schemas.openxmlformats.org/officeDocument/2006/relationships/image" Target="../media/image74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IMG_0075.JPG"/>
          <p:cNvPicPr>
            <a:picLocks noChangeAspect="1"/>
          </p:cNvPicPr>
          <p:nvPr/>
        </p:nvPicPr>
        <p:blipFill>
          <a:blip r:embed="rId2" cstate="print"/>
          <a:srcRect r="17144"/>
          <a:stretch>
            <a:fillRect/>
          </a:stretch>
        </p:blipFill>
        <p:spPr>
          <a:xfrm rot="16200000">
            <a:off x="4206044" y="1922748"/>
            <a:ext cx="5220072" cy="4200128"/>
          </a:xfrm>
          <a:prstGeom prst="rect">
            <a:avLst/>
          </a:prstGeom>
          <a:ln>
            <a:solidFill>
              <a:schemeClr val="accent2"/>
            </a:solidFill>
          </a:ln>
          <a:effectLst>
            <a:softEdge rad="112500"/>
          </a:effectLst>
        </p:spPr>
      </p:pic>
      <p:pic>
        <p:nvPicPr>
          <p:cNvPr id="6" name="Рисунок 5" descr="IMG_024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99592" y="1484784"/>
            <a:ext cx="3348372" cy="22322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 descr="IMG_027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27584" y="4293096"/>
            <a:ext cx="3383868" cy="22559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4" name="Заголовок 1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467544" y="188640"/>
            <a:ext cx="8352928" cy="936104"/>
          </a:xfrm>
          <a:prstGeom prst="round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b="1" dirty="0" smtClean="0">
              <a:solidFill>
                <a:schemeClr val="bg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 детский сад «Ласточка»</a:t>
            </a:r>
          </a:p>
          <a:p>
            <a:pPr algn="ctr"/>
            <a:r>
              <a:rPr lang="ru-RU" sz="2400" b="1" dirty="0" smtClean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Этнокультурное образование </a:t>
            </a:r>
          </a:p>
          <a:p>
            <a:pPr algn="ctr"/>
            <a:r>
              <a:rPr lang="ru-RU" sz="2400" b="1" dirty="0" smtClean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как </a:t>
            </a:r>
            <a:r>
              <a:rPr lang="ru-RU" sz="2400" b="1" dirty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основа </a:t>
            </a:r>
            <a:r>
              <a:rPr lang="ru-RU" sz="2400" b="1" dirty="0" smtClean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для формирования</a:t>
            </a:r>
          </a:p>
          <a:p>
            <a:pPr algn="ctr"/>
            <a:r>
              <a:rPr lang="ru-RU" sz="2400" b="1" dirty="0" smtClean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 патриотических чувств дошкольников</a:t>
            </a:r>
            <a:endParaRPr lang="ru-RU" sz="2400" b="1" dirty="0">
              <a:solidFill>
                <a:srgbClr val="9933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724128" y="620688"/>
            <a:ext cx="273630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 smtClean="0">
                <a:latin typeface="Bookman Old Style" pitchFamily="18" charset="0"/>
                <a:cs typeface="Times New Roman" pitchFamily="18" charset="0"/>
              </a:rPr>
              <a:t>«Чтобы </a:t>
            </a:r>
            <a:r>
              <a:rPr lang="ru-RU" sz="1600" dirty="0">
                <a:latin typeface="Bookman Old Style" pitchFamily="18" charset="0"/>
                <a:cs typeface="Times New Roman" pitchFamily="18" charset="0"/>
              </a:rPr>
              <a:t>воспитать молодое поколение в духе патриотизма к Отечеству, следует начинать с того, чтобы воспитать и развить интерес к родному </a:t>
            </a:r>
            <a:r>
              <a:rPr lang="ru-RU" sz="1600" dirty="0" smtClean="0">
                <a:latin typeface="Bookman Old Style" pitchFamily="18" charset="0"/>
                <a:cs typeface="Times New Roman" pitchFamily="18" charset="0"/>
              </a:rPr>
              <a:t>краю»</a:t>
            </a:r>
          </a:p>
          <a:p>
            <a:pPr algn="r"/>
            <a:r>
              <a:rPr lang="ru-RU" sz="1600" i="1" dirty="0" smtClean="0">
                <a:latin typeface="Bookman Old Style" pitchFamily="18" charset="0"/>
                <a:cs typeface="Times New Roman" pitchFamily="18" charset="0"/>
              </a:rPr>
              <a:t>К.Д. Ушинский</a:t>
            </a:r>
            <a:endParaRPr lang="ru-RU" sz="1600" i="1" dirty="0">
              <a:latin typeface="Bookman Old Style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IMG_0113.JPG"/>
          <p:cNvPicPr>
            <a:picLocks noChangeAspect="1"/>
          </p:cNvPicPr>
          <p:nvPr/>
        </p:nvPicPr>
        <p:blipFill>
          <a:blip r:embed="rId2" cstate="print"/>
          <a:srcRect t="8657" r="16138"/>
          <a:stretch>
            <a:fillRect/>
          </a:stretch>
        </p:blipFill>
        <p:spPr>
          <a:xfrm>
            <a:off x="467544" y="3212976"/>
            <a:ext cx="4824536" cy="35032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IMG_989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2" y="116632"/>
            <a:ext cx="4608512" cy="30723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5652120" y="3429000"/>
            <a:ext cx="309634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В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оспитание</a:t>
            </a:r>
            <a:r>
              <a:rPr kumimoji="0" lang="ru-RU" sz="1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в ребёнке гражданина своей  Родины неотделимо от воспитания в нём гуманных чувств – доброты, справедливости, способности противостоять лжи и жестокости.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man Old Style" pitchFamily="18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IMG_005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44008" y="3501008"/>
            <a:ext cx="4248472" cy="28323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IMG_006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32" y="260648"/>
            <a:ext cx="4139952" cy="27599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 descr="IMG_111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5536" y="3429000"/>
            <a:ext cx="3960440" cy="29703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1 (3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1520" y="332656"/>
            <a:ext cx="4104456" cy="27363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IMG_994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55976" y="3645024"/>
            <a:ext cx="4572000" cy="304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Рисунок 9" descr="IMG_017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7984" y="260648"/>
            <a:ext cx="4499992" cy="29999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 descr="IMG_974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9512" y="3645024"/>
            <a:ext cx="4139952" cy="27599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 descr="1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79512" y="332656"/>
            <a:ext cx="4212468" cy="2808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image-2019-05-27 16-41-3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88024" y="3356992"/>
            <a:ext cx="4128459" cy="30963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image-2019-05-27 16-41-5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0"/>
            <a:ext cx="4032448" cy="30243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image-2019-05-27 16-42-0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7544" y="4797152"/>
            <a:ext cx="2664296" cy="19982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image-2019-11-08 17-13-0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40052" y="188640"/>
            <a:ext cx="4103948" cy="27359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image-2019-11-08 17-15-24.jpg"/>
          <p:cNvPicPr>
            <a:picLocks noChangeAspect="1"/>
          </p:cNvPicPr>
          <p:nvPr/>
        </p:nvPicPr>
        <p:blipFill>
          <a:blip r:embed="rId6" cstate="print"/>
          <a:srcRect l="39316" r="7692"/>
          <a:stretch>
            <a:fillRect/>
          </a:stretch>
        </p:blipFill>
        <p:spPr>
          <a:xfrm>
            <a:off x="3635896" y="476672"/>
            <a:ext cx="2232248" cy="28083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 descr="image-2019-11-08 17-15-54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95536" y="2924944"/>
            <a:ext cx="2843808" cy="18958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362" name="Picture 2" descr="E:\b29c1a5b55a25d040540e3257a03199d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03848" y="2780928"/>
            <a:ext cx="1777702" cy="237026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IMG_863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836712"/>
            <a:ext cx="4176464" cy="27843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IMG_986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4" y="836712"/>
            <a:ext cx="4212467" cy="2808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image-2020-08-24 15-22-3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3645024"/>
            <a:ext cx="3995936" cy="29969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image-2020-08-24 15-23-2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932040" y="3717032"/>
            <a:ext cx="4032448" cy="30243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3" y="524308"/>
            <a:ext cx="4392488" cy="29275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3645024"/>
            <a:ext cx="4355922" cy="2903222"/>
          </a:xfrm>
          <a:prstGeom prst="rect">
            <a:avLst/>
          </a:prstGeom>
        </p:spPr>
      </p:pic>
      <p:pic>
        <p:nvPicPr>
          <p:cNvPr id="9" name="Рисунок 8" descr="IMG_416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3645024"/>
            <a:ext cx="4355976" cy="29039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IMG_416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44008" y="620688"/>
            <a:ext cx="4355976" cy="29039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IMG_0008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131840" y="2612570"/>
            <a:ext cx="3096344" cy="206422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IMG_400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12160" y="2564904"/>
            <a:ext cx="2670043" cy="40050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IMG_242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188640"/>
            <a:ext cx="4175956" cy="27839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IMG_4049 (1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08004" y="260648"/>
            <a:ext cx="4355976" cy="29039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IMG_772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7544" y="2636912"/>
            <a:ext cx="2718049" cy="40770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IMG_7741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419872" y="2924944"/>
            <a:ext cx="2430016" cy="36450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IMG_7738.JPG"/>
          <p:cNvPicPr>
            <a:picLocks noChangeAspect="1"/>
          </p:cNvPicPr>
          <p:nvPr/>
        </p:nvPicPr>
        <p:blipFill>
          <a:blip r:embed="rId2" cstate="print"/>
          <a:srcRect l="14908" t="-1864" r="21732"/>
          <a:stretch>
            <a:fillRect/>
          </a:stretch>
        </p:blipFill>
        <p:spPr>
          <a:xfrm>
            <a:off x="0" y="3212976"/>
            <a:ext cx="2933384" cy="31440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IMG_006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188640"/>
            <a:ext cx="4392488" cy="29283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IMG_995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16016" y="332656"/>
            <a:ext cx="3923928" cy="26159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IMG_005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6200000">
            <a:off x="5601650" y="3251874"/>
            <a:ext cx="4121815" cy="27478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IMG_0078.JPG"/>
          <p:cNvPicPr>
            <a:picLocks noChangeAspect="1"/>
          </p:cNvPicPr>
          <p:nvPr/>
        </p:nvPicPr>
        <p:blipFill>
          <a:blip r:embed="rId6" cstate="print"/>
          <a:srcRect l="17508"/>
          <a:stretch>
            <a:fillRect/>
          </a:stretch>
        </p:blipFill>
        <p:spPr>
          <a:xfrm>
            <a:off x="2689748" y="3501008"/>
            <a:ext cx="3682452" cy="29759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IMG_002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32040" y="3573016"/>
            <a:ext cx="3960440" cy="26416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IMG_024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260648"/>
            <a:ext cx="4211960" cy="28079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4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5536" y="3212976"/>
            <a:ext cx="4464009" cy="29766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1 (1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95536" y="332656"/>
            <a:ext cx="3923928" cy="26159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IMG_0074.JPG"/>
          <p:cNvPicPr>
            <a:picLocks noChangeAspect="1"/>
          </p:cNvPicPr>
          <p:nvPr/>
        </p:nvPicPr>
        <p:blipFill>
          <a:blip r:embed="rId3" cstate="print"/>
          <a:srcRect t="29531" b="23669"/>
          <a:stretch>
            <a:fillRect/>
          </a:stretch>
        </p:blipFill>
        <p:spPr>
          <a:xfrm>
            <a:off x="467544" y="4149080"/>
            <a:ext cx="8028384" cy="25048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IMG_4172.JPG"/>
          <p:cNvPicPr>
            <a:picLocks noChangeAspect="1"/>
          </p:cNvPicPr>
          <p:nvPr/>
        </p:nvPicPr>
        <p:blipFill>
          <a:blip r:embed="rId4" cstate="print"/>
          <a:srcRect l="23704"/>
          <a:stretch>
            <a:fillRect/>
          </a:stretch>
        </p:blipFill>
        <p:spPr>
          <a:xfrm>
            <a:off x="395536" y="332656"/>
            <a:ext cx="3708412" cy="32403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IMG_417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211960" y="404664"/>
            <a:ext cx="4752528" cy="31683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ап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948264" y="404664"/>
            <a:ext cx="1985352" cy="280831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Рисунок 4" descr="муз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88224" y="3212976"/>
            <a:ext cx="2076266" cy="293691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Рисунок 5" descr="музей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16016" y="4077072"/>
            <a:ext cx="1797725" cy="254291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7" name="Рисунок 6" descr="о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55776" y="4077072"/>
            <a:ext cx="1800200" cy="254641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8" name="Рисунок 7" descr="роспись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23528" y="404664"/>
            <a:ext cx="1800200" cy="254641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9" name="Рисунок 8" descr="словарь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95536" y="3861048"/>
            <a:ext cx="1872208" cy="264826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0" name="Рисунок 9" descr="Безимени-1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995936" y="188640"/>
            <a:ext cx="2729589" cy="38610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Рисунок 3" descr="кух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051720" y="1556792"/>
            <a:ext cx="1781726" cy="252028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IMG_249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332656"/>
            <a:ext cx="4247964" cy="28319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IMG_867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08003" y="332656"/>
            <a:ext cx="4212469" cy="2808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IMG_987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35488" y="3501008"/>
            <a:ext cx="4212468" cy="2808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IMG_003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79004" y="3573016"/>
            <a:ext cx="4212468" cy="2808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IMG_018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23520" y="476672"/>
            <a:ext cx="4212468" cy="2808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IMG_022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476672"/>
            <a:ext cx="4248472" cy="28323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Без названия (2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3501008"/>
            <a:ext cx="4104456" cy="30783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434" name="Picture 2" descr="C:\Users\dom\Downloads\IMG_5407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20004" y="3356992"/>
            <a:ext cx="4377731" cy="32832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IMG_825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76672"/>
            <a:ext cx="4247964" cy="28319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IMG_21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3645024"/>
            <a:ext cx="4364952" cy="29099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IMG_213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44008" y="476672"/>
            <a:ext cx="4211960" cy="28079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 descr="_MG_937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44008" y="3573016"/>
            <a:ext cx="4320481" cy="28803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_MG_9388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347864" y="2636912"/>
            <a:ext cx="2564751" cy="170983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692697"/>
            <a:ext cx="4321560" cy="28803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59518" y="692696"/>
            <a:ext cx="4213521" cy="2808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image-2019-02-01 18-07-0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60032" y="3645024"/>
            <a:ext cx="3851920" cy="28889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IMG_418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95536" y="3717032"/>
            <a:ext cx="4247964" cy="28319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т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23728" y="0"/>
            <a:ext cx="4851639" cy="6858000"/>
          </a:xfrm>
          <a:prstGeom prst="rect">
            <a:avLst/>
          </a:prstGeom>
        </p:spPr>
      </p:pic>
      <p:pic>
        <p:nvPicPr>
          <p:cNvPr id="4" name="Рисунок 3" descr="т1 (1).jpg"/>
          <p:cNvPicPr>
            <a:picLocks noChangeAspect="1"/>
          </p:cNvPicPr>
          <p:nvPr/>
        </p:nvPicPr>
        <p:blipFill>
          <a:blip r:embed="rId3" cstate="print"/>
          <a:srcRect t="601"/>
          <a:stretch>
            <a:fillRect/>
          </a:stretch>
        </p:blipFill>
        <p:spPr>
          <a:xfrm rot="10800000">
            <a:off x="5009669" y="1268760"/>
            <a:ext cx="4134331" cy="58089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 descr="т (2).jpg"/>
          <p:cNvPicPr>
            <a:picLocks noChangeAspect="1"/>
          </p:cNvPicPr>
          <p:nvPr/>
        </p:nvPicPr>
        <p:blipFill>
          <a:blip r:embed="rId4" cstate="print"/>
          <a:srcRect b="37074"/>
          <a:stretch>
            <a:fillRect/>
          </a:stretch>
        </p:blipFill>
        <p:spPr>
          <a:xfrm>
            <a:off x="107504" y="1916832"/>
            <a:ext cx="4680519" cy="41632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 descr="IMG_0038.JPG"/>
          <p:cNvPicPr>
            <a:picLocks noChangeAspect="1"/>
          </p:cNvPicPr>
          <p:nvPr/>
        </p:nvPicPr>
        <p:blipFill>
          <a:blip r:embed="rId5" cstate="print"/>
          <a:srcRect r="3369"/>
          <a:stretch>
            <a:fillRect/>
          </a:stretch>
        </p:blipFill>
        <p:spPr>
          <a:xfrm>
            <a:off x="5004048" y="4725144"/>
            <a:ext cx="2952328" cy="20368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IMG_0075.JPG"/>
          <p:cNvPicPr>
            <a:picLocks noChangeAspect="1"/>
          </p:cNvPicPr>
          <p:nvPr/>
        </p:nvPicPr>
        <p:blipFill>
          <a:blip r:embed="rId2" cstate="print"/>
          <a:srcRect r="17144"/>
          <a:stretch>
            <a:fillRect/>
          </a:stretch>
        </p:blipFill>
        <p:spPr>
          <a:xfrm rot="16200000">
            <a:off x="3166473" y="883176"/>
            <a:ext cx="6372200" cy="5127143"/>
          </a:xfrm>
          <a:prstGeom prst="rect">
            <a:avLst/>
          </a:prstGeom>
          <a:ln>
            <a:solidFill>
              <a:schemeClr val="accent2"/>
            </a:solidFill>
          </a:ln>
          <a:effectLst>
            <a:softEdge rad="112500"/>
          </a:effectLst>
        </p:spPr>
      </p:pic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322712" cy="5602634"/>
          </a:xfrm>
        </p:spPr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latin typeface="Gabriola" pitchFamily="82" charset="0"/>
              </a:rPr>
              <a:t>СПАСИБО</a:t>
            </a:r>
            <a:br>
              <a:rPr lang="ru-RU" b="1" dirty="0" smtClean="0">
                <a:solidFill>
                  <a:srgbClr val="C00000"/>
                </a:solidFill>
                <a:latin typeface="Gabriola" pitchFamily="82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Gabriola" pitchFamily="82" charset="0"/>
              </a:rPr>
              <a:t>ЗА</a:t>
            </a:r>
            <a:br>
              <a:rPr lang="ru-RU" b="1" dirty="0" smtClean="0">
                <a:solidFill>
                  <a:srgbClr val="C00000"/>
                </a:solidFill>
                <a:latin typeface="Gabriola" pitchFamily="82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Gabriola" pitchFamily="82" charset="0"/>
              </a:rPr>
              <a:t> ВНИМАНИЕ!</a:t>
            </a:r>
            <a:endParaRPr lang="ru-RU" b="1" dirty="0">
              <a:solidFill>
                <a:srgbClr val="C00000"/>
              </a:solidFill>
              <a:latin typeface="Gabriola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669</TotalTime>
  <Words>41</Words>
  <Application>Microsoft Office PowerPoint</Application>
  <PresentationFormat>Экран (4:3)</PresentationFormat>
  <Paragraphs>11</Paragraphs>
  <Slides>18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СПАСИБО ЗА  ВНИМАНИЕ!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>dom</dc:creator>
  <cp:lastModifiedBy>Воронин</cp:lastModifiedBy>
  <cp:revision>4</cp:revision>
  <dcterms:created xsi:type="dcterms:W3CDTF">2020-08-24T07:07:14Z</dcterms:created>
  <dcterms:modified xsi:type="dcterms:W3CDTF">2020-08-25T05:01:41Z</dcterms:modified>
</cp:coreProperties>
</file>