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94" r:id="rId3"/>
    <p:sldId id="296" r:id="rId4"/>
    <p:sldId id="298" r:id="rId5"/>
    <p:sldId id="278" r:id="rId6"/>
    <p:sldId id="279" r:id="rId7"/>
    <p:sldId id="283" r:id="rId8"/>
    <p:sldId id="284" r:id="rId9"/>
    <p:sldId id="285" r:id="rId10"/>
    <p:sldId id="280" r:id="rId11"/>
    <p:sldId id="281" r:id="rId12"/>
    <p:sldId id="287" r:id="rId13"/>
    <p:sldId id="282" r:id="rId14"/>
    <p:sldId id="286" r:id="rId15"/>
    <p:sldId id="288" r:id="rId16"/>
    <p:sldId id="289" r:id="rId17"/>
    <p:sldId id="290" r:id="rId18"/>
    <p:sldId id="291" r:id="rId19"/>
    <p:sldId id="270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70" autoAdjust="0"/>
  </p:normalViewPr>
  <p:slideViewPr>
    <p:cSldViewPr>
      <p:cViewPr varScale="1">
        <p:scale>
          <a:sx n="68" d="100"/>
          <a:sy n="68" d="100"/>
        </p:scale>
        <p:origin x="-5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081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13626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6562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93230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2931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4050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14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9262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32230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0492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646849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7952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20417356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09492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642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8723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7F582-1A59-442E-882C-0F38F2E391F6}" type="datetimeFigureOut">
              <a:rPr lang="ru-RU" smtClean="0"/>
              <a:pPr/>
              <a:t>23.08.2020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747594C-C86D-4829-9FAA-E55E80A39F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15715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vk.com/feed?section=search&amp;q=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ree-nature-powerpoint-background-green_95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777"/>
            <a:ext cx="9144000" cy="685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00034" y="1228698"/>
            <a:ext cx="8501122" cy="32084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ru-RU" sz="4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Волонтёрское движение </a:t>
            </a:r>
            <a:br>
              <a:rPr lang="ru-RU" sz="4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4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 МБОО «Заводская СОШ» </a:t>
            </a:r>
            <a:br>
              <a:rPr lang="ru-RU" sz="4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(из опыта работы)</a:t>
            </a:r>
            <a:endParaRPr lang="ru-RU" sz="4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9" name="Рисунок 8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830" y="142853"/>
            <a:ext cx="2249930" cy="2134020"/>
          </a:xfrm>
          <a:prstGeom prst="rect">
            <a:avLst/>
          </a:prstGeom>
        </p:spPr>
      </p:pic>
      <p:pic>
        <p:nvPicPr>
          <p:cNvPr id="10" name="Picture 4" descr="http://demiart.ru/forum/uploads15/post-1315632-1405505169.jpg"/>
          <p:cNvPicPr>
            <a:picLocks noChangeAspect="1" noChangeArrowheads="1"/>
          </p:cNvPicPr>
          <p:nvPr/>
        </p:nvPicPr>
        <p:blipFill>
          <a:blip r:embed="rId4" cstate="print"/>
          <a:srcRect l="11250" r="2499"/>
          <a:stretch>
            <a:fillRect/>
          </a:stretch>
        </p:blipFill>
        <p:spPr bwMode="auto">
          <a:xfrm>
            <a:off x="6858016" y="142852"/>
            <a:ext cx="2152987" cy="1085847"/>
          </a:xfrm>
          <a:prstGeom prst="rect">
            <a:avLst/>
          </a:prstGeom>
          <a:noFill/>
        </p:spPr>
      </p:pic>
      <p:pic>
        <p:nvPicPr>
          <p:cNvPr id="16386" name="Picture 2" descr="http://golovinskiy.mos.ru/upload/medialibrary/01a/volonter.jpg"/>
          <p:cNvPicPr>
            <a:picLocks noChangeAspect="1" noChangeArrowheads="1"/>
          </p:cNvPicPr>
          <p:nvPr/>
        </p:nvPicPr>
        <p:blipFill>
          <a:blip r:embed="rId5" cstate="print"/>
          <a:srcRect l="24490" t="24490" r="24490" b="14286"/>
          <a:stretch>
            <a:fillRect/>
          </a:stretch>
        </p:blipFill>
        <p:spPr bwMode="auto">
          <a:xfrm>
            <a:off x="7322441" y="4569553"/>
            <a:ext cx="1224136" cy="1468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ree-nature-powerpoint-background-green_95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28926" y="142852"/>
            <a:ext cx="578647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такое </a:t>
            </a:r>
            <a:r>
              <a:rPr lang="ru-RU" sz="2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волонтёрство</a:t>
            </a: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Что такое волонтерство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643182"/>
            <a:ext cx="5368708" cy="401849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Прямоугольник 6"/>
          <p:cNvSpPr/>
          <p:nvPr/>
        </p:nvSpPr>
        <p:spPr>
          <a:xfrm>
            <a:off x="142844" y="2928934"/>
            <a:ext cx="321471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Таких добровольцев называют </a:t>
            </a:r>
            <a:r>
              <a:rPr lang="ru-RU" sz="2600" b="1" i="1" u="sng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волонтёрами</a:t>
            </a:r>
            <a:r>
              <a:rPr lang="ru-RU" sz="2600" b="1" i="1" spc="-15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600" b="1" i="1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4" name="Picture 4" descr="http://demiart.ru/forum/uploads15/post-1315632-1405505169.jpg"/>
          <p:cNvPicPr>
            <a:picLocks noChangeAspect="1" noChangeArrowheads="1"/>
          </p:cNvPicPr>
          <p:nvPr/>
        </p:nvPicPr>
        <p:blipFill>
          <a:blip r:embed="rId4" cstate="print"/>
          <a:srcRect l="11250" r="2499"/>
          <a:stretch>
            <a:fillRect/>
          </a:stretch>
        </p:blipFill>
        <p:spPr bwMode="auto">
          <a:xfrm>
            <a:off x="0" y="0"/>
            <a:ext cx="2152987" cy="1085847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2844" y="908720"/>
            <a:ext cx="8786874" cy="1305858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Обычно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принято считать, что любой труд должен вознаграждаться. Но платой за работу не всегда являются деньги или осязаемые ценности. В современном мире существует особая категория людей, которые готовы помогать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другим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всякой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материальной выгоды, совершенно добровольно.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1268" name="Picture 4" descr="http://kariera.by/content/docs/menu_volun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4786322"/>
            <a:ext cx="1643074" cy="164307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ree-nature-powerpoint-background-green_95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http://centr-plus.com/wp-content/uploads/2014/10/Logo-itog.jpg"/>
          <p:cNvPicPr>
            <a:picLocks noChangeAspect="1" noChangeArrowheads="1"/>
          </p:cNvPicPr>
          <p:nvPr/>
        </p:nvPicPr>
        <p:blipFill>
          <a:blip r:embed="rId3" cstate="print"/>
          <a:srcRect l="12766" t="2128" r="10638" b="6383"/>
          <a:stretch>
            <a:fillRect/>
          </a:stretch>
        </p:blipFill>
        <p:spPr bwMode="auto">
          <a:xfrm>
            <a:off x="5786446" y="214290"/>
            <a:ext cx="3169854" cy="378621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Прямоугольник 5"/>
          <p:cNvSpPr/>
          <p:nvPr/>
        </p:nvSpPr>
        <p:spPr>
          <a:xfrm>
            <a:off x="142844" y="1714488"/>
            <a:ext cx="564360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переводе с французского </a:t>
            </a:r>
          </a:p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2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волонтер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означает «</a:t>
            </a:r>
            <a:r>
              <a:rPr lang="ru-RU" sz="22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доброволец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</a:t>
            </a:r>
          </a:p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Представители волонтерского движения искренне считают, что выполнять значимые общественные работы и оказывать помощь нуждающимся следует не ради материальной заинтересованности, а совершенно бескорыстно. </a:t>
            </a:r>
          </a:p>
          <a:p>
            <a:endParaRPr lang="ru-RU" sz="2200" b="1" i="1" u="sng" dirty="0"/>
          </a:p>
        </p:txBody>
      </p:sp>
      <p:pic>
        <p:nvPicPr>
          <p:cNvPr id="7" name="Рисунок 6" descr="i (1).jpg"/>
          <p:cNvPicPr>
            <a:picLocks noChangeAspect="1"/>
          </p:cNvPicPr>
          <p:nvPr/>
        </p:nvPicPr>
        <p:blipFill>
          <a:blip r:embed="rId4" cstate="print"/>
          <a:srcRect t="11591" b="10169"/>
          <a:stretch>
            <a:fillRect/>
          </a:stretch>
        </p:blipFill>
        <p:spPr>
          <a:xfrm>
            <a:off x="142844" y="4714884"/>
            <a:ext cx="1785950" cy="19288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Прямоугольник 7"/>
          <p:cNvSpPr/>
          <p:nvPr/>
        </p:nvSpPr>
        <p:spPr>
          <a:xfrm>
            <a:off x="2143108" y="4786322"/>
            <a:ext cx="678661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Фактически</a:t>
            </a:r>
            <a:r>
              <a:rPr lang="ru-RU" sz="2300" b="1" dirty="0" smtClean="0"/>
              <a:t> :  </a:t>
            </a:r>
            <a:r>
              <a:rPr lang="ru-RU" sz="23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волонтер – это человек,    который выполняет общественно значимую работу на безвозмездной основе. Вознаграждением за труд волонтеров становится признательность и </a:t>
            </a:r>
          </a:p>
          <a:p>
            <a:r>
              <a:rPr lang="ru-RU" sz="23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благодарность людей.</a:t>
            </a:r>
            <a:endParaRPr lang="ru-RU" sz="23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http://demiart.ru/forum/uploads15/post-1315632-1405505169.jpg"/>
          <p:cNvPicPr>
            <a:picLocks noChangeAspect="1" noChangeArrowheads="1"/>
          </p:cNvPicPr>
          <p:nvPr/>
        </p:nvPicPr>
        <p:blipFill>
          <a:blip r:embed="rId5" cstate="print"/>
          <a:srcRect l="11250" r="2499"/>
          <a:stretch>
            <a:fillRect/>
          </a:stretch>
        </p:blipFill>
        <p:spPr bwMode="auto">
          <a:xfrm>
            <a:off x="142845" y="0"/>
            <a:ext cx="2071702" cy="1044851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4282" y="0"/>
            <a:ext cx="5429288" cy="1428736"/>
          </a:xfrm>
        </p:spPr>
        <p:txBody>
          <a:bodyPr>
            <a:normAutofit fontScale="90000"/>
          </a:bodyPr>
          <a:lstStyle/>
          <a:p>
            <a:pPr algn="r"/>
            <a:r>
              <a:rPr lang="ru-RU" sz="3100" b="1" i="1" dirty="0"/>
              <a:t/>
            </a:r>
            <a:br>
              <a:rPr lang="ru-RU" sz="3100" b="1" i="1" dirty="0"/>
            </a:br>
            <a:r>
              <a:rPr lang="ru-RU" sz="33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Кого называют </a:t>
            </a:r>
            <a:br>
              <a:rPr lang="ru-RU" sz="33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3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волонтёрами?</a:t>
            </a:r>
            <a:r>
              <a:rPr lang="ru-RU" sz="33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3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ree-nature-powerpoint-background-green_95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4" descr="http://demiart.ru/forum/uploads15/post-1315632-1405505169.jpg"/>
          <p:cNvPicPr>
            <a:picLocks noChangeAspect="1" noChangeArrowheads="1"/>
          </p:cNvPicPr>
          <p:nvPr/>
        </p:nvPicPr>
        <p:blipFill>
          <a:blip r:embed="rId3" cstate="print"/>
          <a:srcRect l="11250" r="2499"/>
          <a:stretch>
            <a:fillRect/>
          </a:stretch>
        </p:blipFill>
        <p:spPr bwMode="auto">
          <a:xfrm>
            <a:off x="142844" y="0"/>
            <a:ext cx="2152987" cy="1085847"/>
          </a:xfrm>
          <a:prstGeom prst="rect">
            <a:avLst/>
          </a:prstGeom>
          <a:noFill/>
        </p:spPr>
      </p:pic>
      <p:pic>
        <p:nvPicPr>
          <p:cNvPr id="7" name="Рисунок 6" descr="i6.jpg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tretch>
            <a:fillRect/>
          </a:stretch>
        </p:blipFill>
        <p:spPr>
          <a:xfrm>
            <a:off x="142844" y="3571876"/>
            <a:ext cx="4000528" cy="29805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74" name="Picture 2" descr="http://www.bragin.by/wp-content/uploads/2014/12/dob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2786058"/>
            <a:ext cx="4762500" cy="3810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76" name="Picture 4" descr="http://cdn.static2.rtr-vesti.ru/vh/pictures/b/731/5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285860"/>
            <a:ext cx="2262182" cy="1696637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643174" y="285728"/>
            <a:ext cx="6286544" cy="250033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Основным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мотивом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деятельности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волонтеров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становится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желание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ощутит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собственную значимость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полезность обществу.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Область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деятельности современных волонтеров очень широка.</a:t>
            </a:r>
            <a:r>
              <a:rPr lang="ru-RU" sz="2400" b="1" dirty="0"/>
              <a:t> 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096344"/>
          </a:xfrm>
        </p:spPr>
        <p:txBody>
          <a:bodyPr>
            <a:normAutofit/>
          </a:bodyPr>
          <a:lstStyle/>
          <a:p>
            <a:pPr algn="l"/>
            <a:r>
              <a:rPr lang="ru-RU" sz="2000" b="1" i="1" dirty="0" smtClean="0">
                <a:latin typeface="Constantia" pitchFamily="18" charset="0"/>
              </a:rPr>
              <a:t>Цель </a:t>
            </a:r>
            <a:r>
              <a:rPr lang="ru-RU" sz="2000" b="1" i="1" dirty="0">
                <a:latin typeface="Constantia" pitchFamily="18" charset="0"/>
              </a:rPr>
              <a:t>волонтерского отряда</a:t>
            </a:r>
            <a:r>
              <a:rPr lang="ru-RU" sz="2000" b="1" dirty="0"/>
              <a:t>: </a:t>
            </a:r>
            <a:r>
              <a:rPr lang="ru-RU" sz="2000" i="1" dirty="0">
                <a:latin typeface="Constantia" pitchFamily="18" charset="0"/>
              </a:rPr>
              <a:t>безвозмездная помощь всем людям, животным, природе.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b="1" dirty="0"/>
              <a:t>Количество участников</a:t>
            </a:r>
            <a:r>
              <a:rPr lang="ru-RU" sz="2000" dirty="0"/>
              <a:t>: </a:t>
            </a:r>
            <a:r>
              <a:rPr lang="ru-RU" sz="2000" i="1" dirty="0"/>
              <a:t>от 20 до 50</a:t>
            </a:r>
            <a:r>
              <a:rPr lang="ru-RU" dirty="0"/>
              <a:t/>
            </a:r>
            <a:br>
              <a:rPr lang="ru-RU" dirty="0"/>
            </a:br>
            <a:r>
              <a:rPr lang="ru-RU" sz="1800" b="1" dirty="0"/>
              <a:t>Дата создания: </a:t>
            </a:r>
            <a:r>
              <a:rPr lang="ru-RU" sz="1800" i="1" dirty="0"/>
              <a:t>17.03. 2013г.</a:t>
            </a:r>
            <a:br>
              <a:rPr lang="ru-RU" sz="1800" i="1" dirty="0"/>
            </a:br>
            <a:r>
              <a:rPr lang="ru-RU" sz="1800" i="1" dirty="0"/>
              <a:t>    </a:t>
            </a:r>
            <a:r>
              <a:rPr lang="ru-RU" sz="1800" b="1" dirty="0"/>
              <a:t>Руководитель отряда</a:t>
            </a:r>
            <a:r>
              <a:rPr lang="ru-RU" sz="1800" i="1" dirty="0"/>
              <a:t>: Васильева Н.К</a:t>
            </a:r>
            <a:br>
              <a:rPr lang="ru-RU" sz="1800" i="1" dirty="0"/>
            </a:br>
            <a:r>
              <a:rPr lang="ru-RU" sz="1800" i="1" dirty="0"/>
              <a:t>    </a:t>
            </a:r>
            <a:r>
              <a:rPr lang="ru-RU" sz="1800" b="1" i="1" dirty="0"/>
              <a:t>Девиз: </a:t>
            </a:r>
            <a:r>
              <a:rPr lang="ru-RU" sz="1800" i="1" dirty="0">
                <a:latin typeface="Constantia" pitchFamily="18" charset="0"/>
              </a:rPr>
              <a:t>Возьми свое сердце! Зажги его смело! Отдай его людям, чтоб вечно горело! </a:t>
            </a:r>
            <a:br>
              <a:rPr lang="ru-RU" sz="1800" i="1" dirty="0">
                <a:latin typeface="Constantia" pitchFamily="18" charset="0"/>
              </a:rPr>
            </a:br>
            <a:r>
              <a:rPr lang="ru-RU" sz="1800" b="1" i="1" dirty="0">
                <a:latin typeface="Constantia" pitchFamily="18" charset="0"/>
              </a:rPr>
              <a:t>Официальный сайт: </a:t>
            </a:r>
            <a:r>
              <a:rPr lang="ru-RU" sz="1800" i="1" dirty="0">
                <a:latin typeface="Constantia" pitchFamily="18" charset="0"/>
              </a:rPr>
              <a:t>группа в социальной сети </a:t>
            </a:r>
            <a:r>
              <a:rPr lang="ru-RU" sz="1800" i="1" dirty="0" err="1">
                <a:latin typeface="Constantia" pitchFamily="18" charset="0"/>
              </a:rPr>
              <a:t>вк</a:t>
            </a:r>
            <a:r>
              <a:rPr lang="ru-RU" sz="1800" i="1" dirty="0">
                <a:latin typeface="Constantia" pitchFamily="18" charset="0"/>
              </a:rPr>
              <a:t>- </a:t>
            </a:r>
            <a:r>
              <a:rPr lang="en-US" sz="1800" dirty="0"/>
              <a:t>m.vk.com/bobrodei03</a:t>
            </a:r>
            <a:r>
              <a:rPr lang="ru-RU" sz="1800" i="1" dirty="0">
                <a:latin typeface="Constantia" pitchFamily="18" charset="0"/>
              </a:rPr>
              <a:t>  </a:t>
            </a:r>
            <a:br>
              <a:rPr lang="ru-RU" sz="1800" i="1" dirty="0">
                <a:latin typeface="Constantia" pitchFamily="18" charset="0"/>
              </a:rPr>
            </a:br>
            <a:r>
              <a:rPr lang="ru-RU" sz="1800" i="1" dirty="0">
                <a:latin typeface="Constantia" pitchFamily="18" charset="0"/>
              </a:rPr>
              <a:t>    </a:t>
            </a:r>
            <a:r>
              <a:rPr lang="ru-RU" sz="1800" b="1" i="1" dirty="0">
                <a:latin typeface="Constantia" pitchFamily="18" charset="0"/>
              </a:rPr>
              <a:t>Официальный </a:t>
            </a:r>
            <a:r>
              <a:rPr lang="ru-RU" sz="1800" b="1" i="1" dirty="0" err="1">
                <a:latin typeface="Constantia" pitchFamily="18" charset="0"/>
              </a:rPr>
              <a:t>хэштег</a:t>
            </a:r>
            <a:r>
              <a:rPr lang="ru-RU" sz="1800" i="1" dirty="0">
                <a:latin typeface="Constantia" pitchFamily="18" charset="0"/>
              </a:rPr>
              <a:t>: </a:t>
            </a:r>
            <a:r>
              <a:rPr lang="en-US" sz="1800" i="1" dirty="0">
                <a:latin typeface="Constantia" pitchFamily="18" charset="0"/>
              </a:rPr>
              <a:t>#</a:t>
            </a:r>
            <a:r>
              <a:rPr lang="ru-RU" sz="1800" i="1" dirty="0" err="1">
                <a:latin typeface="Constantia" pitchFamily="18" charset="0"/>
              </a:rPr>
              <a:t>добродеи</a:t>
            </a:r>
            <a:r>
              <a:rPr lang="ru-RU" sz="1800" i="1" dirty="0">
                <a:latin typeface="Constantia" pitchFamily="18" charset="0"/>
              </a:rPr>
              <a:t> </a:t>
            </a:r>
            <a:endParaRPr lang="ru-RU" sz="1800" dirty="0"/>
          </a:p>
        </p:txBody>
      </p:sp>
      <p:pic>
        <p:nvPicPr>
          <p:cNvPr id="3" name="Picture 2" descr="C:\Users\ХХХ\Desktop\мои конкурсы\слёт 2015\DSCN2097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24830" r="152"/>
          <a:stretch>
            <a:fillRect/>
          </a:stretch>
        </p:blipFill>
        <p:spPr bwMode="auto">
          <a:xfrm>
            <a:off x="0" y="2996952"/>
            <a:ext cx="410445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Users\ХХХ\Desktop\фото с телефона\Zl32sBG_UG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356992"/>
            <a:ext cx="3888432" cy="293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5463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ru-RU" sz="2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Основные направления волонтерского движения  в нашей школе:«</a:t>
            </a:r>
            <a:r>
              <a:rPr lang="ru-RU" sz="27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Акция-помоги престарелым»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/>
            </a:r>
            <a:b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</a:b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Добровольческие движения практикуют </a:t>
            </a:r>
            <a:b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самые разные формы взаимопомощи, </a:t>
            </a:r>
            <a:b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включая предоставление социальных услуг тем, </a:t>
            </a:r>
            <a:b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по-настоящему в них нуждается.</a:t>
            </a:r>
            <a:endParaRPr lang="ru-RU" sz="2000" dirty="0"/>
          </a:p>
        </p:txBody>
      </p:sp>
      <p:pic>
        <p:nvPicPr>
          <p:cNvPr id="5" name="Picture 2" descr="C:\Users\ХХХ\Desktop\Зам дир\восп-я\волонтеры\картинка8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996953"/>
            <a:ext cx="6696744" cy="3854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3858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>
                <a:ln/>
                <a:solidFill>
                  <a:srgbClr val="FF0000"/>
                </a:solidFill>
              </a:rPr>
              <a:t>Нашим ветеранам- теплоту и заботу! </a:t>
            </a:r>
            <a:br>
              <a:rPr lang="ru-RU" sz="3100" b="1" dirty="0">
                <a:ln/>
                <a:solidFill>
                  <a:srgbClr val="FF0000"/>
                </a:solidFill>
              </a:rPr>
            </a:br>
            <a:r>
              <a:rPr lang="ru-RU" sz="3100" b="1" dirty="0">
                <a:ln/>
                <a:solidFill>
                  <a:srgbClr val="FF0000"/>
                </a:solidFill>
              </a:rPr>
              <a:t>Акция «Георгиевская ленточка» </a:t>
            </a:r>
            <a:r>
              <a:rPr lang="ru-RU" b="1" dirty="0">
                <a:ln/>
                <a:solidFill>
                  <a:srgbClr val="FF0000"/>
                </a:solidFill>
              </a:rPr>
              <a:t/>
            </a:r>
            <a:br>
              <a:rPr lang="ru-RU" b="1" dirty="0">
                <a:ln/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3" name="Picture 5" descr="F:\KVADPhoto+\picFra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276872"/>
            <a:ext cx="5472608" cy="4201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36007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6986737" cy="94719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latin typeface="Arial Black" pitchFamily="34" charset="0"/>
              </a:rPr>
              <a:t>Акция «</a:t>
            </a:r>
            <a:r>
              <a:rPr lang="ru-RU" sz="3200" dirty="0" smtClean="0">
                <a:solidFill>
                  <a:srgbClr val="002060"/>
                </a:solidFill>
                <a:latin typeface="Arial Black" pitchFamily="34" charset="0"/>
              </a:rPr>
              <a:t>Журавлик счастья</a:t>
            </a:r>
            <a:r>
              <a:rPr lang="ru-RU" sz="3200" dirty="0">
                <a:solidFill>
                  <a:srgbClr val="002060"/>
                </a:solidFill>
                <a:latin typeface="Arial Black" pitchFamily="34" charset="0"/>
              </a:rPr>
              <a:t>» </a:t>
            </a:r>
            <a:endParaRPr lang="ru-RU" sz="32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568952" cy="4813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7569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609600"/>
            <a:ext cx="6554689" cy="1320800"/>
          </a:xfrm>
        </p:spPr>
        <p:txBody>
          <a:bodyPr>
            <a:noAutofit/>
          </a:bodyPr>
          <a:lstStyle/>
          <a:p>
            <a:r>
              <a:rPr lang="ru-RU" sz="2400" dirty="0"/>
              <a:t>Ребята отряда изготовили журавликов счастья и продавали жителям поселка. Все вырученные деньги  мы отправили в фонд «Пусть всегда буду я!» </a:t>
            </a:r>
          </a:p>
        </p:txBody>
      </p:sp>
      <p:pic>
        <p:nvPicPr>
          <p:cNvPr id="3" name="Содержимое 4" descr="жу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3960440" cy="3168352"/>
          </a:xfrm>
          <a:prstGeom prst="rect">
            <a:avLst/>
          </a:prstGeom>
        </p:spPr>
      </p:pic>
      <p:pic>
        <p:nvPicPr>
          <p:cNvPr id="4" name="Содержимое 5" descr="YySNwIueEV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2708920"/>
            <a:ext cx="3600400" cy="31683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234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err="1" smtClean="0"/>
              <a:t>Добродеи</a:t>
            </a:r>
            <a:r>
              <a:rPr lang="ru-RU" sz="2400" dirty="0" smtClean="0"/>
              <a:t> принимают участие </a:t>
            </a:r>
            <a:r>
              <a:rPr lang="ru-RU" sz="2400" dirty="0"/>
              <a:t>во всех значимых акциях поселка, района, республики, России.</a:t>
            </a:r>
          </a:p>
        </p:txBody>
      </p:sp>
      <p:pic>
        <p:nvPicPr>
          <p:cNvPr id="3" name="Picture 3" descr="C:\Users\Юля\Desktop\тарбагатай 24.04.15\DSCN1721.JPG"/>
          <p:cNvPicPr>
            <a:picLocks noChangeAspect="1" noChangeArrowheads="1"/>
          </p:cNvPicPr>
          <p:nvPr/>
        </p:nvPicPr>
        <p:blipFill>
          <a:blip r:embed="rId2" cstate="print"/>
          <a:srcRect l="33462" t="22066" r="27415" b="31100"/>
          <a:stretch>
            <a:fillRect/>
          </a:stretch>
        </p:blipFill>
        <p:spPr bwMode="auto">
          <a:xfrm>
            <a:off x="0" y="2204864"/>
            <a:ext cx="4499992" cy="4653136"/>
          </a:xfrm>
          <a:prstGeom prst="rect">
            <a:avLst/>
          </a:prstGeom>
          <a:noFill/>
        </p:spPr>
      </p:pic>
      <p:pic>
        <p:nvPicPr>
          <p:cNvPr id="4" name="Picture 6" descr="C:\Users\Юля\Desktop\тарбагатай 24.04.15\DSCN1734.JPG"/>
          <p:cNvPicPr>
            <a:picLocks noChangeAspect="1" noChangeArrowheads="1"/>
          </p:cNvPicPr>
          <p:nvPr/>
        </p:nvPicPr>
        <p:blipFill>
          <a:blip r:embed="rId3" cstate="print"/>
          <a:srcRect l="18500" t="17451" r="10626" b="15350"/>
          <a:stretch>
            <a:fillRect/>
          </a:stretch>
        </p:blipFill>
        <p:spPr bwMode="auto">
          <a:xfrm>
            <a:off x="4499992" y="2204864"/>
            <a:ext cx="4644008" cy="4653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6943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Организаторы ежегодного весеннего кросса, посвящённого Дню Победы !</a:t>
            </a:r>
            <a:endParaRPr lang="ru-RU" dirty="0"/>
          </a:p>
        </p:txBody>
      </p:sp>
      <p:pic>
        <p:nvPicPr>
          <p:cNvPr id="3" name="Picture 2" descr="C:\Users\ХХХ\Desktop\Зам дир\воспитательная работа\восп-я\Фотографии разные\бе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95013"/>
            <a:ext cx="6984776" cy="4158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5397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Акция «Свечи» –в память о погибших </a:t>
            </a:r>
          </a:p>
        </p:txBody>
      </p:sp>
      <p:pic>
        <p:nvPicPr>
          <p:cNvPr id="3" name="Содержимое 6" descr="jSAhsWTEc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599" y="2060848"/>
            <a:ext cx="3458344" cy="2910502"/>
          </a:xfrm>
          <a:prstGeom prst="rect">
            <a:avLst/>
          </a:prstGeom>
        </p:spPr>
      </p:pic>
      <p:pic>
        <p:nvPicPr>
          <p:cNvPr id="4" name="Содержимое 6" descr="5KjJXstYmE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284984"/>
            <a:ext cx="3096344" cy="29105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552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6347714" cy="1320800"/>
          </a:xfrm>
        </p:spPr>
        <p:txBody>
          <a:bodyPr>
            <a:noAutofit/>
          </a:bodyPr>
          <a:lstStyle/>
          <a:p>
            <a:r>
              <a:rPr lang="ru-RU" sz="2800" dirty="0"/>
              <a:t>Ежегодный районный туристический слёт. Выступления наших «Добродеев» всегда супер!!!</a:t>
            </a:r>
          </a:p>
        </p:txBody>
      </p:sp>
      <p:pic>
        <p:nvPicPr>
          <p:cNvPr id="3" name="Picture 2" descr="F:\DCIM\101MSDCF\DSC03861.JPG"/>
          <p:cNvPicPr>
            <a:picLocks noChangeAspect="1" noChangeArrowheads="1"/>
          </p:cNvPicPr>
          <p:nvPr/>
        </p:nvPicPr>
        <p:blipFill>
          <a:blip r:embed="rId2" cstate="print"/>
          <a:srcRect t="8555" b="28482"/>
          <a:stretch>
            <a:fillRect/>
          </a:stretch>
        </p:blipFill>
        <p:spPr bwMode="auto">
          <a:xfrm>
            <a:off x="323528" y="1772816"/>
            <a:ext cx="7704856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7653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3 сентября </a:t>
            </a:r>
            <a:r>
              <a:rPr lang="ru-RU" sz="2000" dirty="0">
                <a:hlinkClick r:id="rId2"/>
              </a:rPr>
              <a:t>#</a:t>
            </a:r>
            <a:r>
              <a:rPr lang="ru-RU" sz="2000" dirty="0" err="1">
                <a:hlinkClick r:id="rId2"/>
              </a:rPr>
              <a:t>добродеи</a:t>
            </a:r>
            <a:r>
              <a:rPr lang="ru-RU" sz="2000" dirty="0"/>
              <a:t> провели </a:t>
            </a:r>
            <a:r>
              <a:rPr lang="ru-RU" sz="2000" dirty="0">
                <a:solidFill>
                  <a:srgbClr val="FF0000"/>
                </a:solidFill>
              </a:rPr>
              <a:t>акцию "Нет террору". Ребята отряда готовят </a:t>
            </a:r>
            <a:r>
              <a:rPr lang="ru-RU" sz="2000" dirty="0" smtClean="0">
                <a:solidFill>
                  <a:srgbClr val="FF0000"/>
                </a:solidFill>
              </a:rPr>
              <a:t>листовки для </a:t>
            </a:r>
            <a:r>
              <a:rPr lang="ru-RU" sz="2000" dirty="0">
                <a:solidFill>
                  <a:srgbClr val="FF0000"/>
                </a:solidFill>
              </a:rPr>
              <a:t>учащихся и населения, проводят линейку, классные часы в 1-7 классах посвящённые Дню солидарности в борьбе с </a:t>
            </a:r>
            <a:r>
              <a:rPr lang="ru-RU" sz="2000" dirty="0" smtClean="0">
                <a:solidFill>
                  <a:srgbClr val="FF0000"/>
                </a:solidFill>
              </a:rPr>
              <a:t>терроризмом. </a:t>
            </a:r>
            <a:endParaRPr lang="ru-RU" sz="2000" dirty="0"/>
          </a:p>
        </p:txBody>
      </p:sp>
      <p:pic>
        <p:nvPicPr>
          <p:cNvPr id="3" name="Содержимое 7" descr="9BdrNRfUPc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276872"/>
            <a:ext cx="3384376" cy="4176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Содержимое 8" descr="RO6u8b3xKz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3456" y="2398215"/>
            <a:ext cx="4906888" cy="4032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520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Акция «Сохраним леса Бурятии»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690336"/>
            <a:ext cx="23762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каникулах наши волонтеры провели акцию "Спасем леса Бурятии"! Ребята раздавали листовки жителям поселка, а также рассказывали, что очень важно любить, беречь и уважать природу! </a:t>
            </a:r>
          </a:p>
        </p:txBody>
      </p:sp>
      <p:pic>
        <p:nvPicPr>
          <p:cNvPr id="5" name="Содержимое 6" descr="gJkJNZr0Q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1853208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53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38665" cy="1451248"/>
          </a:xfrm>
        </p:spPr>
        <p:txBody>
          <a:bodyPr>
            <a:noAutofit/>
          </a:bodyPr>
          <a:lstStyle/>
          <a:p>
            <a:r>
              <a:rPr lang="ru-RU" sz="2400" dirty="0"/>
              <a:t>Ежегодная акция «Подари ребёнку радость» , где наши ребята перед новогодними праздниками собирают спонсорскую помощь для подарков малообеспеченным детям.</a:t>
            </a:r>
          </a:p>
        </p:txBody>
      </p:sp>
      <p:pic>
        <p:nvPicPr>
          <p:cNvPr id="3" name="Picture 2" descr="C:\Users\ХХХ\Desktop\фото с телефона\20181226_083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780928"/>
            <a:ext cx="4320480" cy="2448272"/>
          </a:xfrm>
          <a:prstGeom prst="rect">
            <a:avLst/>
          </a:prstGeom>
          <a:noFill/>
        </p:spPr>
      </p:pic>
      <p:pic>
        <p:nvPicPr>
          <p:cNvPr id="4" name="Picture 4" descr="C:\Users\ХХХ\Desktop\фото с телефона\20181226_09552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88024" y="3140968"/>
            <a:ext cx="3816424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3362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Доброволец года 2015:Наш отряд стал победителем республиканского этапа «Доброволец года -2015»</a:t>
            </a:r>
          </a:p>
        </p:txBody>
      </p:sp>
      <p:pic>
        <p:nvPicPr>
          <p:cNvPr id="3" name="Содержимое 6" descr="jCFeTBlcZk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7244"/>
            <a:ext cx="3995936" cy="3788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Содержимое 7" descr="rK2sPnyXaE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060848"/>
            <a:ext cx="4978896" cy="4797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4268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/>
              <a:t>В 2018 году ребята нашего отряда получили заслуженные благодарности за свою работу от Министерства спорта и молодёжной политики РБ, а руководитель отряда – благодарность Главы </a:t>
            </a:r>
            <a:r>
              <a:rPr lang="ru-RU" sz="2000" b="1" dirty="0" smtClean="0"/>
              <a:t>Республики.</a:t>
            </a:r>
            <a:endParaRPr lang="ru-RU" sz="2000" dirty="0"/>
          </a:p>
        </p:txBody>
      </p:sp>
      <p:pic>
        <p:nvPicPr>
          <p:cNvPr id="3" name="Picture 2" descr="C:\Users\ХХХ\Desktop\фото с телефона\20181226_1349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780928"/>
            <a:ext cx="4497388" cy="3528392"/>
          </a:xfrm>
          <a:prstGeom prst="rect">
            <a:avLst/>
          </a:prstGeom>
          <a:noFill/>
        </p:spPr>
      </p:pic>
      <p:pic>
        <p:nvPicPr>
          <p:cNvPr id="4" name="Picture 3" descr="C:\Users\ХХХ\Desktop\фото с телефона\20181226_13342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88024" y="2636912"/>
            <a:ext cx="4104456" cy="31071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6549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ree-nature-powerpoint-background-green_95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4" descr="http://demiart.ru/forum/uploads15/post-1315632-1405505169.jpg"/>
          <p:cNvPicPr>
            <a:picLocks noChangeAspect="1" noChangeArrowheads="1"/>
          </p:cNvPicPr>
          <p:nvPr/>
        </p:nvPicPr>
        <p:blipFill>
          <a:blip r:embed="rId3" cstate="print"/>
          <a:srcRect l="11250" r="2499"/>
          <a:stretch>
            <a:fillRect/>
          </a:stretch>
        </p:blipFill>
        <p:spPr bwMode="auto">
          <a:xfrm>
            <a:off x="0" y="0"/>
            <a:ext cx="2152987" cy="1085847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143372" y="142852"/>
            <a:ext cx="4786346" cy="400622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Волонтерский труд- это труд на благо других, на благо того сообщества, в котором этому 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человеку довелось родиться и жить.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Наша задача- развивать</a:t>
            </a:r>
            <a:r>
              <a:rPr lang="ru-RU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расширять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http://dsmogilev.by/wp-content/uploads/tvori_dobro_28.04.2011_003.jpg"/>
          <p:cNvPicPr>
            <a:picLocks noChangeAspect="1" noChangeArrowheads="1"/>
          </p:cNvPicPr>
          <p:nvPr/>
        </p:nvPicPr>
        <p:blipFill>
          <a:blip r:embed="rId4" cstate="print"/>
          <a:srcRect l="6764"/>
          <a:stretch>
            <a:fillRect/>
          </a:stretch>
        </p:blipFill>
        <p:spPr bwMode="auto">
          <a:xfrm>
            <a:off x="214282" y="1142984"/>
            <a:ext cx="3939077" cy="314327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050" name="Picture 2" descr="http://www.nizhgma.ru/_resources/item/29368/photoset/normal/11898_4FKSb3_hF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690940"/>
            <a:ext cx="4620402" cy="308026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054" name="Picture 6" descr="http://otveri.info/wp-content/uploads/2014/08/volo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4572008"/>
            <a:ext cx="3143272" cy="207170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122" name="Picture 2" descr="http://www.freeads.by/content/root/users/2013/20130912/visitor/images/201309/i20130912111603-start_mod.step_5.2-blagotvoritel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0"/>
            <a:ext cx="1138436" cy="11700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ree-nature-powerpoint-background-green_954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6226196"/>
          </a:xfrm>
        </p:spPr>
        <p:txBody>
          <a:bodyPr>
            <a:norm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en-US" sz="2400" dirty="0" smtClean="0"/>
              <a:t>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7" name="Picture 4" descr="http://demiart.ru/forum/uploads15/post-1315632-1405505169.jpg"/>
          <p:cNvPicPr>
            <a:picLocks noChangeAspect="1" noChangeArrowheads="1"/>
          </p:cNvPicPr>
          <p:nvPr/>
        </p:nvPicPr>
        <p:blipFill>
          <a:blip r:embed="rId3" cstate="print"/>
          <a:srcRect l="11250" r="2499"/>
          <a:stretch>
            <a:fillRect/>
          </a:stretch>
        </p:blipFill>
        <p:spPr bwMode="auto">
          <a:xfrm>
            <a:off x="0" y="0"/>
            <a:ext cx="2152987" cy="1085847"/>
          </a:xfrm>
          <a:prstGeom prst="rect">
            <a:avLst/>
          </a:prstGeom>
          <a:noFill/>
        </p:spPr>
      </p:pic>
      <p:pic>
        <p:nvPicPr>
          <p:cNvPr id="31748" name="Picture 4" descr="http://premiagi.ru/uploads/initiative/p_e7762a5b2ba0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1350" y="0"/>
            <a:ext cx="2152650" cy="189547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42976" y="1285860"/>
            <a:ext cx="63579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внимание!!!</a:t>
            </a:r>
            <a:endParaRPr lang="ru-RU" sz="40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50" name="Picture 6" descr="http://www.dksalut.ru/%D0%92%D0%BE%D0%BB%D0%BE%D0%BD%D1%82%D0%B5%D1%80-%D0%BB%D0%BE%D0%B3%D0%BE%20%5b%D0%BF%D1%80%D0%B5%D0%BE%D0%B1%D1%80%D0%B0%D0%B7%D0%BE%D0%B2%D0%B0%D0%BD%D0%BD%D1%8B%D0%B9%5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3068960"/>
            <a:ext cx="3857652" cy="2882381"/>
          </a:xfrm>
          <a:prstGeom prst="rect">
            <a:avLst/>
          </a:prstGeom>
          <a:noFill/>
        </p:spPr>
      </p:pic>
      <p:pic>
        <p:nvPicPr>
          <p:cNvPr id="1026" name="Picture 2" descr="http://tonshcdt.edunn.ru/sites/default/files/444Q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0970" y="1988840"/>
            <a:ext cx="2007069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811</TotalTime>
  <Words>344</Words>
  <Application>Microsoft Office PowerPoint</Application>
  <PresentationFormat>Экран (4:3)</PresentationFormat>
  <Paragraphs>29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 Волонтёрское движение  в МБОО «Заводская СОШ»  (из опыта работы)</vt:lpstr>
      <vt:lpstr>Обычно принято считать, что любой труд должен вознаграждаться. Но платой за работу не всегда являются деньги или осязаемые ценности. В современном мире существует особая категория людей, которые готовы помогать другим без всякой материальной выгоды, совершенно добровольно.    </vt:lpstr>
      <vt:lpstr> Кого называют  волонтёрами?   </vt:lpstr>
      <vt:lpstr>   Основным мотивом в деятельности волонтеров         становится желание ощутит  собственную значимость  и полезность обществу.  Область деятельности современных волонтеров очень широка.   </vt:lpstr>
      <vt:lpstr>Цель волонтерского отряда: безвозмездная помощь всем людям, животным, природе.  Количество участников: от 20 до 50 Дата создания: 17.03. 2013г.     Руководитель отряда: Васильева Н.К     Девиз: Возьми свое сердце! Зажги его смело! Отдай его людям, чтоб вечно горело!  Официальный сайт: группа в социальной сети вк- m.vk.com/bobrodei03       Официальный хэштег: #добродеи </vt:lpstr>
      <vt:lpstr> Основные направления волонтерского движения  в нашей школе:«Акция-помоги престарелым» Добровольческие движения практикуют  самые разные формы взаимопомощи,  включая предоставление социальных услуг тем,  кто по-настоящему в них нуждается.</vt:lpstr>
      <vt:lpstr>Нашим ветеранам- теплоту и заботу!  Акция «Георгиевская ленточка»  </vt:lpstr>
      <vt:lpstr>Акция «Журавлик счастья» </vt:lpstr>
      <vt:lpstr>Ребята отряда изготовили журавликов счастья и продавали жителям поселка. Все вырученные деньги  мы отправили в фонд «Пусть всегда буду я!» </vt:lpstr>
      <vt:lpstr>Добродеи принимают участие во всех значимых акциях поселка, района, республики, России.</vt:lpstr>
      <vt:lpstr>Организаторы ежегодного весеннего кросса, посвящённого Дню Победы !</vt:lpstr>
      <vt:lpstr>Акция «Свечи» –в память о погибших </vt:lpstr>
      <vt:lpstr>Ежегодный районный туристический слёт. Выступления наших «Добродеев» всегда супер!!!</vt:lpstr>
      <vt:lpstr>3 сентября #добродеи провели акцию "Нет террору". Ребята отряда готовят листовки для учащихся и населения, проводят линейку, классные часы в 1-7 классах посвящённые Дню солидарности в борьбе с терроризмом. </vt:lpstr>
      <vt:lpstr>Акция «Сохраним леса Бурятии» </vt:lpstr>
      <vt:lpstr>Ежегодная акция «Подари ребёнку радость» , где наши ребята перед новогодними праздниками собирают спонсорскую помощь для подарков малообеспеченным детям.</vt:lpstr>
      <vt:lpstr>Доброволец года 2015:Наш отряд стал победителем республиканского этапа «Доброволец года -2015»</vt:lpstr>
      <vt:lpstr>В 2018 году ребята нашего отряда получили заслуженные благодарности за свою работу от Министерства спорта и молодёжной политики РБ, а руководитель отряда – благодарность Главы Республики.</vt:lpstr>
      <vt:lpstr>Волонтерский труд- это труд на благо других, на благо того сообщества, в котором этому  человеку довелось родиться и жить. Наша задача- развивать, расширять </vt:lpstr>
      <vt:lpstr>       </vt:lpstr>
    </vt:vector>
  </TitlesOfParts>
  <Company>МОУ СОШ с/п "Поселок Монгохто"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Ульяна</cp:lastModifiedBy>
  <cp:revision>79</cp:revision>
  <dcterms:created xsi:type="dcterms:W3CDTF">2016-11-29T03:12:41Z</dcterms:created>
  <dcterms:modified xsi:type="dcterms:W3CDTF">2020-08-23T10:32:05Z</dcterms:modified>
</cp:coreProperties>
</file>