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59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8C3A948-12AE-41BE-B322-690E49860585}" type="datetimeFigureOut">
              <a:rPr lang="ru-RU" smtClean="0"/>
              <a:pPr/>
              <a:t>21.08.2020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E48A6AE-6038-4CF2-97E2-8BCF948A218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C3A948-12AE-41BE-B322-690E49860585}" type="datetimeFigureOut">
              <a:rPr lang="ru-RU" smtClean="0"/>
              <a:pPr/>
              <a:t>21.08.2020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48A6AE-6038-4CF2-97E2-8BCF948A218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C3A948-12AE-41BE-B322-690E49860585}" type="datetimeFigureOut">
              <a:rPr lang="ru-RU" smtClean="0"/>
              <a:pPr/>
              <a:t>21.08.2020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48A6AE-6038-4CF2-97E2-8BCF948A218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C3A948-12AE-41BE-B322-690E49860585}" type="datetimeFigureOut">
              <a:rPr lang="ru-RU" smtClean="0"/>
              <a:pPr/>
              <a:t>21.08.2020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48A6AE-6038-4CF2-97E2-8BCF948A218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C3A948-12AE-41BE-B322-690E49860585}" type="datetimeFigureOut">
              <a:rPr lang="ru-RU" smtClean="0"/>
              <a:pPr/>
              <a:t>21.08.2020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48A6AE-6038-4CF2-97E2-8BCF948A218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C3A948-12AE-41BE-B322-690E49860585}" type="datetimeFigureOut">
              <a:rPr lang="ru-RU" smtClean="0"/>
              <a:pPr/>
              <a:t>21.08.2020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48A6AE-6038-4CF2-97E2-8BCF948A218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C3A948-12AE-41BE-B322-690E49860585}" type="datetimeFigureOut">
              <a:rPr lang="ru-RU" smtClean="0"/>
              <a:pPr/>
              <a:t>21.08.2020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48A6AE-6038-4CF2-97E2-8BCF948A218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8C3A948-12AE-41BE-B322-690E49860585}" type="datetimeFigureOut">
              <a:rPr lang="ru-RU" smtClean="0"/>
              <a:pPr/>
              <a:t>21.08.2020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48A6AE-6038-4CF2-97E2-8BCF948A218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8C3A948-12AE-41BE-B322-690E49860585}" type="datetimeFigureOut">
              <a:rPr lang="ru-RU" smtClean="0"/>
              <a:pPr/>
              <a:t>21.08.2020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E48A6AE-6038-4CF2-97E2-8BCF948A218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C3A948-12AE-41BE-B322-690E49860585}" type="datetimeFigureOut">
              <a:rPr lang="ru-RU" smtClean="0"/>
              <a:pPr/>
              <a:t>21.08.2020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48A6AE-6038-4CF2-97E2-8BCF948A218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C3A948-12AE-41BE-B322-690E49860585}" type="datetimeFigureOut">
              <a:rPr lang="ru-RU" smtClean="0"/>
              <a:pPr/>
              <a:t>21.08.2020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48A6AE-6038-4CF2-97E2-8BCF948A218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8C3A948-12AE-41BE-B322-690E49860585}" type="datetimeFigureOut">
              <a:rPr lang="ru-RU" smtClean="0"/>
              <a:pPr/>
              <a:t>21.08.2020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E48A6AE-6038-4CF2-97E2-8BCF948A218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836713"/>
            <a:ext cx="7772400" cy="720079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</a:rPr>
              <a:t>Августо</a:t>
            </a:r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вская конференция учителей-2020</a:t>
            </a:r>
            <a:endParaRPr lang="ru-RU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2132856"/>
            <a:ext cx="7772400" cy="2678455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  <a:cs typeface="JasmineUPC" pitchFamily="18" charset="-34"/>
              </a:rPr>
              <a:t>Воспитательные возможности урока</a:t>
            </a:r>
          </a:p>
          <a:p>
            <a:endParaRPr lang="ru-RU" sz="2000" dirty="0" smtClean="0">
              <a:solidFill>
                <a:schemeClr val="bg2">
                  <a:lumMod val="25000"/>
                </a:schemeClr>
              </a:solidFill>
              <a:cs typeface="JasmineUPC" pitchFamily="18" charset="-34"/>
            </a:endParaRPr>
          </a:p>
          <a:p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cs typeface="JasmineUPC" pitchFamily="18" charset="-34"/>
              </a:rPr>
              <a:t>Бадмаева Н.В.</a:t>
            </a:r>
            <a:endParaRPr lang="ru-RU" sz="2000" dirty="0">
              <a:solidFill>
                <a:schemeClr val="bg2">
                  <a:lumMod val="25000"/>
                </a:schemeClr>
              </a:solidFill>
              <a:cs typeface="JasmineUPC" pitchFamily="18" charset="-34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3442387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Стратегия  развития  воспитания в РФ до 2025 года:</a:t>
            </a:r>
          </a:p>
          <a:p>
            <a:pPr>
              <a:buNone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«Развитие воспитания в системе образования предполагает  полноценное использование в образовательных программах воспитательного потенциала учебных дисциплин, в том числе гуманитарного, </a:t>
            </a:r>
            <a:r>
              <a:rPr lang="ru-RU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естественно-научного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, социально-экономического профилей…»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 fontScale="90000"/>
          </a:bodyPr>
          <a:lstStyle/>
          <a:p>
            <a:pPr algn="r"/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Воспитать человека интеллектуально,</a:t>
            </a:r>
            <a:br>
              <a:rPr lang="ru-RU" sz="18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воспитав его нравственно,</a:t>
            </a:r>
            <a:br>
              <a:rPr lang="ru-RU" sz="18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значит, вырастить угрозу для общества.</a:t>
            </a:r>
            <a:br>
              <a:rPr lang="ru-RU" sz="18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Теодор Рузвельт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>
              <a:solidFill>
                <a:schemeClr val="bg2">
                  <a:lumMod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386603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Воспитательный 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процесс на уроке необходимо организовывать и направлять исходя из </a:t>
            </a:r>
            <a:r>
              <a:rPr lang="ru-RU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целей и задач </a:t>
            </a:r>
            <a:r>
              <a:rPr lang="ru-RU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воспитания</a:t>
            </a:r>
          </a:p>
          <a:p>
            <a:pPr algn="just"/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уроках необходимо использовать методы обучения, несущие </a:t>
            </a:r>
            <a:r>
              <a:rPr lang="ru-RU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практическую направленность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потому что знакомство с этическими категориями должно происходить в их житейском применении. </a:t>
            </a:r>
            <a:endParaRPr lang="ru-RU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Самым 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существенным для организации воспитания на уроке является </a:t>
            </a:r>
            <a:r>
              <a:rPr lang="ru-RU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умение учителем видеть отношения, наблюдать за поведением детей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выявляя в этом поведении скрытый воспитательный смысл.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188640"/>
            <a:ext cx="4038600" cy="5818651"/>
          </a:xfrm>
        </p:spPr>
        <p:txBody>
          <a:bodyPr>
            <a:normAutofit fontScale="77500" lnSpcReduction="20000"/>
          </a:bodyPr>
          <a:lstStyle/>
          <a:p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Профессионализм учителя заключается в умении отбирать материал к уроку, определять его образовательные и воспитательные возможности, в тонком чувствовании возможностей своего предмета в формировании моральных, интеллектуальных, волевых, эмоциональных качеств личности</a:t>
            </a:r>
            <a:r>
              <a:rPr lang="ru-RU" sz="2000" dirty="0" smtClean="0"/>
              <a:t>. </a:t>
            </a:r>
            <a:endParaRPr lang="ru-RU" sz="2000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644008" y="332656"/>
            <a:ext cx="4038600" cy="5544616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Педагог воспитывает каждый день своим примером, своим отношением к ребятам, коллегам, своим внешним видом.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Преподаватель должен быть страстно увлечен своим предметом, вдохновлять, воспитывать, направлять, находить подход.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Воспитанный - значит с прекрасной душой, а не с одними лишь прекрасными манерами.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586403"/>
          </a:xfrm>
        </p:spPr>
        <p:txBody>
          <a:bodyPr/>
          <a:lstStyle/>
          <a:p>
            <a:pPr algn="ctr">
              <a:buNone/>
            </a:pPr>
            <a:endParaRPr lang="ru-RU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algn="ctr">
              <a:buNone/>
            </a:pPr>
            <a:r>
              <a:rPr lang="ru-RU" b="1" dirty="0" smtClean="0">
                <a:solidFill>
                  <a:schemeClr val="bg2">
                    <a:lumMod val="25000"/>
                  </a:schemeClr>
                </a:solidFill>
              </a:rPr>
              <a:t>Чтоб верный путь им указать,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bg2">
                    <a:lumMod val="25000"/>
                  </a:schemeClr>
                </a:solidFill>
              </a:rPr>
              <a:t>Помочь в толпе не раствориться,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bg2">
                    <a:lumMod val="25000"/>
                  </a:schemeClr>
                </a:solidFill>
              </a:rPr>
              <a:t>Нам не дано предугадать,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bg2">
                    <a:lumMod val="25000"/>
                  </a:schemeClr>
                </a:solidFill>
              </a:rPr>
              <a:t>Но мы обязаны стремиться.</a:t>
            </a:r>
            <a:endParaRPr lang="ru-RU" b="1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930226"/>
          </a:xfrm>
        </p:spPr>
        <p:txBody>
          <a:bodyPr>
            <a:normAutofit fontScale="90000"/>
          </a:bodyPr>
          <a:lstStyle/>
          <a:p>
            <a:pPr algn="just"/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Детство – не подготовка к будущей жизни, это сама жизнь. </a:t>
            </a:r>
            <a:br>
              <a:rPr lang="ru-RU" dirty="0" smtClean="0">
                <a:solidFill>
                  <a:schemeClr val="bg2">
                    <a:lumMod val="25000"/>
                  </a:schemeClr>
                </a:solidFill>
              </a:rPr>
            </a:b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833</TotalTime>
  <Words>198</Words>
  <Application>Microsoft Office PowerPoint</Application>
  <PresentationFormat>Экран (4:3)</PresentationFormat>
  <Paragraphs>20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Открытая</vt:lpstr>
      <vt:lpstr>Августовская конференция учителей-2020</vt:lpstr>
      <vt:lpstr>   Воспитать человека интеллектуально, не воспитав его нравственно, значит, вырастить угрозу для общества.  Теодор Рузвельт   </vt:lpstr>
      <vt:lpstr>Слайд 3</vt:lpstr>
      <vt:lpstr>Слайд 4</vt:lpstr>
      <vt:lpstr>Детство – не подготовка к будущей жизни, это сама жизнь.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Августовская конференция учителей-2020</dc:title>
  <dc:creator>Юзверь</dc:creator>
  <cp:lastModifiedBy>Юзверь</cp:lastModifiedBy>
  <cp:revision>66</cp:revision>
  <dcterms:created xsi:type="dcterms:W3CDTF">2020-08-20T03:24:02Z</dcterms:created>
  <dcterms:modified xsi:type="dcterms:W3CDTF">2020-08-21T00:58:09Z</dcterms:modified>
</cp:coreProperties>
</file>